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sldIdLst>
    <p:sldId id="256" r:id="rId2"/>
    <p:sldId id="271" r:id="rId3"/>
    <p:sldId id="257" r:id="rId4"/>
    <p:sldId id="301" r:id="rId5"/>
    <p:sldId id="269" r:id="rId6"/>
    <p:sldId id="272" r:id="rId7"/>
    <p:sldId id="302" r:id="rId8"/>
    <p:sldId id="306" r:id="rId9"/>
    <p:sldId id="304" r:id="rId10"/>
    <p:sldId id="305" r:id="rId11"/>
    <p:sldId id="307" r:id="rId12"/>
    <p:sldId id="308" r:id="rId13"/>
    <p:sldId id="270" r:id="rId14"/>
    <p:sldId id="303" r:id="rId15"/>
    <p:sldId id="31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56" autoAdjust="0"/>
    <p:restoredTop sz="77249" autoAdjust="0"/>
  </p:normalViewPr>
  <p:slideViewPr>
    <p:cSldViewPr snapToGrid="0">
      <p:cViewPr varScale="1">
        <p:scale>
          <a:sx n="58" d="100"/>
          <a:sy n="58" d="100"/>
        </p:scale>
        <p:origin x="6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E28091-D59D-4185-8823-DE3AEE2F9DD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A4848D49-8CA9-4466-854D-E91ED6322008}">
      <dgm:prSet/>
      <dgm:spPr/>
      <dgm:t>
        <a:bodyPr/>
        <a:lstStyle/>
        <a:p>
          <a:r>
            <a:rPr lang="fr-FR" dirty="0" smtClean="0"/>
            <a:t>Modèle en cascade</a:t>
          </a:r>
          <a:endParaRPr lang="fr-FR" dirty="0"/>
        </a:p>
      </dgm:t>
    </dgm:pt>
    <dgm:pt modelId="{3FB36AA5-BCA9-4E07-934C-CA9D16C5D756}" type="parTrans" cxnId="{13E64A77-3C01-4864-9F13-AB2B55845BC1}">
      <dgm:prSet/>
      <dgm:spPr/>
      <dgm:t>
        <a:bodyPr/>
        <a:lstStyle/>
        <a:p>
          <a:endParaRPr lang="fr-FR"/>
        </a:p>
      </dgm:t>
    </dgm:pt>
    <dgm:pt modelId="{FD6449BD-01B8-4CC3-8060-FD69C5EB27DD}" type="sibTrans" cxnId="{13E64A77-3C01-4864-9F13-AB2B55845BC1}">
      <dgm:prSet/>
      <dgm:spPr/>
      <dgm:t>
        <a:bodyPr/>
        <a:lstStyle/>
        <a:p>
          <a:endParaRPr lang="fr-FR"/>
        </a:p>
      </dgm:t>
    </dgm:pt>
    <dgm:pt modelId="{0C781C8E-93D8-457B-8D60-C264C77C31FD}">
      <dgm:prSet/>
      <dgm:spPr/>
      <dgm:t>
        <a:bodyPr/>
        <a:lstStyle/>
        <a:p>
          <a:r>
            <a:rPr lang="fr-FR" dirty="0" smtClean="0"/>
            <a:t>Le cycle en V</a:t>
          </a:r>
          <a:endParaRPr lang="fr-FR" dirty="0"/>
        </a:p>
      </dgm:t>
    </dgm:pt>
    <dgm:pt modelId="{6454E7EE-74FA-4D4C-8646-3EED400C759F}" type="parTrans" cxnId="{7C83320B-57B3-4BA2-B03E-9847B2C09A46}">
      <dgm:prSet/>
      <dgm:spPr/>
      <dgm:t>
        <a:bodyPr/>
        <a:lstStyle/>
        <a:p>
          <a:endParaRPr lang="fr-FR"/>
        </a:p>
      </dgm:t>
    </dgm:pt>
    <dgm:pt modelId="{646DA39E-DEFE-4A5D-BC2A-615E386F8B0B}" type="sibTrans" cxnId="{7C83320B-57B3-4BA2-B03E-9847B2C09A46}">
      <dgm:prSet/>
      <dgm:spPr/>
      <dgm:t>
        <a:bodyPr/>
        <a:lstStyle/>
        <a:p>
          <a:endParaRPr lang="fr-FR"/>
        </a:p>
      </dgm:t>
    </dgm:pt>
    <dgm:pt modelId="{07C85242-E9CA-4A39-94CC-1A8BB0438D8F}">
      <dgm:prSet/>
      <dgm:spPr/>
      <dgm:t>
        <a:bodyPr/>
        <a:lstStyle/>
        <a:p>
          <a:r>
            <a:rPr lang="fr-FR" dirty="0" smtClean="0"/>
            <a:t>Modèle itératif et incrémental</a:t>
          </a:r>
          <a:endParaRPr lang="fr-FR" dirty="0"/>
        </a:p>
      </dgm:t>
    </dgm:pt>
    <dgm:pt modelId="{F29A0585-EC49-4B40-83AA-026259AB76CE}" type="parTrans" cxnId="{F190C5C5-1897-486C-90F3-B8A6444E6F41}">
      <dgm:prSet/>
      <dgm:spPr/>
      <dgm:t>
        <a:bodyPr/>
        <a:lstStyle/>
        <a:p>
          <a:endParaRPr lang="fr-FR"/>
        </a:p>
      </dgm:t>
    </dgm:pt>
    <dgm:pt modelId="{96B57249-A532-4619-B994-46EB5C80E7E9}" type="sibTrans" cxnId="{F190C5C5-1897-486C-90F3-B8A6444E6F41}">
      <dgm:prSet/>
      <dgm:spPr/>
      <dgm:t>
        <a:bodyPr/>
        <a:lstStyle/>
        <a:p>
          <a:endParaRPr lang="fr-FR"/>
        </a:p>
      </dgm:t>
    </dgm:pt>
    <dgm:pt modelId="{1FCE1400-CD4C-4460-A38A-D6ECD076B113}">
      <dgm:prSet/>
      <dgm:spPr/>
      <dgm:t>
        <a:bodyPr/>
        <a:lstStyle/>
        <a:p>
          <a:r>
            <a:rPr lang="fr-FR" dirty="0" smtClean="0"/>
            <a:t>Modèle en spirale</a:t>
          </a:r>
          <a:endParaRPr lang="fr-FR" dirty="0"/>
        </a:p>
      </dgm:t>
    </dgm:pt>
    <dgm:pt modelId="{C1FD7267-C3B3-4F00-A317-9C34A30F52BF}" type="parTrans" cxnId="{A4B2860E-0FE6-4B24-9D58-744DC6FA7CB0}">
      <dgm:prSet/>
      <dgm:spPr/>
      <dgm:t>
        <a:bodyPr/>
        <a:lstStyle/>
        <a:p>
          <a:endParaRPr lang="fr-FR"/>
        </a:p>
      </dgm:t>
    </dgm:pt>
    <dgm:pt modelId="{2E290D57-254E-4040-AB53-E3AD03C2D659}" type="sibTrans" cxnId="{A4B2860E-0FE6-4B24-9D58-744DC6FA7CB0}">
      <dgm:prSet/>
      <dgm:spPr/>
      <dgm:t>
        <a:bodyPr/>
        <a:lstStyle/>
        <a:p>
          <a:endParaRPr lang="fr-FR"/>
        </a:p>
      </dgm:t>
    </dgm:pt>
    <dgm:pt modelId="{E8A78329-8774-4C72-AA4D-8DEB0AC27ADE}" type="pres">
      <dgm:prSet presAssocID="{29E28091-D59D-4185-8823-DE3AEE2F9DD0}" presName="linear" presStyleCnt="0">
        <dgm:presLayoutVars>
          <dgm:dir/>
          <dgm:animLvl val="lvl"/>
          <dgm:resizeHandles val="exact"/>
        </dgm:presLayoutVars>
      </dgm:prSet>
      <dgm:spPr/>
      <dgm:t>
        <a:bodyPr/>
        <a:lstStyle/>
        <a:p>
          <a:endParaRPr lang="fr-FR"/>
        </a:p>
      </dgm:t>
    </dgm:pt>
    <dgm:pt modelId="{55D12E43-6281-4386-B8B0-E18F3C9E480B}" type="pres">
      <dgm:prSet presAssocID="{A4848D49-8CA9-4466-854D-E91ED6322008}" presName="parentLin" presStyleCnt="0"/>
      <dgm:spPr/>
    </dgm:pt>
    <dgm:pt modelId="{4BD2FD3C-48AA-41B0-9E40-6269900E6F7A}" type="pres">
      <dgm:prSet presAssocID="{A4848D49-8CA9-4466-854D-E91ED6322008}" presName="parentLeftMargin" presStyleLbl="node1" presStyleIdx="0" presStyleCnt="4"/>
      <dgm:spPr/>
      <dgm:t>
        <a:bodyPr/>
        <a:lstStyle/>
        <a:p>
          <a:endParaRPr lang="fr-FR"/>
        </a:p>
      </dgm:t>
    </dgm:pt>
    <dgm:pt modelId="{0B2DDCA2-78D4-4CCC-8BE6-83ABD8147F93}" type="pres">
      <dgm:prSet presAssocID="{A4848D49-8CA9-4466-854D-E91ED6322008}" presName="parentText" presStyleLbl="node1" presStyleIdx="0" presStyleCnt="4">
        <dgm:presLayoutVars>
          <dgm:chMax val="0"/>
          <dgm:bulletEnabled val="1"/>
        </dgm:presLayoutVars>
      </dgm:prSet>
      <dgm:spPr/>
      <dgm:t>
        <a:bodyPr/>
        <a:lstStyle/>
        <a:p>
          <a:endParaRPr lang="fr-FR"/>
        </a:p>
      </dgm:t>
    </dgm:pt>
    <dgm:pt modelId="{F48B2683-350F-4243-862F-3348CD4A258C}" type="pres">
      <dgm:prSet presAssocID="{A4848D49-8CA9-4466-854D-E91ED6322008}" presName="negativeSpace" presStyleCnt="0"/>
      <dgm:spPr/>
    </dgm:pt>
    <dgm:pt modelId="{2203A395-602F-4E47-ABA0-A5D85B69662A}" type="pres">
      <dgm:prSet presAssocID="{A4848D49-8CA9-4466-854D-E91ED6322008}" presName="childText" presStyleLbl="conFgAcc1" presStyleIdx="0" presStyleCnt="4">
        <dgm:presLayoutVars>
          <dgm:bulletEnabled val="1"/>
        </dgm:presLayoutVars>
      </dgm:prSet>
      <dgm:spPr/>
    </dgm:pt>
    <dgm:pt modelId="{053ADFB2-1284-445B-B4B6-ECC4D48F34B3}" type="pres">
      <dgm:prSet presAssocID="{FD6449BD-01B8-4CC3-8060-FD69C5EB27DD}" presName="spaceBetweenRectangles" presStyleCnt="0"/>
      <dgm:spPr/>
    </dgm:pt>
    <dgm:pt modelId="{8E12916E-12E3-4130-B9EC-4EB61A3E2333}" type="pres">
      <dgm:prSet presAssocID="{0C781C8E-93D8-457B-8D60-C264C77C31FD}" presName="parentLin" presStyleCnt="0"/>
      <dgm:spPr/>
    </dgm:pt>
    <dgm:pt modelId="{48BDE190-ACA0-4A66-B315-075ABCC494E3}" type="pres">
      <dgm:prSet presAssocID="{0C781C8E-93D8-457B-8D60-C264C77C31FD}" presName="parentLeftMargin" presStyleLbl="node1" presStyleIdx="0" presStyleCnt="4"/>
      <dgm:spPr/>
      <dgm:t>
        <a:bodyPr/>
        <a:lstStyle/>
        <a:p>
          <a:endParaRPr lang="fr-FR"/>
        </a:p>
      </dgm:t>
    </dgm:pt>
    <dgm:pt modelId="{6E96ADD4-4CFD-471A-9098-C953DE866541}" type="pres">
      <dgm:prSet presAssocID="{0C781C8E-93D8-457B-8D60-C264C77C31FD}" presName="parentText" presStyleLbl="node1" presStyleIdx="1" presStyleCnt="4">
        <dgm:presLayoutVars>
          <dgm:chMax val="0"/>
          <dgm:bulletEnabled val="1"/>
        </dgm:presLayoutVars>
      </dgm:prSet>
      <dgm:spPr/>
      <dgm:t>
        <a:bodyPr/>
        <a:lstStyle/>
        <a:p>
          <a:endParaRPr lang="fr-FR"/>
        </a:p>
      </dgm:t>
    </dgm:pt>
    <dgm:pt modelId="{9878B94B-AA73-4123-AFFF-3732A4D03FB0}" type="pres">
      <dgm:prSet presAssocID="{0C781C8E-93D8-457B-8D60-C264C77C31FD}" presName="negativeSpace" presStyleCnt="0"/>
      <dgm:spPr/>
    </dgm:pt>
    <dgm:pt modelId="{EB014ECF-DAE9-4BDC-83F9-8E75976C80C5}" type="pres">
      <dgm:prSet presAssocID="{0C781C8E-93D8-457B-8D60-C264C77C31FD}" presName="childText" presStyleLbl="conFgAcc1" presStyleIdx="1" presStyleCnt="4">
        <dgm:presLayoutVars>
          <dgm:bulletEnabled val="1"/>
        </dgm:presLayoutVars>
      </dgm:prSet>
      <dgm:spPr/>
    </dgm:pt>
    <dgm:pt modelId="{9E964340-8774-489C-8485-09BAF4B503AB}" type="pres">
      <dgm:prSet presAssocID="{646DA39E-DEFE-4A5D-BC2A-615E386F8B0B}" presName="spaceBetweenRectangles" presStyleCnt="0"/>
      <dgm:spPr/>
    </dgm:pt>
    <dgm:pt modelId="{F2ABEED8-4C0C-4457-9ECF-9FA68B4FD0DD}" type="pres">
      <dgm:prSet presAssocID="{07C85242-E9CA-4A39-94CC-1A8BB0438D8F}" presName="parentLin" presStyleCnt="0"/>
      <dgm:spPr/>
    </dgm:pt>
    <dgm:pt modelId="{7754FEAD-12BC-45E2-8E9D-9022DA160930}" type="pres">
      <dgm:prSet presAssocID="{07C85242-E9CA-4A39-94CC-1A8BB0438D8F}" presName="parentLeftMargin" presStyleLbl="node1" presStyleIdx="1" presStyleCnt="4"/>
      <dgm:spPr/>
      <dgm:t>
        <a:bodyPr/>
        <a:lstStyle/>
        <a:p>
          <a:endParaRPr lang="fr-FR"/>
        </a:p>
      </dgm:t>
    </dgm:pt>
    <dgm:pt modelId="{AF518EE7-34DD-4590-911C-453754E0569D}" type="pres">
      <dgm:prSet presAssocID="{07C85242-E9CA-4A39-94CC-1A8BB0438D8F}" presName="parentText" presStyleLbl="node1" presStyleIdx="2" presStyleCnt="4" custLinFactNeighborX="12959" custLinFactNeighborY="2013">
        <dgm:presLayoutVars>
          <dgm:chMax val="0"/>
          <dgm:bulletEnabled val="1"/>
        </dgm:presLayoutVars>
      </dgm:prSet>
      <dgm:spPr/>
      <dgm:t>
        <a:bodyPr/>
        <a:lstStyle/>
        <a:p>
          <a:endParaRPr lang="fr-FR"/>
        </a:p>
      </dgm:t>
    </dgm:pt>
    <dgm:pt modelId="{574E0656-AD10-4475-A669-7052E3064EEB}" type="pres">
      <dgm:prSet presAssocID="{07C85242-E9CA-4A39-94CC-1A8BB0438D8F}" presName="negativeSpace" presStyleCnt="0"/>
      <dgm:spPr/>
    </dgm:pt>
    <dgm:pt modelId="{773AED40-5326-4929-96B1-8FDCBDB68AEE}" type="pres">
      <dgm:prSet presAssocID="{07C85242-E9CA-4A39-94CC-1A8BB0438D8F}" presName="childText" presStyleLbl="conFgAcc1" presStyleIdx="2" presStyleCnt="4">
        <dgm:presLayoutVars>
          <dgm:bulletEnabled val="1"/>
        </dgm:presLayoutVars>
      </dgm:prSet>
      <dgm:spPr/>
    </dgm:pt>
    <dgm:pt modelId="{8D2C8A9E-CF73-42BE-BBEC-CF984F747094}" type="pres">
      <dgm:prSet presAssocID="{96B57249-A532-4619-B994-46EB5C80E7E9}" presName="spaceBetweenRectangles" presStyleCnt="0"/>
      <dgm:spPr/>
    </dgm:pt>
    <dgm:pt modelId="{E842D371-90FE-4FAC-AA0D-F71040BF3396}" type="pres">
      <dgm:prSet presAssocID="{1FCE1400-CD4C-4460-A38A-D6ECD076B113}" presName="parentLin" presStyleCnt="0"/>
      <dgm:spPr/>
    </dgm:pt>
    <dgm:pt modelId="{E2DF09BE-4A7B-4736-8852-A7517B049FC4}" type="pres">
      <dgm:prSet presAssocID="{1FCE1400-CD4C-4460-A38A-D6ECD076B113}" presName="parentLeftMargin" presStyleLbl="node1" presStyleIdx="2" presStyleCnt="4"/>
      <dgm:spPr/>
      <dgm:t>
        <a:bodyPr/>
        <a:lstStyle/>
        <a:p>
          <a:endParaRPr lang="fr-FR"/>
        </a:p>
      </dgm:t>
    </dgm:pt>
    <dgm:pt modelId="{019A349F-CD1B-4201-ABB2-E2346C0EF6BD}" type="pres">
      <dgm:prSet presAssocID="{1FCE1400-CD4C-4460-A38A-D6ECD076B113}" presName="parentText" presStyleLbl="node1" presStyleIdx="3" presStyleCnt="4">
        <dgm:presLayoutVars>
          <dgm:chMax val="0"/>
          <dgm:bulletEnabled val="1"/>
        </dgm:presLayoutVars>
      </dgm:prSet>
      <dgm:spPr/>
      <dgm:t>
        <a:bodyPr/>
        <a:lstStyle/>
        <a:p>
          <a:endParaRPr lang="fr-FR"/>
        </a:p>
      </dgm:t>
    </dgm:pt>
    <dgm:pt modelId="{1848F270-0F65-41EC-80DE-F69BB7E1A87A}" type="pres">
      <dgm:prSet presAssocID="{1FCE1400-CD4C-4460-A38A-D6ECD076B113}" presName="negativeSpace" presStyleCnt="0"/>
      <dgm:spPr/>
    </dgm:pt>
    <dgm:pt modelId="{DC637A3B-7D53-4A6A-80DA-481CC3349B8A}" type="pres">
      <dgm:prSet presAssocID="{1FCE1400-CD4C-4460-A38A-D6ECD076B113}" presName="childText" presStyleLbl="conFgAcc1" presStyleIdx="3" presStyleCnt="4">
        <dgm:presLayoutVars>
          <dgm:bulletEnabled val="1"/>
        </dgm:presLayoutVars>
      </dgm:prSet>
      <dgm:spPr/>
    </dgm:pt>
  </dgm:ptLst>
  <dgm:cxnLst>
    <dgm:cxn modelId="{A27BB485-67B1-42D6-A433-8F7CD344EBAF}" type="presOf" srcId="{1FCE1400-CD4C-4460-A38A-D6ECD076B113}" destId="{019A349F-CD1B-4201-ABB2-E2346C0EF6BD}" srcOrd="1" destOrd="0" presId="urn:microsoft.com/office/officeart/2005/8/layout/list1"/>
    <dgm:cxn modelId="{7C83320B-57B3-4BA2-B03E-9847B2C09A46}" srcId="{29E28091-D59D-4185-8823-DE3AEE2F9DD0}" destId="{0C781C8E-93D8-457B-8D60-C264C77C31FD}" srcOrd="1" destOrd="0" parTransId="{6454E7EE-74FA-4D4C-8646-3EED400C759F}" sibTransId="{646DA39E-DEFE-4A5D-BC2A-615E386F8B0B}"/>
    <dgm:cxn modelId="{41D39DA5-077A-4FB1-859F-3BCB034EA517}" type="presOf" srcId="{0C781C8E-93D8-457B-8D60-C264C77C31FD}" destId="{6E96ADD4-4CFD-471A-9098-C953DE866541}" srcOrd="1" destOrd="0" presId="urn:microsoft.com/office/officeart/2005/8/layout/list1"/>
    <dgm:cxn modelId="{A4B2860E-0FE6-4B24-9D58-744DC6FA7CB0}" srcId="{29E28091-D59D-4185-8823-DE3AEE2F9DD0}" destId="{1FCE1400-CD4C-4460-A38A-D6ECD076B113}" srcOrd="3" destOrd="0" parTransId="{C1FD7267-C3B3-4F00-A317-9C34A30F52BF}" sibTransId="{2E290D57-254E-4040-AB53-E3AD03C2D659}"/>
    <dgm:cxn modelId="{13E64A77-3C01-4864-9F13-AB2B55845BC1}" srcId="{29E28091-D59D-4185-8823-DE3AEE2F9DD0}" destId="{A4848D49-8CA9-4466-854D-E91ED6322008}" srcOrd="0" destOrd="0" parTransId="{3FB36AA5-BCA9-4E07-934C-CA9D16C5D756}" sibTransId="{FD6449BD-01B8-4CC3-8060-FD69C5EB27DD}"/>
    <dgm:cxn modelId="{FBAF4B5B-59C4-4CDB-ACC2-B6AF970B3957}" type="presOf" srcId="{29E28091-D59D-4185-8823-DE3AEE2F9DD0}" destId="{E8A78329-8774-4C72-AA4D-8DEB0AC27ADE}" srcOrd="0" destOrd="0" presId="urn:microsoft.com/office/officeart/2005/8/layout/list1"/>
    <dgm:cxn modelId="{6BA70F90-49DE-4F71-94C3-C538AC0DF516}" type="presOf" srcId="{A4848D49-8CA9-4466-854D-E91ED6322008}" destId="{4BD2FD3C-48AA-41B0-9E40-6269900E6F7A}" srcOrd="0" destOrd="0" presId="urn:microsoft.com/office/officeart/2005/8/layout/list1"/>
    <dgm:cxn modelId="{0BF32066-80D4-43B6-A72D-C7D846AE03E4}" type="presOf" srcId="{07C85242-E9CA-4A39-94CC-1A8BB0438D8F}" destId="{7754FEAD-12BC-45E2-8E9D-9022DA160930}" srcOrd="0" destOrd="0" presId="urn:microsoft.com/office/officeart/2005/8/layout/list1"/>
    <dgm:cxn modelId="{489CE17C-4566-4D8F-A566-02052E920FF1}" type="presOf" srcId="{0C781C8E-93D8-457B-8D60-C264C77C31FD}" destId="{48BDE190-ACA0-4A66-B315-075ABCC494E3}" srcOrd="0" destOrd="0" presId="urn:microsoft.com/office/officeart/2005/8/layout/list1"/>
    <dgm:cxn modelId="{D72E6907-5AA9-4029-96CB-5C0EC1CF1902}" type="presOf" srcId="{07C85242-E9CA-4A39-94CC-1A8BB0438D8F}" destId="{AF518EE7-34DD-4590-911C-453754E0569D}" srcOrd="1" destOrd="0" presId="urn:microsoft.com/office/officeart/2005/8/layout/list1"/>
    <dgm:cxn modelId="{CCA3767F-5DB3-4EAA-83EB-884305968B0B}" type="presOf" srcId="{A4848D49-8CA9-4466-854D-E91ED6322008}" destId="{0B2DDCA2-78D4-4CCC-8BE6-83ABD8147F93}" srcOrd="1" destOrd="0" presId="urn:microsoft.com/office/officeart/2005/8/layout/list1"/>
    <dgm:cxn modelId="{A91BA2DE-1AE7-4159-9130-B83AAE225156}" type="presOf" srcId="{1FCE1400-CD4C-4460-A38A-D6ECD076B113}" destId="{E2DF09BE-4A7B-4736-8852-A7517B049FC4}" srcOrd="0" destOrd="0" presId="urn:microsoft.com/office/officeart/2005/8/layout/list1"/>
    <dgm:cxn modelId="{F190C5C5-1897-486C-90F3-B8A6444E6F41}" srcId="{29E28091-D59D-4185-8823-DE3AEE2F9DD0}" destId="{07C85242-E9CA-4A39-94CC-1A8BB0438D8F}" srcOrd="2" destOrd="0" parTransId="{F29A0585-EC49-4B40-83AA-026259AB76CE}" sibTransId="{96B57249-A532-4619-B994-46EB5C80E7E9}"/>
    <dgm:cxn modelId="{396622C3-99AF-412B-A0C6-CBE81C2FD035}" type="presParOf" srcId="{E8A78329-8774-4C72-AA4D-8DEB0AC27ADE}" destId="{55D12E43-6281-4386-B8B0-E18F3C9E480B}" srcOrd="0" destOrd="0" presId="urn:microsoft.com/office/officeart/2005/8/layout/list1"/>
    <dgm:cxn modelId="{1242465D-D4DD-4DA2-B31C-D6A406EF1BEE}" type="presParOf" srcId="{55D12E43-6281-4386-B8B0-E18F3C9E480B}" destId="{4BD2FD3C-48AA-41B0-9E40-6269900E6F7A}" srcOrd="0" destOrd="0" presId="urn:microsoft.com/office/officeart/2005/8/layout/list1"/>
    <dgm:cxn modelId="{AA71F2C7-78C6-4244-84BC-E369AC1BEE49}" type="presParOf" srcId="{55D12E43-6281-4386-B8B0-E18F3C9E480B}" destId="{0B2DDCA2-78D4-4CCC-8BE6-83ABD8147F93}" srcOrd="1" destOrd="0" presId="urn:microsoft.com/office/officeart/2005/8/layout/list1"/>
    <dgm:cxn modelId="{DF9B1165-6516-45CE-AE76-53F9DA0FB124}" type="presParOf" srcId="{E8A78329-8774-4C72-AA4D-8DEB0AC27ADE}" destId="{F48B2683-350F-4243-862F-3348CD4A258C}" srcOrd="1" destOrd="0" presId="urn:microsoft.com/office/officeart/2005/8/layout/list1"/>
    <dgm:cxn modelId="{B23DE3CD-B44E-4CAD-BADF-A27759758D25}" type="presParOf" srcId="{E8A78329-8774-4C72-AA4D-8DEB0AC27ADE}" destId="{2203A395-602F-4E47-ABA0-A5D85B69662A}" srcOrd="2" destOrd="0" presId="urn:microsoft.com/office/officeart/2005/8/layout/list1"/>
    <dgm:cxn modelId="{BE0D70F5-751B-4F05-8612-88E90B4563FA}" type="presParOf" srcId="{E8A78329-8774-4C72-AA4D-8DEB0AC27ADE}" destId="{053ADFB2-1284-445B-B4B6-ECC4D48F34B3}" srcOrd="3" destOrd="0" presId="urn:microsoft.com/office/officeart/2005/8/layout/list1"/>
    <dgm:cxn modelId="{705DF2BC-ECA0-495F-A8AC-39D97EC5B9AA}" type="presParOf" srcId="{E8A78329-8774-4C72-AA4D-8DEB0AC27ADE}" destId="{8E12916E-12E3-4130-B9EC-4EB61A3E2333}" srcOrd="4" destOrd="0" presId="urn:microsoft.com/office/officeart/2005/8/layout/list1"/>
    <dgm:cxn modelId="{8120564F-1C14-4DE4-BF13-D0A59AD682A1}" type="presParOf" srcId="{8E12916E-12E3-4130-B9EC-4EB61A3E2333}" destId="{48BDE190-ACA0-4A66-B315-075ABCC494E3}" srcOrd="0" destOrd="0" presId="urn:microsoft.com/office/officeart/2005/8/layout/list1"/>
    <dgm:cxn modelId="{1B3B1E5A-BDCF-4231-967A-4AE913E7D919}" type="presParOf" srcId="{8E12916E-12E3-4130-B9EC-4EB61A3E2333}" destId="{6E96ADD4-4CFD-471A-9098-C953DE866541}" srcOrd="1" destOrd="0" presId="urn:microsoft.com/office/officeart/2005/8/layout/list1"/>
    <dgm:cxn modelId="{38E0C1D9-1C12-4655-9BA7-F4EB1ABD3958}" type="presParOf" srcId="{E8A78329-8774-4C72-AA4D-8DEB0AC27ADE}" destId="{9878B94B-AA73-4123-AFFF-3732A4D03FB0}" srcOrd="5" destOrd="0" presId="urn:microsoft.com/office/officeart/2005/8/layout/list1"/>
    <dgm:cxn modelId="{24A2D861-F41C-4249-964A-D0F5A7FB6096}" type="presParOf" srcId="{E8A78329-8774-4C72-AA4D-8DEB0AC27ADE}" destId="{EB014ECF-DAE9-4BDC-83F9-8E75976C80C5}" srcOrd="6" destOrd="0" presId="urn:microsoft.com/office/officeart/2005/8/layout/list1"/>
    <dgm:cxn modelId="{A4CF4774-A320-4C1F-A5CC-C190BF7C967E}" type="presParOf" srcId="{E8A78329-8774-4C72-AA4D-8DEB0AC27ADE}" destId="{9E964340-8774-489C-8485-09BAF4B503AB}" srcOrd="7" destOrd="0" presId="urn:microsoft.com/office/officeart/2005/8/layout/list1"/>
    <dgm:cxn modelId="{1B39BCD8-8971-4068-BDD1-42F9E968D986}" type="presParOf" srcId="{E8A78329-8774-4C72-AA4D-8DEB0AC27ADE}" destId="{F2ABEED8-4C0C-4457-9ECF-9FA68B4FD0DD}" srcOrd="8" destOrd="0" presId="urn:microsoft.com/office/officeart/2005/8/layout/list1"/>
    <dgm:cxn modelId="{A0ECA254-13AC-4C5F-A683-BE7719E349AB}" type="presParOf" srcId="{F2ABEED8-4C0C-4457-9ECF-9FA68B4FD0DD}" destId="{7754FEAD-12BC-45E2-8E9D-9022DA160930}" srcOrd="0" destOrd="0" presId="urn:microsoft.com/office/officeart/2005/8/layout/list1"/>
    <dgm:cxn modelId="{FE9DEAAA-FA61-46D9-A7A1-A72F4DF26175}" type="presParOf" srcId="{F2ABEED8-4C0C-4457-9ECF-9FA68B4FD0DD}" destId="{AF518EE7-34DD-4590-911C-453754E0569D}" srcOrd="1" destOrd="0" presId="urn:microsoft.com/office/officeart/2005/8/layout/list1"/>
    <dgm:cxn modelId="{5834601D-938D-4EAD-AAAD-993637F05135}" type="presParOf" srcId="{E8A78329-8774-4C72-AA4D-8DEB0AC27ADE}" destId="{574E0656-AD10-4475-A669-7052E3064EEB}" srcOrd="9" destOrd="0" presId="urn:microsoft.com/office/officeart/2005/8/layout/list1"/>
    <dgm:cxn modelId="{E3C254DF-A454-438F-ADD2-7D4B496CE178}" type="presParOf" srcId="{E8A78329-8774-4C72-AA4D-8DEB0AC27ADE}" destId="{773AED40-5326-4929-96B1-8FDCBDB68AEE}" srcOrd="10" destOrd="0" presId="urn:microsoft.com/office/officeart/2005/8/layout/list1"/>
    <dgm:cxn modelId="{070219BF-0AB8-40B2-87A4-B1AFE1EA54CC}" type="presParOf" srcId="{E8A78329-8774-4C72-AA4D-8DEB0AC27ADE}" destId="{8D2C8A9E-CF73-42BE-BBEC-CF984F747094}" srcOrd="11" destOrd="0" presId="urn:microsoft.com/office/officeart/2005/8/layout/list1"/>
    <dgm:cxn modelId="{54D68A5C-1ECA-4B39-8C27-D1989B5B7F73}" type="presParOf" srcId="{E8A78329-8774-4C72-AA4D-8DEB0AC27ADE}" destId="{E842D371-90FE-4FAC-AA0D-F71040BF3396}" srcOrd="12" destOrd="0" presId="urn:microsoft.com/office/officeart/2005/8/layout/list1"/>
    <dgm:cxn modelId="{7CC3845E-FA8E-437E-AB8C-BA39F081AEC5}" type="presParOf" srcId="{E842D371-90FE-4FAC-AA0D-F71040BF3396}" destId="{E2DF09BE-4A7B-4736-8852-A7517B049FC4}" srcOrd="0" destOrd="0" presId="urn:microsoft.com/office/officeart/2005/8/layout/list1"/>
    <dgm:cxn modelId="{7E86F831-E358-4CAD-921B-0699389B95CB}" type="presParOf" srcId="{E842D371-90FE-4FAC-AA0D-F71040BF3396}" destId="{019A349F-CD1B-4201-ABB2-E2346C0EF6BD}" srcOrd="1" destOrd="0" presId="urn:microsoft.com/office/officeart/2005/8/layout/list1"/>
    <dgm:cxn modelId="{BA8E28C2-C585-4A33-9668-10E6A2F80287}" type="presParOf" srcId="{E8A78329-8774-4C72-AA4D-8DEB0AC27ADE}" destId="{1848F270-0F65-41EC-80DE-F69BB7E1A87A}" srcOrd="13" destOrd="0" presId="urn:microsoft.com/office/officeart/2005/8/layout/list1"/>
    <dgm:cxn modelId="{5A679225-68BD-4130-B2C7-4CC599F14355}" type="presParOf" srcId="{E8A78329-8774-4C72-AA4D-8DEB0AC27ADE}" destId="{DC637A3B-7D53-4A6A-80DA-481CC3349B8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699F0-3C24-4234-BBD1-751F9F13572D}" type="datetimeFigureOut">
              <a:rPr lang="fr-FR" smtClean="0"/>
              <a:t>17/05/2021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C44E8-F1B0-42DC-91F6-0E5CBEE44853}" type="slidenum">
              <a:rPr lang="fr-FR" smtClean="0"/>
              <a:t>‹N°›</a:t>
            </a:fld>
            <a:endParaRPr lang="fr-FR" dirty="0"/>
          </a:p>
        </p:txBody>
      </p:sp>
    </p:spTree>
    <p:extLst>
      <p:ext uri="{BB962C8B-B14F-4D97-AF65-F5344CB8AC3E}">
        <p14:creationId xmlns:p14="http://schemas.microsoft.com/office/powerpoint/2010/main" val="346127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Jean-Pierre </a:t>
            </a:r>
            <a:r>
              <a:rPr lang="fr-FR" dirty="0" err="1" smtClean="0"/>
              <a:t>Vickoff</a:t>
            </a:r>
            <a:r>
              <a:rPr lang="fr-FR" dirty="0" smtClean="0"/>
              <a:t>, né le 29 mai 1949 à </a:t>
            </a:r>
            <a:r>
              <a:rPr lang="fr-FR" dirty="0" err="1" smtClean="0"/>
              <a:t>Ecquevilly</a:t>
            </a:r>
            <a:r>
              <a:rPr lang="fr-FR" dirty="0" smtClean="0"/>
              <a:t>, en France, est un praticien franco-canadien du pilotage de projets et du développement des systèmes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2</a:t>
            </a:fld>
            <a:endParaRPr lang="fr-FR" dirty="0"/>
          </a:p>
        </p:txBody>
      </p:sp>
    </p:spTree>
    <p:extLst>
      <p:ext uri="{BB962C8B-B14F-4D97-AF65-F5344CB8AC3E}">
        <p14:creationId xmlns:p14="http://schemas.microsoft.com/office/powerpoint/2010/main" val="3113018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11</a:t>
            </a:fld>
            <a:endParaRPr lang="fr-FR" dirty="0"/>
          </a:p>
        </p:txBody>
      </p:sp>
    </p:spTree>
    <p:extLst>
      <p:ext uri="{BB962C8B-B14F-4D97-AF65-F5344CB8AC3E}">
        <p14:creationId xmlns:p14="http://schemas.microsoft.com/office/powerpoint/2010/main" val="8098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12</a:t>
            </a:fld>
            <a:endParaRPr lang="fr-FR" dirty="0"/>
          </a:p>
        </p:txBody>
      </p:sp>
    </p:spTree>
    <p:extLst>
      <p:ext uri="{BB962C8B-B14F-4D97-AF65-F5344CB8AC3E}">
        <p14:creationId xmlns:p14="http://schemas.microsoft.com/office/powerpoint/2010/main" val="3247215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 Ce modèle en spirale est une combinaison de modèle de processus de développement itératif et de modèle de développement linéaire séquentiel, c'est-à-dire le modèle en cascade avec un très fort accent sur l'analyse des risques. Il permet des versions incrémentielles du produit ou un raffinement incrémentiel à chaque itération autour de la spirale.</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13</a:t>
            </a:fld>
            <a:endParaRPr lang="fr-FR" dirty="0"/>
          </a:p>
        </p:txBody>
      </p:sp>
    </p:spTree>
    <p:extLst>
      <p:ext uri="{BB962C8B-B14F-4D97-AF65-F5344CB8AC3E}">
        <p14:creationId xmlns:p14="http://schemas.microsoft.com/office/powerpoint/2010/main" val="2923810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Les conflits entre la partie conception et les exigences techniques sont quasiment exclus grâce aux contrôles réguliers. D'autre part, il est à tout moment possible de </a:t>
            </a:r>
            <a:r>
              <a:rPr lang="fr-FR" sz="1200" b="1" i="0" kern="1200" dirty="0" smtClean="0">
                <a:solidFill>
                  <a:schemeClr val="tx1"/>
                </a:solidFill>
                <a:effectLst/>
                <a:latin typeface="+mn-lt"/>
                <a:ea typeface="+mn-ea"/>
                <a:cs typeface="+mn-cs"/>
              </a:rPr>
              <a:t>recueillir et tenir compte des retours d’information</a:t>
            </a:r>
            <a:r>
              <a:rPr lang="fr-FR" sz="1200" b="0" i="0" kern="1200" dirty="0" smtClean="0">
                <a:solidFill>
                  <a:schemeClr val="tx1"/>
                </a:solidFill>
                <a:effectLst/>
                <a:latin typeface="+mn-lt"/>
                <a:ea typeface="+mn-ea"/>
                <a:cs typeface="+mn-cs"/>
              </a:rPr>
              <a:t> en raison de la progression en forme de spirale. Ainsi, le client comme les utilisateurs peuvent être impliqués dès le début dans le processus de développement.</a:t>
            </a:r>
          </a:p>
          <a:p>
            <a:r>
              <a:rPr lang="fr-FR" sz="1200" b="0" i="0" kern="1200" dirty="0" smtClean="0">
                <a:solidFill>
                  <a:schemeClr val="tx1"/>
                </a:solidFill>
                <a:effectLst/>
                <a:latin typeface="+mn-lt"/>
                <a:ea typeface="+mn-ea"/>
                <a:cs typeface="+mn-cs"/>
              </a:rPr>
              <a:t>Chaque tour de spirale correspond à la réalisation d’un prototype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14</a:t>
            </a:fld>
            <a:endParaRPr lang="fr-FR" dirty="0"/>
          </a:p>
        </p:txBody>
      </p:sp>
    </p:spTree>
    <p:extLst>
      <p:ext uri="{BB962C8B-B14F-4D97-AF65-F5344CB8AC3E}">
        <p14:creationId xmlns:p14="http://schemas.microsoft.com/office/powerpoint/2010/main" val="1779600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Elle permet la validation des spécifications par expérimentation : "Je saurai ce que je veux lorsque je le verrai!"</a:t>
            </a:r>
          </a:p>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15</a:t>
            </a:fld>
            <a:endParaRPr lang="fr-FR" dirty="0"/>
          </a:p>
        </p:txBody>
      </p:sp>
    </p:spTree>
    <p:extLst>
      <p:ext uri="{BB962C8B-B14F-4D97-AF65-F5344CB8AC3E}">
        <p14:creationId xmlns:p14="http://schemas.microsoft.com/office/powerpoint/2010/main" val="238451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3</a:t>
            </a:fld>
            <a:endParaRPr lang="fr-FR" dirty="0"/>
          </a:p>
        </p:txBody>
      </p:sp>
    </p:spTree>
    <p:extLst>
      <p:ext uri="{BB962C8B-B14F-4D97-AF65-F5344CB8AC3E}">
        <p14:creationId xmlns:p14="http://schemas.microsoft.com/office/powerpoint/2010/main" val="167601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(Modèle introduit dès 1966, formalisé en 1970)</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4</a:t>
            </a:fld>
            <a:endParaRPr lang="fr-FR" dirty="0"/>
          </a:p>
        </p:txBody>
      </p:sp>
    </p:spTree>
    <p:extLst>
      <p:ext uri="{BB962C8B-B14F-4D97-AF65-F5344CB8AC3E}">
        <p14:creationId xmlns:p14="http://schemas.microsoft.com/office/powerpoint/2010/main" val="151981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5</a:t>
            </a:fld>
            <a:endParaRPr lang="fr-FR" dirty="0"/>
          </a:p>
        </p:txBody>
      </p:sp>
    </p:spTree>
    <p:extLst>
      <p:ext uri="{BB962C8B-B14F-4D97-AF65-F5344CB8AC3E}">
        <p14:creationId xmlns:p14="http://schemas.microsoft.com/office/powerpoint/2010/main" val="3234042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 le cycle en V est devenu un standard de fait l'industrie du logiciel depuis les années 1980</a:t>
            </a:r>
          </a:p>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6</a:t>
            </a:fld>
            <a:endParaRPr lang="fr-FR" dirty="0"/>
          </a:p>
        </p:txBody>
      </p:sp>
    </p:spTree>
    <p:extLst>
      <p:ext uri="{BB962C8B-B14F-4D97-AF65-F5344CB8AC3E}">
        <p14:creationId xmlns:p14="http://schemas.microsoft.com/office/powerpoint/2010/main" val="222973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kern="1200" baseline="0" dirty="0" smtClean="0">
                <a:solidFill>
                  <a:schemeClr val="tx1"/>
                </a:solidFill>
                <a:latin typeface="+mn-lt"/>
                <a:ea typeface="+mn-ea"/>
                <a:cs typeface="+mn-cs"/>
              </a:rPr>
              <a:t>Le cycle en V met en évidence la nécessité d’anticiper et de préparer dans les étapes descendantes les « attendus » des futures étapes montantes : ainsi les attendus des tests de validation sont définis lors des spécifications, les attendus des tests unitaires sont définis lors de la conception, etc. </a:t>
            </a:r>
          </a:p>
          <a:p>
            <a:r>
              <a:rPr lang="fr-FR" sz="1200" b="0" i="0" kern="1200" dirty="0" smtClean="0">
                <a:solidFill>
                  <a:schemeClr val="tx1"/>
                </a:solidFill>
                <a:effectLst/>
                <a:latin typeface="+mn-lt"/>
                <a:ea typeface="+mn-ea"/>
                <a:cs typeface="+mn-cs"/>
              </a:rPr>
              <a:t>Il évite les aller-retour durant le </a:t>
            </a:r>
            <a:r>
              <a:rPr lang="fr-FR" sz="1200" b="1" i="0" kern="1200" dirty="0" smtClean="0">
                <a:solidFill>
                  <a:schemeClr val="tx1"/>
                </a:solidFill>
                <a:effectLst/>
                <a:latin typeface="+mn-lt"/>
                <a:ea typeface="+mn-ea"/>
                <a:cs typeface="+mn-cs"/>
              </a:rPr>
              <a:t>cycle de vie</a:t>
            </a:r>
            <a:r>
              <a:rPr lang="fr-FR" sz="1200" b="0" i="0" kern="1200" dirty="0" smtClean="0">
                <a:solidFill>
                  <a:schemeClr val="tx1"/>
                </a:solidFill>
                <a:effectLst/>
                <a:latin typeface="+mn-lt"/>
                <a:ea typeface="+mn-ea"/>
                <a:cs typeface="+mn-cs"/>
              </a:rPr>
              <a:t> du projet : si des problèmes sont rencontrés, chaque étape de la partie ascendante peut s’appuyer sur la documentation produite lors de l’étape de la partie descendante correspondante</a:t>
            </a:r>
          </a:p>
          <a:p>
            <a:endParaRPr lang="fr-FR" sz="1200" b="0" i="0" kern="1200" dirty="0" smtClean="0">
              <a:solidFill>
                <a:schemeClr val="tx1"/>
              </a:solidFill>
              <a:effectLst/>
              <a:latin typeface="+mn-lt"/>
              <a:ea typeface="+mn-ea"/>
              <a:cs typeface="+mn-cs"/>
            </a:endParaRPr>
          </a:p>
          <a:p>
            <a:r>
              <a:rPr lang="fr-FR" sz="1200" b="1" i="0" kern="1200" dirty="0" smtClean="0">
                <a:solidFill>
                  <a:schemeClr val="tx1"/>
                </a:solidFill>
                <a:effectLst/>
                <a:latin typeface="+mn-lt"/>
                <a:ea typeface="+mn-ea"/>
                <a:cs typeface="+mn-cs"/>
              </a:rPr>
              <a:t>Il tolère mal les changements</a:t>
            </a:r>
            <a:r>
              <a:rPr lang="fr-FR" sz="1200" b="0" i="0" kern="1200" dirty="0" smtClean="0">
                <a:solidFill>
                  <a:schemeClr val="tx1"/>
                </a:solidFill>
                <a:effectLst/>
                <a:latin typeface="+mn-lt"/>
                <a:ea typeface="+mn-ea"/>
                <a:cs typeface="+mn-cs"/>
              </a:rPr>
              <a:t>.</a:t>
            </a:r>
            <a:r>
              <a:rPr lang="fr-FR" dirty="0" smtClean="0"/>
              <a:t/>
            </a:r>
            <a:br>
              <a:rPr lang="fr-FR" dirty="0" smtClean="0"/>
            </a:br>
            <a:r>
              <a:rPr lang="fr-FR" sz="1200" b="0" i="0" kern="1200" dirty="0" smtClean="0">
                <a:solidFill>
                  <a:schemeClr val="tx1"/>
                </a:solidFill>
                <a:effectLst/>
                <a:latin typeface="+mn-lt"/>
                <a:ea typeface="+mn-ea"/>
                <a:cs typeface="+mn-cs"/>
              </a:rPr>
              <a:t>De par sa construction séquentielle et linéaire, le retour en arrière est impossible. Pourtant, il n’est pas rare de rencontrer des problèmes conceptuels lors de la phase de réalisation et de validation. Faut-il alors reprendre le cycle en V depuis le début ? Ou attendre le prochain cycle en V pour procéder aux changements ?</a:t>
            </a:r>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7</a:t>
            </a:fld>
            <a:endParaRPr lang="fr-FR" dirty="0"/>
          </a:p>
        </p:txBody>
      </p:sp>
    </p:spTree>
    <p:extLst>
      <p:ext uri="{BB962C8B-B14F-4D97-AF65-F5344CB8AC3E}">
        <p14:creationId xmlns:p14="http://schemas.microsoft.com/office/powerpoint/2010/main" val="351901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8</a:t>
            </a:fld>
            <a:endParaRPr lang="fr-FR" dirty="0"/>
          </a:p>
        </p:txBody>
      </p:sp>
    </p:spTree>
    <p:extLst>
      <p:ext uri="{BB962C8B-B14F-4D97-AF65-F5344CB8AC3E}">
        <p14:creationId xmlns:p14="http://schemas.microsoft.com/office/powerpoint/2010/main" val="1634922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9</a:t>
            </a:fld>
            <a:endParaRPr lang="fr-FR" dirty="0"/>
          </a:p>
        </p:txBody>
      </p:sp>
    </p:spTree>
    <p:extLst>
      <p:ext uri="{BB962C8B-B14F-4D97-AF65-F5344CB8AC3E}">
        <p14:creationId xmlns:p14="http://schemas.microsoft.com/office/powerpoint/2010/main" val="100379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ACC44E8-F1B0-42DC-91F6-0E5CBEE44853}" type="slidenum">
              <a:rPr lang="fr-FR" smtClean="0"/>
              <a:t>10</a:t>
            </a:fld>
            <a:endParaRPr lang="fr-FR" dirty="0"/>
          </a:p>
        </p:txBody>
      </p:sp>
    </p:spTree>
    <p:extLst>
      <p:ext uri="{BB962C8B-B14F-4D97-AF65-F5344CB8AC3E}">
        <p14:creationId xmlns:p14="http://schemas.microsoft.com/office/powerpoint/2010/main" val="168386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9BB93658-7364-4897-BBD2-B848AEA938FF}" type="datetimeFigureOut">
              <a:rPr lang="fr-FR" smtClean="0"/>
              <a:t>17/05/2021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33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66137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2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27098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2C0DFB91-C0F5-44F3-B58D-641DCE9F81C7}" type="slidenum">
              <a:rPr lang="fr-FR" smtClean="0"/>
              <a:t>‹N°›</a:t>
            </a:fld>
            <a:endParaRPr lang="fr-FR"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1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896130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89320"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284768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33602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15382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spTree>
    <p:extLst>
      <p:ext uri="{BB962C8B-B14F-4D97-AF65-F5344CB8AC3E}">
        <p14:creationId xmlns:p14="http://schemas.microsoft.com/office/powerpoint/2010/main" val="344758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BB93658-7364-4897-BBD2-B848AEA938FF}" type="datetimeFigureOut">
              <a:rPr lang="fr-FR" smtClean="0"/>
              <a:t>17/05/2021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2C0DFB91-C0F5-44F3-B58D-641DCE9F81C7}" type="slidenum">
              <a:rPr lang="fr-FR" smtClean="0"/>
              <a:t>‹N°›</a:t>
            </a:fld>
            <a:endParaRPr lang="fr-FR"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82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B93658-7364-4897-BBD2-B848AEA938FF}" type="datetimeFigureOut">
              <a:rPr lang="fr-FR" smtClean="0"/>
              <a:t>17/05/2021</a:t>
            </a:fld>
            <a:endParaRPr lang="fr-FR"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0DFB91-C0F5-44F3-B58D-641DCE9F81C7}" type="slidenum">
              <a:rPr lang="fr-FR" smtClean="0"/>
              <a:t>‹N°›</a:t>
            </a:fld>
            <a:endParaRPr lang="fr-FR"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1792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Ingénierie des processus logiciels</a:t>
            </a:r>
            <a:endParaRPr lang="fr-FR" dirty="0"/>
          </a:p>
        </p:txBody>
      </p:sp>
      <p:sp>
        <p:nvSpPr>
          <p:cNvPr id="3" name="Sous-titre 2"/>
          <p:cNvSpPr>
            <a:spLocks noGrp="1"/>
          </p:cNvSpPr>
          <p:nvPr>
            <p:ph type="subTitle" idx="1"/>
          </p:nvPr>
        </p:nvSpPr>
        <p:spPr/>
        <p:txBody>
          <a:bodyPr/>
          <a:lstStyle/>
          <a:p>
            <a:r>
              <a:rPr lang="fr-FR" dirty="0" smtClean="0"/>
              <a:t>Auteur: I. MBENGUE</a:t>
            </a:r>
            <a:endParaRPr lang="fr-FR" dirty="0"/>
          </a:p>
        </p:txBody>
      </p:sp>
    </p:spTree>
    <p:extLst>
      <p:ext uri="{BB962C8B-B14F-4D97-AF65-F5344CB8AC3E}">
        <p14:creationId xmlns:p14="http://schemas.microsoft.com/office/powerpoint/2010/main" val="359100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400"/>
            <a:ext cx="9998364" cy="4023360"/>
          </a:xfrm>
          <a:prstGeom prst="rect">
            <a:avLst/>
          </a:prstGeom>
        </p:spPr>
        <p:txBody>
          <a:bodyPr>
            <a:normAutofit/>
          </a:bodyPr>
          <a:lstStyle/>
          <a:p>
            <a:pPr marL="45720" indent="0">
              <a:buNone/>
            </a:pPr>
            <a:r>
              <a:rPr lang="fr-FR" dirty="0" smtClean="0">
                <a:solidFill>
                  <a:schemeClr val="bg2">
                    <a:lumMod val="25000"/>
                  </a:schemeClr>
                </a:solidFill>
              </a:rPr>
              <a:t>En améliorant le cycle de vie par : </a:t>
            </a:r>
          </a:p>
          <a:p>
            <a:pPr marL="388620" indent="-342900">
              <a:buFont typeface="Wingdings" panose="05000000000000000000" pitchFamily="2" charset="2"/>
              <a:buChar char="ü"/>
            </a:pPr>
            <a:r>
              <a:rPr lang="fr-FR" dirty="0"/>
              <a:t>Construction du système par </a:t>
            </a:r>
            <a:r>
              <a:rPr lang="fr-FR" dirty="0" smtClean="0"/>
              <a:t>incréments</a:t>
            </a:r>
          </a:p>
          <a:p>
            <a:pPr marL="388620" indent="-342900">
              <a:buFont typeface="Wingdings" panose="05000000000000000000" pitchFamily="2" charset="2"/>
              <a:buChar char="ü"/>
            </a:pPr>
            <a:r>
              <a:rPr lang="fr-FR" dirty="0"/>
              <a:t>Segmentation du </a:t>
            </a:r>
            <a:r>
              <a:rPr lang="fr-FR" dirty="0" smtClean="0"/>
              <a:t>travail</a:t>
            </a:r>
          </a:p>
          <a:p>
            <a:pPr marL="388620" indent="-342900">
              <a:buFont typeface="Wingdings" panose="05000000000000000000" pitchFamily="2" charset="2"/>
              <a:buChar char="ü"/>
            </a:pPr>
            <a:r>
              <a:rPr lang="fr-FR" dirty="0"/>
              <a:t>Concentration sur les besoins et les </a:t>
            </a:r>
            <a:r>
              <a:rPr lang="fr-FR" dirty="0" smtClean="0"/>
              <a:t>risques</a:t>
            </a:r>
          </a:p>
          <a:p>
            <a:pPr marL="388620" indent="-342900">
              <a:buFont typeface="Wingdings" panose="05000000000000000000" pitchFamily="2" charset="2"/>
              <a:buChar char="ü"/>
            </a:pPr>
            <a:r>
              <a:rPr lang="fr-FR" dirty="0" smtClean="0"/>
              <a:t>Choix technologiques</a:t>
            </a:r>
          </a:p>
          <a:p>
            <a:pPr marL="388620" indent="-342900">
              <a:buFont typeface="Wingdings" panose="05000000000000000000" pitchFamily="2" charset="2"/>
              <a:buChar char="ü"/>
            </a:pPr>
            <a:r>
              <a:rPr lang="fr-FR" dirty="0"/>
              <a:t>Mouvement de personnel</a:t>
            </a:r>
            <a:r>
              <a:rPr lang="fr-FR" dirty="0" smtClean="0">
                <a:solidFill>
                  <a:schemeClr val="bg2">
                    <a:lumMod val="25000"/>
                  </a:schemeClr>
                </a:solidFill>
              </a:rPr>
              <a:t> </a:t>
            </a:r>
          </a:p>
          <a:p>
            <a:pPr marL="45720" indent="0">
              <a:buNone/>
            </a:pPr>
            <a:endParaRPr lang="fr-FR" dirty="0">
              <a:solidFill>
                <a:schemeClr val="bg2">
                  <a:lumMod val="25000"/>
                </a:schemeClr>
              </a:solidFill>
            </a:endParaRPr>
          </a:p>
        </p:txBody>
      </p:sp>
    </p:spTree>
    <p:extLst>
      <p:ext uri="{BB962C8B-B14F-4D97-AF65-F5344CB8AC3E}">
        <p14:creationId xmlns:p14="http://schemas.microsoft.com/office/powerpoint/2010/main" val="2485132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400"/>
            <a:ext cx="9998364" cy="4023360"/>
          </a:xfrm>
          <a:prstGeom prst="rect">
            <a:avLst/>
          </a:prstGeom>
        </p:spPr>
        <p:txBody>
          <a:bodyPr>
            <a:normAutofit/>
          </a:bodyPr>
          <a:lstStyle/>
          <a:p>
            <a:pPr marL="45720" indent="0">
              <a:buNone/>
            </a:pPr>
            <a:r>
              <a:rPr lang="fr-FR" dirty="0" smtClean="0"/>
              <a:t>Adapté pour les projets dont : </a:t>
            </a:r>
          </a:p>
          <a:p>
            <a:pPr marL="388620" indent="-342900">
              <a:buFont typeface="Wingdings" panose="05000000000000000000" pitchFamily="2" charset="2"/>
              <a:buChar char="§"/>
            </a:pPr>
            <a:r>
              <a:rPr lang="fr-FR" dirty="0"/>
              <a:t>Les principales exigences doivent être définies; cependant, certaines fonctionnalités ou améliorations demandées peuvent évoluer avec le temps.</a:t>
            </a:r>
          </a:p>
          <a:p>
            <a:pPr marL="388620" indent="-342900">
              <a:buFont typeface="Wingdings" panose="05000000000000000000" pitchFamily="2" charset="2"/>
              <a:buChar char="§"/>
            </a:pPr>
            <a:r>
              <a:rPr lang="fr-FR" dirty="0"/>
              <a:t>Il y a un temps à la contrainte du marché.</a:t>
            </a:r>
          </a:p>
          <a:p>
            <a:pPr marL="388620" indent="-342900">
              <a:buFont typeface="Wingdings" panose="05000000000000000000" pitchFamily="2" charset="2"/>
              <a:buChar char="§"/>
            </a:pPr>
            <a:r>
              <a:rPr lang="fr-FR" dirty="0"/>
              <a:t>U</a:t>
            </a:r>
            <a:r>
              <a:rPr lang="fr-FR" dirty="0" smtClean="0"/>
              <a:t>ne </a:t>
            </a:r>
            <a:r>
              <a:rPr lang="fr-FR" dirty="0"/>
              <a:t>nouvelle technologie est utilisée et apprise par l'équipe de développement tout en travaillant sur le projet</a:t>
            </a:r>
            <a:r>
              <a:rPr lang="fr-FR" dirty="0" smtClean="0"/>
              <a:t>.</a:t>
            </a:r>
          </a:p>
          <a:p>
            <a:pPr marL="388620" indent="-342900">
              <a:buFont typeface="Wingdings" panose="05000000000000000000" pitchFamily="2" charset="2"/>
              <a:buChar char="§"/>
            </a:pPr>
            <a:r>
              <a:rPr lang="fr-FR" dirty="0"/>
              <a:t>Les ressources avec les compétences nécessaires ne sont pas disponibles et devraient être utilisées sur une base contractuelle pour des itérations spécifiques.</a:t>
            </a:r>
          </a:p>
          <a:p>
            <a:pPr marL="388620" indent="-342900">
              <a:buFont typeface="Wingdings" panose="05000000000000000000" pitchFamily="2" charset="2"/>
              <a:buChar char="§"/>
            </a:pPr>
            <a:r>
              <a:rPr lang="fr-FR" dirty="0" smtClean="0"/>
              <a:t>Certaines </a:t>
            </a:r>
            <a:r>
              <a:rPr lang="fr-FR" dirty="0"/>
              <a:t>fonctionnalités et objectifs à haut risque peuvent changer à l'avenir.</a:t>
            </a:r>
            <a:endParaRPr lang="fr-FR" dirty="0" smtClean="0">
              <a:solidFill>
                <a:schemeClr val="bg2">
                  <a:lumMod val="25000"/>
                </a:schemeClr>
              </a:solidFill>
            </a:endParaRPr>
          </a:p>
          <a:p>
            <a:pPr marL="45720" indent="0">
              <a:buNone/>
            </a:pPr>
            <a:endParaRPr lang="fr-FR" dirty="0">
              <a:solidFill>
                <a:schemeClr val="bg2">
                  <a:lumMod val="25000"/>
                </a:schemeClr>
              </a:solidFill>
            </a:endParaRPr>
          </a:p>
        </p:txBody>
      </p:sp>
    </p:spTree>
    <p:extLst>
      <p:ext uri="{BB962C8B-B14F-4D97-AF65-F5344CB8AC3E}">
        <p14:creationId xmlns:p14="http://schemas.microsoft.com/office/powerpoint/2010/main" val="925967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7480" y="2084832"/>
            <a:ext cx="7958857" cy="4206824"/>
          </a:xfrm>
          <a:prstGeom prst="rect">
            <a:avLst/>
          </a:prstGeom>
        </p:spPr>
      </p:pic>
    </p:spTree>
    <p:extLst>
      <p:ext uri="{BB962C8B-B14F-4D97-AF65-F5344CB8AC3E}">
        <p14:creationId xmlns:p14="http://schemas.microsoft.com/office/powerpoint/2010/main" val="397284584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en spirale</a:t>
            </a:r>
            <a:endParaRPr lang="fr-FR" dirty="0"/>
          </a:p>
        </p:txBody>
      </p:sp>
      <p:sp>
        <p:nvSpPr>
          <p:cNvPr id="6" name="Espace réservé du contenu 3"/>
          <p:cNvSpPr>
            <a:spLocks noGrp="1"/>
          </p:cNvSpPr>
          <p:nvPr>
            <p:ph sz="half" idx="4294967295"/>
          </p:nvPr>
        </p:nvSpPr>
        <p:spPr>
          <a:xfrm>
            <a:off x="781665" y="1681316"/>
            <a:ext cx="10240827" cy="4399444"/>
          </a:xfrm>
          <a:prstGeom prst="rect">
            <a:avLst/>
          </a:prstGeom>
        </p:spPr>
        <p:txBody>
          <a:bodyPr/>
          <a:lstStyle/>
          <a:p>
            <a:pPr marL="45720" indent="0" algn="just">
              <a:buNone/>
            </a:pPr>
            <a:r>
              <a:rPr lang="fr-FR" sz="1800" dirty="0" smtClean="0"/>
              <a:t>Le </a:t>
            </a:r>
            <a:r>
              <a:rPr lang="fr-FR" sz="1800" dirty="0"/>
              <a:t>modèle en spirale est un mode opératoire de développement logiciel inventé par Barry W. Boehm en </a:t>
            </a:r>
            <a:r>
              <a:rPr lang="fr-FR" sz="1800" dirty="0" smtClean="0"/>
              <a:t>1988. </a:t>
            </a:r>
            <a:r>
              <a:rPr lang="fr-FR" sz="1800" dirty="0"/>
              <a:t>Il part du principe que le développement d'applications représente un cycle itératif, qui doit être répété jusqu’à ce que le but fixé soit atteint. Par une analyse régulière des risques et des contrôles réguliers du produit intermédiaire, le modèle en spirale diminue considérablement le risque d’échec lors des projets logiciels de grande taille</a:t>
            </a:r>
            <a:r>
              <a:rPr lang="fr-FR" sz="1800" dirty="0" smtClean="0"/>
              <a:t>.</a:t>
            </a:r>
          </a:p>
          <a:p>
            <a:pPr marL="45720" indent="0" algn="just">
              <a:buNone/>
            </a:pPr>
            <a:r>
              <a:rPr lang="fr-FR" sz="1800" dirty="0"/>
              <a:t>Chaque tour de spirale correspond à la réalisation d’un prototype et est divisé en quatre parties </a:t>
            </a:r>
            <a:r>
              <a:rPr lang="fr-FR" sz="1800" dirty="0" smtClean="0"/>
              <a:t>:</a:t>
            </a:r>
          </a:p>
          <a:p>
            <a:pPr marL="502920" indent="-457200" algn="just">
              <a:buAutoNum type="arabicPeriod"/>
            </a:pPr>
            <a:r>
              <a:rPr lang="fr-FR" sz="1800" dirty="0"/>
              <a:t>D</a:t>
            </a:r>
            <a:r>
              <a:rPr lang="fr-FR" sz="1800" dirty="0" smtClean="0"/>
              <a:t>étermination </a:t>
            </a:r>
            <a:r>
              <a:rPr lang="fr-FR" sz="1800" dirty="0"/>
              <a:t>des objectifs du cycle, des alternatives pour les atteindre et des contraintes ; à partir des résultats des c précédents , ou de l'analyse préliminaire des besoins; </a:t>
            </a:r>
            <a:endParaRPr lang="fr-FR" sz="1800" dirty="0" smtClean="0"/>
          </a:p>
          <a:p>
            <a:pPr marL="502920" indent="-457200" algn="just">
              <a:buAutoNum type="arabicPeriod"/>
            </a:pPr>
            <a:r>
              <a:rPr lang="fr-FR" sz="1800" dirty="0"/>
              <a:t>A</a:t>
            </a:r>
            <a:r>
              <a:rPr lang="fr-FR" sz="1800" dirty="0" smtClean="0"/>
              <a:t>nalyse </a:t>
            </a:r>
            <a:r>
              <a:rPr lang="fr-FR" sz="1800" dirty="0"/>
              <a:t>des risques, évaluation des alternatives à partir de maquettage et/ou prototypage; </a:t>
            </a:r>
            <a:endParaRPr lang="fr-FR" sz="1800" dirty="0" smtClean="0"/>
          </a:p>
          <a:p>
            <a:pPr marL="502920" indent="-457200" algn="just">
              <a:buAutoNum type="arabicPeriod"/>
            </a:pPr>
            <a:r>
              <a:rPr lang="fr-FR" sz="1800" dirty="0"/>
              <a:t>D</a:t>
            </a:r>
            <a:r>
              <a:rPr lang="fr-FR" sz="1800" dirty="0" smtClean="0"/>
              <a:t>éveloppement </a:t>
            </a:r>
            <a:r>
              <a:rPr lang="fr-FR" sz="1800" dirty="0"/>
              <a:t>et vérification de la solution retenue, un modèle « classique » (cascade ou en V) peut être utilisé ici ; </a:t>
            </a:r>
            <a:endParaRPr lang="fr-FR" sz="1800" dirty="0" smtClean="0"/>
          </a:p>
          <a:p>
            <a:pPr marL="502920" indent="-457200" algn="just">
              <a:buAutoNum type="arabicPeriod"/>
            </a:pPr>
            <a:r>
              <a:rPr lang="fr-FR" sz="1800" dirty="0"/>
              <a:t>R</a:t>
            </a:r>
            <a:r>
              <a:rPr lang="fr-FR" sz="1800" dirty="0" smtClean="0"/>
              <a:t>evue </a:t>
            </a:r>
            <a:r>
              <a:rPr lang="fr-FR" sz="1800" dirty="0"/>
              <a:t>des résultats et vérification du cycle suivant.</a:t>
            </a:r>
            <a:endParaRPr lang="fr-FR" sz="1800" dirty="0">
              <a:solidFill>
                <a:schemeClr val="bg2">
                  <a:lumMod val="25000"/>
                </a:schemeClr>
              </a:solidFill>
            </a:endParaRPr>
          </a:p>
        </p:txBody>
      </p:sp>
    </p:spTree>
    <p:extLst>
      <p:ext uri="{BB962C8B-B14F-4D97-AF65-F5344CB8AC3E}">
        <p14:creationId xmlns:p14="http://schemas.microsoft.com/office/powerpoint/2010/main" val="292748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en spirale</a:t>
            </a:r>
            <a:endParaRPr lang="fr-FR" dirty="0"/>
          </a:p>
        </p:txBody>
      </p:sp>
      <p:pic>
        <p:nvPicPr>
          <p:cNvPr id="5" name="Picture 4" descr="http://www.responsive-mind.fr/wp-content/uploads/2015/03/cycle-en-spiral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36" y="2057400"/>
            <a:ext cx="5728757" cy="3266768"/>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3"/>
          <p:cNvSpPr>
            <a:spLocks noGrp="1"/>
          </p:cNvSpPr>
          <p:nvPr>
            <p:ph sz="half" idx="4294967295"/>
          </p:nvPr>
        </p:nvSpPr>
        <p:spPr>
          <a:xfrm>
            <a:off x="6267612" y="2057399"/>
            <a:ext cx="4754880" cy="4474029"/>
          </a:xfrm>
          <a:prstGeom prst="rect">
            <a:avLst/>
          </a:prstGeom>
        </p:spPr>
        <p:txBody>
          <a:bodyPr>
            <a:noAutofit/>
          </a:bodyPr>
          <a:lstStyle/>
          <a:p>
            <a:pPr marL="45720" indent="0" algn="ctr">
              <a:buNone/>
            </a:pPr>
            <a:r>
              <a:rPr lang="fr-FR" sz="1800" b="1" dirty="0">
                <a:solidFill>
                  <a:schemeClr val="bg2">
                    <a:lumMod val="25000"/>
                  </a:schemeClr>
                </a:solidFill>
              </a:rPr>
              <a:t>Avantages</a:t>
            </a:r>
          </a:p>
          <a:p>
            <a:pPr>
              <a:buFont typeface="Arial" panose="020B0604020202020204" pitchFamily="34" charset="0"/>
              <a:buChar char="•"/>
            </a:pPr>
            <a:r>
              <a:rPr lang="fr-FR" sz="1800" dirty="0" smtClean="0"/>
              <a:t> Apprécié </a:t>
            </a:r>
            <a:r>
              <a:rPr lang="fr-FR" sz="1800" dirty="0"/>
              <a:t>surtout pour les projets complexes de grande taille, dans lesquels la maîtrise du budget revêt une importance cruciale, tant pour le client que la société de développement</a:t>
            </a:r>
            <a:r>
              <a:rPr lang="fr-FR" sz="1800" dirty="0" smtClean="0"/>
              <a:t>.</a:t>
            </a:r>
          </a:p>
          <a:p>
            <a:pPr>
              <a:buFont typeface="Arial" panose="020B0604020202020204" pitchFamily="34" charset="0"/>
              <a:buChar char="•"/>
            </a:pPr>
            <a:r>
              <a:rPr lang="fr-FR" sz="1800" dirty="0" smtClean="0"/>
              <a:t> La </a:t>
            </a:r>
            <a:r>
              <a:rPr lang="fr-FR" sz="1800" dirty="0"/>
              <a:t>structure cyclique fait partie elle aussi des points forts du modèle</a:t>
            </a:r>
            <a:br>
              <a:rPr lang="fr-FR" sz="1800" dirty="0"/>
            </a:br>
            <a:endParaRPr lang="fr-FR" sz="1800" dirty="0">
              <a:solidFill>
                <a:schemeClr val="bg2">
                  <a:lumMod val="25000"/>
                </a:schemeClr>
              </a:solidFill>
            </a:endParaRPr>
          </a:p>
          <a:p>
            <a:pPr marL="45720" indent="0" algn="ctr">
              <a:buNone/>
            </a:pPr>
            <a:r>
              <a:rPr lang="fr-FR" sz="1800" b="1" dirty="0" smtClean="0">
                <a:solidFill>
                  <a:schemeClr val="bg2">
                    <a:lumMod val="25000"/>
                  </a:schemeClr>
                </a:solidFill>
              </a:rPr>
              <a:t>Inconvénients </a:t>
            </a:r>
            <a:endParaRPr lang="fr-FR" sz="1800" b="1" dirty="0">
              <a:solidFill>
                <a:schemeClr val="bg2">
                  <a:lumMod val="25000"/>
                </a:schemeClr>
              </a:solidFill>
            </a:endParaRPr>
          </a:p>
          <a:p>
            <a:pPr>
              <a:buFont typeface="Courier New" panose="02070309020205020404" pitchFamily="49" charset="0"/>
              <a:buChar char="o"/>
            </a:pPr>
            <a:r>
              <a:rPr lang="fr-FR" sz="1800" dirty="0" smtClean="0"/>
              <a:t> Inadapté </a:t>
            </a:r>
            <a:r>
              <a:rPr lang="fr-FR" sz="1800" dirty="0"/>
              <a:t>aux petits projets aux risques </a:t>
            </a:r>
            <a:r>
              <a:rPr lang="fr-FR" sz="1800" dirty="0" smtClean="0"/>
              <a:t>raisonnables</a:t>
            </a:r>
          </a:p>
          <a:p>
            <a:pPr>
              <a:buFont typeface="Courier New" panose="02070309020205020404" pitchFamily="49" charset="0"/>
              <a:buChar char="o"/>
            </a:pPr>
            <a:r>
              <a:rPr lang="fr-FR" sz="1800" dirty="0" smtClean="0"/>
              <a:t> Connaissance </a:t>
            </a:r>
            <a:r>
              <a:rPr lang="fr-FR" sz="1800" dirty="0"/>
              <a:t>en analyse et gestion des risques indispensable, mais souvent manquante</a:t>
            </a:r>
            <a:endParaRPr lang="fr-FR" sz="1800" dirty="0">
              <a:solidFill>
                <a:schemeClr val="bg2">
                  <a:lumMod val="25000"/>
                </a:schemeClr>
              </a:solidFill>
            </a:endParaRPr>
          </a:p>
        </p:txBody>
      </p:sp>
    </p:spTree>
    <p:extLst>
      <p:ext uri="{BB962C8B-B14F-4D97-AF65-F5344CB8AC3E}">
        <p14:creationId xmlns:p14="http://schemas.microsoft.com/office/powerpoint/2010/main" val="3247761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méthode RAD</a:t>
            </a:r>
            <a:endParaRPr lang="fr-FR" dirty="0"/>
          </a:p>
        </p:txBody>
      </p:sp>
      <p:sp>
        <p:nvSpPr>
          <p:cNvPr id="6" name="Espace réservé du contenu 3"/>
          <p:cNvSpPr>
            <a:spLocks noGrp="1"/>
          </p:cNvSpPr>
          <p:nvPr>
            <p:ph sz="half" idx="4294967295"/>
          </p:nvPr>
        </p:nvSpPr>
        <p:spPr>
          <a:xfrm>
            <a:off x="783771" y="2057399"/>
            <a:ext cx="10238721" cy="4474029"/>
          </a:xfrm>
          <a:prstGeom prst="rect">
            <a:avLst/>
          </a:prstGeom>
        </p:spPr>
        <p:txBody>
          <a:bodyPr>
            <a:noAutofit/>
          </a:bodyPr>
          <a:lstStyle/>
          <a:p>
            <a:pPr marL="45720" indent="0" algn="just">
              <a:buNone/>
            </a:pPr>
            <a:endParaRPr lang="fr-FR" sz="1800" dirty="0">
              <a:solidFill>
                <a:schemeClr val="bg2">
                  <a:lumMod val="25000"/>
                </a:schemeClr>
              </a:solidFill>
            </a:endParaRPr>
          </a:p>
        </p:txBody>
      </p:sp>
    </p:spTree>
    <p:extLst>
      <p:ext uri="{BB962C8B-B14F-4D97-AF65-F5344CB8AC3E}">
        <p14:creationId xmlns:p14="http://schemas.microsoft.com/office/powerpoint/2010/main" val="83497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modèles de cycle de vie</a:t>
            </a:r>
            <a:endParaRPr lang="fr-FR" dirty="0"/>
          </a:p>
        </p:txBody>
      </p:sp>
      <p:sp>
        <p:nvSpPr>
          <p:cNvPr id="3" name="Espace réservé du contenu 2"/>
          <p:cNvSpPr>
            <a:spLocks noGrp="1"/>
          </p:cNvSpPr>
          <p:nvPr>
            <p:ph idx="1"/>
          </p:nvPr>
        </p:nvSpPr>
        <p:spPr/>
        <p:txBody>
          <a:bodyPr/>
          <a:lstStyle/>
          <a:p>
            <a:pPr algn="just"/>
            <a:r>
              <a:rPr lang="fr-FR" dirty="0"/>
              <a:t>Dans le domaine du génie logiciel, l’arbre généalogique des méthodes se limite à deux branches. La première, dans l’ordre d’apparition chronologique, est fondée sur un </a:t>
            </a:r>
            <a:r>
              <a:rPr lang="fr-FR" b="1" dirty="0"/>
              <a:t>cycle de levée du risque</a:t>
            </a:r>
            <a:r>
              <a:rPr lang="fr-FR" dirty="0"/>
              <a:t> par la validation d’une succession de nombreuses étapes. L’objectif étant de tenter de réduire le risque du changement en cours de développement. Les méthodes issues de cette branche sont représentées par la métaphore d’une « cascade ». La seconde branche, plus récente, </a:t>
            </a:r>
            <a:r>
              <a:rPr lang="fr-FR" b="1" dirty="0"/>
              <a:t>se base sur la mesure objective du changement afin de l’accepter</a:t>
            </a:r>
            <a:r>
              <a:rPr lang="fr-FR" dirty="0"/>
              <a:t>. Elle se structure selon un cycle dit « itératif, incrémental et adaptatif ». Les méthodes issues de la branche « cascade » se réfèrent du « prédictif » et les autres de l’ « adaptatif ». La dernière génération de méthodes adaptatives se qualifie « d’Agiles ». </a:t>
            </a:r>
          </a:p>
        </p:txBody>
      </p:sp>
    </p:spTree>
    <p:extLst>
      <p:ext uri="{BB962C8B-B14F-4D97-AF65-F5344CB8AC3E}">
        <p14:creationId xmlns:p14="http://schemas.microsoft.com/office/powerpoint/2010/main" val="1633577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modèles de cycle de vie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69996815"/>
              </p:ext>
            </p:extLst>
          </p:nvPr>
        </p:nvGraphicFramePr>
        <p:xfrm>
          <a:off x="840658" y="1814052"/>
          <a:ext cx="9903542" cy="4837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5400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cascade</a:t>
            </a:r>
            <a:endParaRPr lang="fr-FR" dirty="0"/>
          </a:p>
        </p:txBody>
      </p:sp>
      <p:sp>
        <p:nvSpPr>
          <p:cNvPr id="6" name="Espace réservé du contenu 7"/>
          <p:cNvSpPr>
            <a:spLocks noGrp="1"/>
          </p:cNvSpPr>
          <p:nvPr>
            <p:ph sz="half" idx="4294967295"/>
          </p:nvPr>
        </p:nvSpPr>
        <p:spPr>
          <a:xfrm>
            <a:off x="1024128" y="1810813"/>
            <a:ext cx="9994392" cy="4023360"/>
          </a:xfrm>
          <a:prstGeom prst="rect">
            <a:avLst/>
          </a:prstGeom>
        </p:spPr>
        <p:txBody>
          <a:bodyPr>
            <a:normAutofit/>
          </a:bodyPr>
          <a:lstStyle/>
          <a:p>
            <a:pPr algn="just"/>
            <a:r>
              <a:rPr lang="fr-FR" dirty="0"/>
              <a:t>Le modèle en cascade est hérité de l’industrie du Bâtiment et travaux publics. Ce modèle repose sur les hypothèses suivantes : </a:t>
            </a:r>
          </a:p>
          <a:p>
            <a:pPr algn="just"/>
            <a:r>
              <a:rPr lang="fr-FR" dirty="0"/>
              <a:t>on ne peut pas construire la toiture avant les fondations ; </a:t>
            </a:r>
          </a:p>
          <a:p>
            <a:pPr algn="just"/>
            <a:r>
              <a:rPr lang="fr-FR" dirty="0"/>
              <a:t>les conséquences d’une modification en amont du cycle ont un impact majeur sur les coûts en aval (on peut imaginer la fabrication d’un moule dans l’industrie du plastique). </a:t>
            </a:r>
          </a:p>
          <a:p>
            <a:pPr algn="just"/>
            <a:r>
              <a:rPr lang="fr-FR" dirty="0" smtClean="0"/>
              <a:t>Les </a:t>
            </a:r>
            <a:r>
              <a:rPr lang="fr-FR" dirty="0"/>
              <a:t>phases traditionnelles de développement sont effectuées simplement les unes après les autres, </a:t>
            </a:r>
            <a:endParaRPr lang="fr-FR" sz="1800" dirty="0"/>
          </a:p>
        </p:txBody>
      </p:sp>
    </p:spTree>
    <p:extLst>
      <p:ext uri="{BB962C8B-B14F-4D97-AF65-F5344CB8AC3E}">
        <p14:creationId xmlns:p14="http://schemas.microsoft.com/office/powerpoint/2010/main" val="3701849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cascade</a:t>
            </a:r>
            <a:endParaRPr lang="fr-FR" dirty="0"/>
          </a:p>
        </p:txBody>
      </p:sp>
      <p:pic>
        <p:nvPicPr>
          <p:cNvPr id="5" name="Picture 2" descr="https://lh6.googleusercontent.com/qVO6KBpobgxoq-jcQENOuPSug6jT8b-g9N-y3PTEr7H89OyMDcfDQRxohPIQfeP3a2ubyDOylM_mPgHlPUZpHcgcOc4zDNFpDGDs1kvGt1sFaa1jMRxXGWWCA8BIQvrunyOg0r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197" y="2084832"/>
            <a:ext cx="4775967" cy="4563863"/>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7"/>
          <p:cNvSpPr>
            <a:spLocks noGrp="1"/>
          </p:cNvSpPr>
          <p:nvPr>
            <p:ph sz="half" idx="4294967295"/>
          </p:nvPr>
        </p:nvSpPr>
        <p:spPr>
          <a:xfrm>
            <a:off x="6263640" y="1810813"/>
            <a:ext cx="4754880" cy="4693226"/>
          </a:xfrm>
          <a:prstGeom prst="rect">
            <a:avLst/>
          </a:prstGeom>
        </p:spPr>
        <p:txBody>
          <a:bodyPr>
            <a:normAutofit lnSpcReduction="10000"/>
          </a:bodyPr>
          <a:lstStyle/>
          <a:p>
            <a:pPr marL="45720" indent="0" algn="ctr">
              <a:buNone/>
            </a:pPr>
            <a:r>
              <a:rPr lang="fr-FR" dirty="0">
                <a:solidFill>
                  <a:schemeClr val="bg2">
                    <a:lumMod val="25000"/>
                  </a:schemeClr>
                </a:solidFill>
              </a:rPr>
              <a:t>Avantages:</a:t>
            </a:r>
          </a:p>
          <a:p>
            <a:pPr>
              <a:buFont typeface="Arial" panose="020B0604020202020204" pitchFamily="34" charset="0"/>
              <a:buChar char="•"/>
            </a:pPr>
            <a:r>
              <a:rPr lang="fr-FR" sz="1800" dirty="0" smtClean="0"/>
              <a:t> Simple </a:t>
            </a:r>
            <a:r>
              <a:rPr lang="fr-FR" sz="1800" dirty="0"/>
              <a:t>et logique </a:t>
            </a:r>
            <a:endParaRPr lang="fr-FR" sz="1800" dirty="0" smtClean="0"/>
          </a:p>
          <a:p>
            <a:pPr>
              <a:buFont typeface="Arial" panose="020B0604020202020204" pitchFamily="34" charset="0"/>
              <a:buChar char="•"/>
            </a:pPr>
            <a:r>
              <a:rPr lang="fr-FR" sz="1800" dirty="0" smtClean="0"/>
              <a:t>Facilité </a:t>
            </a:r>
            <a:r>
              <a:rPr lang="fr-FR" sz="1800" dirty="0"/>
              <a:t>de planification des étapes et des </a:t>
            </a:r>
            <a:r>
              <a:rPr lang="fr-FR" sz="1800" dirty="0" smtClean="0"/>
              <a:t>délais</a:t>
            </a:r>
          </a:p>
          <a:p>
            <a:pPr>
              <a:buFont typeface="Arial" panose="020B0604020202020204" pitchFamily="34" charset="0"/>
              <a:buChar char="•"/>
            </a:pPr>
            <a:r>
              <a:rPr lang="fr-FR" sz="1800" dirty="0" smtClean="0"/>
              <a:t>Adapté au projet de petite taille</a:t>
            </a:r>
          </a:p>
          <a:p>
            <a:pPr>
              <a:buFont typeface="Arial" panose="020B0604020202020204" pitchFamily="34" charset="0"/>
              <a:buChar char="•"/>
            </a:pPr>
            <a:r>
              <a:rPr lang="fr-FR" sz="1800" dirty="0" smtClean="0"/>
              <a:t>La </a:t>
            </a:r>
            <a:r>
              <a:rPr lang="fr-FR" sz="1800" dirty="0"/>
              <a:t>responsabilité humaine est facilement associable à chaque étape du projet; </a:t>
            </a:r>
          </a:p>
          <a:p>
            <a:pPr marL="1097280" lvl="4" indent="0" algn="ctr">
              <a:buNone/>
            </a:pPr>
            <a:r>
              <a:rPr lang="fr-FR" sz="2000" dirty="0" smtClean="0"/>
              <a:t>          </a:t>
            </a:r>
            <a:endParaRPr lang="fr-FR" sz="2000" dirty="0"/>
          </a:p>
          <a:p>
            <a:pPr marL="1097280" lvl="4" indent="0">
              <a:buNone/>
            </a:pPr>
            <a:r>
              <a:rPr lang="fr-FR" sz="2000" dirty="0"/>
              <a:t>        </a:t>
            </a:r>
            <a:r>
              <a:rPr lang="fr-FR" sz="2200" dirty="0">
                <a:solidFill>
                  <a:schemeClr val="bg2">
                    <a:lumMod val="25000"/>
                  </a:schemeClr>
                </a:solidFill>
              </a:rPr>
              <a:t>Inconvénients: </a:t>
            </a:r>
          </a:p>
          <a:p>
            <a:pPr>
              <a:buFont typeface="Courier New" panose="02070309020205020404" pitchFamily="49" charset="0"/>
              <a:buChar char="o"/>
            </a:pPr>
            <a:r>
              <a:rPr lang="fr-FR" sz="1800" dirty="0" smtClean="0"/>
              <a:t>Mal </a:t>
            </a:r>
            <a:r>
              <a:rPr lang="fr-FR" sz="1800" dirty="0"/>
              <a:t>adapté aux systèmes </a:t>
            </a:r>
            <a:r>
              <a:rPr lang="fr-FR" sz="1800" dirty="0" smtClean="0"/>
              <a:t>complexes</a:t>
            </a:r>
          </a:p>
          <a:p>
            <a:pPr>
              <a:buFont typeface="Courier New" panose="02070309020205020404" pitchFamily="49" charset="0"/>
              <a:buChar char="o"/>
            </a:pPr>
            <a:r>
              <a:rPr lang="fr-FR" sz="1800" dirty="0" smtClean="0"/>
              <a:t>Révision </a:t>
            </a:r>
            <a:r>
              <a:rPr lang="fr-FR" sz="1800" dirty="0"/>
              <a:t>et réflexion quasi </a:t>
            </a:r>
            <a:r>
              <a:rPr lang="fr-FR" sz="1800" dirty="0" smtClean="0"/>
              <a:t>impossible</a:t>
            </a:r>
          </a:p>
          <a:p>
            <a:pPr>
              <a:buFont typeface="Courier New" panose="02070309020205020404" pitchFamily="49" charset="0"/>
              <a:buChar char="o"/>
            </a:pPr>
            <a:r>
              <a:rPr lang="fr-FR" sz="1800" dirty="0" smtClean="0"/>
              <a:t>L’estimation </a:t>
            </a:r>
            <a:r>
              <a:rPr lang="fr-FR" sz="1800" dirty="0"/>
              <a:t>du coût est difficile à faire ; </a:t>
            </a:r>
            <a:endParaRPr lang="fr-FR" sz="1800" dirty="0" smtClean="0"/>
          </a:p>
          <a:p>
            <a:pPr>
              <a:buFont typeface="Courier New" panose="02070309020205020404" pitchFamily="49" charset="0"/>
              <a:buChar char="o"/>
            </a:pPr>
            <a:r>
              <a:rPr lang="fr-FR" sz="1800" dirty="0" smtClean="0"/>
              <a:t>Pas </a:t>
            </a:r>
            <a:r>
              <a:rPr lang="fr-FR" sz="1800" dirty="0"/>
              <a:t>de validation intermédiaire </a:t>
            </a:r>
          </a:p>
        </p:txBody>
      </p:sp>
    </p:spTree>
    <p:extLst>
      <p:ext uri="{BB962C8B-B14F-4D97-AF65-F5344CB8AC3E}">
        <p14:creationId xmlns:p14="http://schemas.microsoft.com/office/powerpoint/2010/main" val="33227049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 calcmode="lin" valueType="num">
                                      <p:cBhvr additive="base">
                                        <p:cTn id="6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 calcmode="lin" valueType="num">
                                      <p:cBhvr additive="base">
                                        <p:cTn id="6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anim calcmode="lin" valueType="num">
                                      <p:cBhvr additive="base">
                                        <p:cTn id="73"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V</a:t>
            </a:r>
            <a:endParaRPr lang="fr-FR" dirty="0"/>
          </a:p>
        </p:txBody>
      </p:sp>
      <p:sp>
        <p:nvSpPr>
          <p:cNvPr id="7" name="Espace réservé du contenu 7"/>
          <p:cNvSpPr>
            <a:spLocks noGrp="1"/>
          </p:cNvSpPr>
          <p:nvPr>
            <p:ph sz="half" idx="4294967295"/>
          </p:nvPr>
        </p:nvSpPr>
        <p:spPr>
          <a:xfrm>
            <a:off x="914400" y="1714445"/>
            <a:ext cx="10900637" cy="4782608"/>
          </a:xfrm>
          <a:prstGeom prst="rect">
            <a:avLst/>
          </a:prstGeom>
        </p:spPr>
        <p:txBody>
          <a:bodyPr>
            <a:normAutofit/>
          </a:bodyPr>
          <a:lstStyle/>
          <a:p>
            <a:pPr marL="45720" indent="0" algn="just">
              <a:buNone/>
            </a:pPr>
            <a:r>
              <a:rPr lang="fr-FR" sz="1800" dirty="0"/>
              <a:t>Le modèle du cycle en V a été imaginé pour pallier le problème de réactivité du modèle </a:t>
            </a:r>
            <a:r>
              <a:rPr lang="fr-FR" sz="1800" dirty="0" smtClean="0"/>
              <a:t>en cascade. </a:t>
            </a:r>
          </a:p>
          <a:p>
            <a:pPr marL="45720" indent="0" algn="just">
              <a:buNone/>
            </a:pPr>
            <a:r>
              <a:rPr lang="fr-FR" sz="1800" dirty="0"/>
              <a:t>Ce modèle est  une extension du modèle en cascade et est basé sur l'association d'une phase de test pour chaque étape de développement correspondante . Cela signifie que pour chaque phase du cycle de développement, il y a une phase de test directement associée. </a:t>
            </a:r>
            <a:endParaRPr lang="fr-FR" sz="1800" dirty="0" smtClean="0"/>
          </a:p>
          <a:p>
            <a:pPr marL="45720" indent="0" algn="just">
              <a:buNone/>
            </a:pPr>
            <a:r>
              <a:rPr lang="fr-FR" sz="1800" dirty="0"/>
              <a:t>Le cycle en V se définit comme un modèle de gestion de projet composé d’une phase descendante, puis d’une phase ascendante.</a:t>
            </a:r>
            <a:endParaRPr lang="fr-FR" sz="1800" dirty="0" smtClean="0"/>
          </a:p>
          <a:p>
            <a:pPr marL="45720" indent="0" algn="just">
              <a:buNone/>
            </a:pPr>
            <a:r>
              <a:rPr lang="fr-FR" sz="1800" dirty="0"/>
              <a:t>Les phases de la partie montante </a:t>
            </a:r>
            <a:r>
              <a:rPr lang="fr-FR" sz="1800" dirty="0" smtClean="0"/>
              <a:t>doivent renvoyer </a:t>
            </a:r>
            <a:r>
              <a:rPr lang="fr-FR" sz="1800" dirty="0"/>
              <a:t>de l’information sur les phases en vis-à-vis lorsque des défauts sont détectés </a:t>
            </a:r>
            <a:r>
              <a:rPr lang="fr-FR" sz="1800" dirty="0" smtClean="0"/>
              <a:t>afin d’améliorer </a:t>
            </a:r>
            <a:r>
              <a:rPr lang="fr-FR" sz="1800" dirty="0"/>
              <a:t>le logiciel</a:t>
            </a:r>
            <a:r>
              <a:rPr lang="fr-FR" sz="1800" dirty="0" smtClean="0"/>
              <a:t>.</a:t>
            </a:r>
          </a:p>
          <a:p>
            <a:pPr marL="45720" indent="0" algn="just">
              <a:buNone/>
            </a:pPr>
            <a:r>
              <a:rPr lang="fr-FR" sz="1800" dirty="0"/>
              <a:t>La partie descendante du « V » correspond aux quatre actions de conception et de développement du système, tandis que la partie ascendante reprend les quatre phases d'assurance qualité qui lui sont associées. </a:t>
            </a:r>
          </a:p>
        </p:txBody>
      </p:sp>
    </p:spTree>
    <p:extLst>
      <p:ext uri="{BB962C8B-B14F-4D97-AF65-F5344CB8AC3E}">
        <p14:creationId xmlns:p14="http://schemas.microsoft.com/office/powerpoint/2010/main" val="914724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Cycle en V</a:t>
            </a:r>
            <a:endParaRPr lang="fr-FR" dirty="0"/>
          </a:p>
        </p:txBody>
      </p:sp>
      <p:pic>
        <p:nvPicPr>
          <p:cNvPr id="6" name="Picture 2" descr="https://lh3.googleusercontent.com/9lr6cbhNT01dSjFH69mqDwAYH-da3q4VzySbOJUkR-V7IoBSQPTtZ55PqA1zO9UQsct-cndogRvFtCtGhXfgX_OBWH5oA4iQpzOEi8B6KIA8PcBmTxRi8gr8B4a5rCdxFyG2aCAs"/>
          <p:cNvPicPr>
            <a:picLocks noChangeAspect="1" noChangeArrowheads="1"/>
          </p:cNvPicPr>
          <p:nvPr/>
        </p:nvPicPr>
        <p:blipFill rotWithShape="1">
          <a:blip r:embed="rId3">
            <a:extLst>
              <a:ext uri="{28A0092B-C50C-407E-A947-70E740481C1C}">
                <a14:useLocalDpi xmlns:a14="http://schemas.microsoft.com/office/drawing/2010/main" val="0"/>
              </a:ext>
            </a:extLst>
          </a:blip>
          <a:srcRect t="21814"/>
          <a:stretch/>
        </p:blipFill>
        <p:spPr bwMode="auto">
          <a:xfrm>
            <a:off x="599284" y="1714445"/>
            <a:ext cx="6461190" cy="4391811"/>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7"/>
          <p:cNvSpPr>
            <a:spLocks noGrp="1"/>
          </p:cNvSpPr>
          <p:nvPr>
            <p:ph sz="half" idx="4294967295"/>
          </p:nvPr>
        </p:nvSpPr>
        <p:spPr>
          <a:xfrm>
            <a:off x="7060474" y="1714445"/>
            <a:ext cx="4754563" cy="4391811"/>
          </a:xfrm>
          <a:prstGeom prst="rect">
            <a:avLst/>
          </a:prstGeom>
        </p:spPr>
        <p:txBody>
          <a:bodyPr>
            <a:normAutofit fontScale="70000" lnSpcReduction="20000"/>
          </a:bodyPr>
          <a:lstStyle/>
          <a:p>
            <a:pPr marL="45720" indent="0" algn="ctr">
              <a:buNone/>
            </a:pPr>
            <a:r>
              <a:rPr lang="fr-FR" sz="2600" b="1" dirty="0">
                <a:solidFill>
                  <a:schemeClr val="bg2">
                    <a:lumMod val="25000"/>
                  </a:schemeClr>
                </a:solidFill>
              </a:rPr>
              <a:t>Avantages</a:t>
            </a:r>
            <a:r>
              <a:rPr lang="fr-FR" sz="2300" dirty="0">
                <a:solidFill>
                  <a:schemeClr val="bg2">
                    <a:lumMod val="25000"/>
                  </a:schemeClr>
                </a:solidFill>
              </a:rPr>
              <a:t>:</a:t>
            </a:r>
          </a:p>
          <a:p>
            <a:pPr>
              <a:buFont typeface="Arial" panose="020B0604020202020204" pitchFamily="34" charset="0"/>
              <a:buChar char="•"/>
            </a:pPr>
            <a:r>
              <a:rPr lang="fr-FR" sz="2300" dirty="0" smtClean="0"/>
              <a:t>Facile </a:t>
            </a:r>
            <a:r>
              <a:rPr lang="fr-FR" sz="2300" dirty="0"/>
              <a:t>à comprendre</a:t>
            </a:r>
          </a:p>
          <a:p>
            <a:pPr>
              <a:buFont typeface="Arial" panose="020B0604020202020204" pitchFamily="34" charset="0"/>
              <a:buChar char="•"/>
            </a:pPr>
            <a:r>
              <a:rPr lang="fr-FR" sz="2300" dirty="0" smtClean="0"/>
              <a:t>Segmente </a:t>
            </a:r>
            <a:r>
              <a:rPr lang="fr-FR" sz="2300" dirty="0"/>
              <a:t>clairement le projet    </a:t>
            </a:r>
          </a:p>
          <a:p>
            <a:pPr>
              <a:buFont typeface="Arial" panose="020B0604020202020204" pitchFamily="34" charset="0"/>
              <a:buChar char="•"/>
            </a:pPr>
            <a:r>
              <a:rPr lang="fr-FR" sz="2300" dirty="0" smtClean="0"/>
              <a:t>Vérifications </a:t>
            </a:r>
            <a:r>
              <a:rPr lang="fr-FR" sz="2300" dirty="0"/>
              <a:t>adaptées à chaque étape </a:t>
            </a:r>
            <a:endParaRPr lang="fr-FR" sz="2300" dirty="0" smtClean="0"/>
          </a:p>
          <a:p>
            <a:pPr>
              <a:buFont typeface="Arial" panose="020B0604020202020204" pitchFamily="34" charset="0"/>
              <a:buChar char="•"/>
            </a:pPr>
            <a:r>
              <a:rPr lang="fr-FR" sz="2300" dirty="0" smtClean="0"/>
              <a:t>Adapté pour des projets </a:t>
            </a:r>
            <a:r>
              <a:rPr lang="fr-FR" sz="2300" dirty="0"/>
              <a:t>dont le cahier des charges reste inchangé durant tout le processus de réalisation</a:t>
            </a:r>
            <a:r>
              <a:rPr lang="fr-FR" sz="2300" dirty="0" smtClean="0"/>
              <a:t>.</a:t>
            </a:r>
            <a:endParaRPr lang="fr-FR" sz="2300" dirty="0"/>
          </a:p>
          <a:p>
            <a:pPr marL="1097280" lvl="4" indent="0">
              <a:buNone/>
            </a:pPr>
            <a:r>
              <a:rPr lang="fr-FR" sz="2300" dirty="0"/>
              <a:t>        </a:t>
            </a:r>
          </a:p>
          <a:p>
            <a:pPr marL="1097280" lvl="4" indent="0">
              <a:buNone/>
            </a:pPr>
            <a:r>
              <a:rPr lang="fr-FR" sz="2300" dirty="0">
                <a:solidFill>
                  <a:schemeClr val="bg2">
                    <a:lumMod val="25000"/>
                  </a:schemeClr>
                </a:solidFill>
              </a:rPr>
              <a:t>         </a:t>
            </a:r>
            <a:r>
              <a:rPr lang="fr-FR" sz="2600" b="1" dirty="0">
                <a:solidFill>
                  <a:schemeClr val="bg2">
                    <a:lumMod val="25000"/>
                  </a:schemeClr>
                </a:solidFill>
              </a:rPr>
              <a:t>Inconvénients: </a:t>
            </a:r>
            <a:endParaRPr lang="fr-FR" sz="2600" b="1" dirty="0"/>
          </a:p>
          <a:p>
            <a:pPr>
              <a:buFont typeface="Courier New" panose="02070309020205020404" pitchFamily="49" charset="0"/>
              <a:buChar char="o"/>
            </a:pPr>
            <a:r>
              <a:rPr lang="fr-FR" sz="2300" dirty="0" smtClean="0"/>
              <a:t> Vision </a:t>
            </a:r>
            <a:r>
              <a:rPr lang="fr-FR" sz="2300" dirty="0"/>
              <a:t>en tunnel</a:t>
            </a:r>
          </a:p>
          <a:p>
            <a:pPr>
              <a:buFont typeface="Courier New" panose="02070309020205020404" pitchFamily="49" charset="0"/>
              <a:buChar char="o"/>
            </a:pPr>
            <a:r>
              <a:rPr lang="fr-FR" sz="2300" dirty="0"/>
              <a:t> Manque de souplesse </a:t>
            </a:r>
            <a:r>
              <a:rPr lang="fr-FR" sz="2300" dirty="0" smtClean="0"/>
              <a:t>: </a:t>
            </a:r>
            <a:r>
              <a:rPr lang="fr-FR" sz="2300" b="1" dirty="0"/>
              <a:t>Il tolère mal les changements</a:t>
            </a:r>
            <a:r>
              <a:rPr lang="fr-FR" sz="2300" dirty="0"/>
              <a:t>.</a:t>
            </a:r>
            <a:endParaRPr lang="fr-FR" sz="2300" dirty="0" smtClean="0"/>
          </a:p>
          <a:p>
            <a:pPr>
              <a:buFont typeface="Courier New" panose="02070309020205020404" pitchFamily="49" charset="0"/>
              <a:buChar char="o"/>
            </a:pPr>
            <a:r>
              <a:rPr lang="fr-FR" sz="2600" dirty="0" smtClean="0"/>
              <a:t> Non adapté pour des </a:t>
            </a:r>
            <a:r>
              <a:rPr lang="fr-FR" sz="2600" dirty="0"/>
              <a:t>projets demandant plus de flexibilité et pour lesquels la vision des besoins est moins précise,</a:t>
            </a:r>
          </a:p>
        </p:txBody>
      </p:sp>
    </p:spTree>
    <p:extLst>
      <p:ext uri="{BB962C8B-B14F-4D97-AF65-F5344CB8AC3E}">
        <p14:creationId xmlns:p14="http://schemas.microsoft.com/office/powerpoint/2010/main" val="2957974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 calcmode="lin" valueType="num">
                                      <p:cBhvr additive="base">
                                        <p:cTn id="3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400"/>
            <a:ext cx="9998364" cy="4023360"/>
          </a:xfrm>
          <a:prstGeom prst="rect">
            <a:avLst/>
          </a:prstGeom>
        </p:spPr>
        <p:txBody>
          <a:bodyPr>
            <a:normAutofit/>
          </a:bodyPr>
          <a:lstStyle/>
          <a:p>
            <a:pPr marL="45720" indent="0">
              <a:buNone/>
            </a:pPr>
            <a:r>
              <a:rPr lang="fr-FR" dirty="0" smtClean="0">
                <a:solidFill>
                  <a:schemeClr val="bg2">
                    <a:lumMod val="25000"/>
                  </a:schemeClr>
                </a:solidFill>
              </a:rPr>
              <a:t>Définition :</a:t>
            </a:r>
          </a:p>
          <a:p>
            <a:pPr marL="45720" indent="0">
              <a:buNone/>
            </a:pPr>
            <a:r>
              <a:rPr lang="fr-FR" dirty="0"/>
              <a:t>• Itératif : le processus de développement est appliqué plusieurs fois </a:t>
            </a:r>
            <a:endParaRPr lang="fr-FR" dirty="0" smtClean="0"/>
          </a:p>
          <a:p>
            <a:pPr marL="45720" indent="0">
              <a:buNone/>
            </a:pPr>
            <a:r>
              <a:rPr lang="fr-FR" dirty="0" smtClean="0"/>
              <a:t>• </a:t>
            </a:r>
            <a:r>
              <a:rPr lang="fr-FR" dirty="0"/>
              <a:t>Incrémental : chaque itération augmente la quantité d’information</a:t>
            </a:r>
            <a:endParaRPr lang="fr-FR" dirty="0" smtClean="0">
              <a:solidFill>
                <a:schemeClr val="bg2">
                  <a:lumMod val="25000"/>
                </a:schemeClr>
              </a:solidFill>
            </a:endParaRPr>
          </a:p>
          <a:p>
            <a:pPr marL="45720" indent="0">
              <a:buNone/>
            </a:pPr>
            <a:r>
              <a:rPr lang="fr-FR" dirty="0"/>
              <a:t>Une amélioration du modèle en cascade</a:t>
            </a:r>
            <a:endParaRPr lang="fr-FR" dirty="0">
              <a:solidFill>
                <a:schemeClr val="bg2">
                  <a:lumMod val="25000"/>
                </a:schemeClr>
              </a:solidFill>
            </a:endParaRPr>
          </a:p>
        </p:txBody>
      </p:sp>
    </p:spTree>
    <p:extLst>
      <p:ext uri="{BB962C8B-B14F-4D97-AF65-F5344CB8AC3E}">
        <p14:creationId xmlns:p14="http://schemas.microsoft.com/office/powerpoint/2010/main" val="1489492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itératif et incrémental</a:t>
            </a:r>
            <a:endParaRPr lang="fr-FR" dirty="0"/>
          </a:p>
        </p:txBody>
      </p:sp>
      <p:sp>
        <p:nvSpPr>
          <p:cNvPr id="6" name="Espace réservé du contenu 3"/>
          <p:cNvSpPr>
            <a:spLocks noGrp="1"/>
          </p:cNvSpPr>
          <p:nvPr>
            <p:ph sz="half" idx="4294967295"/>
          </p:nvPr>
        </p:nvSpPr>
        <p:spPr>
          <a:xfrm>
            <a:off x="1024128" y="2057399"/>
            <a:ext cx="9998364" cy="4535129"/>
          </a:xfrm>
          <a:prstGeom prst="rect">
            <a:avLst/>
          </a:prstGeom>
        </p:spPr>
        <p:txBody>
          <a:bodyPr>
            <a:normAutofit fontScale="92500" lnSpcReduction="10000"/>
          </a:bodyPr>
          <a:lstStyle/>
          <a:p>
            <a:pPr algn="just"/>
            <a:r>
              <a:rPr lang="fr-FR" sz="1900" dirty="0"/>
              <a:t>Dans le modèle itératif, le processus </a:t>
            </a:r>
            <a:r>
              <a:rPr lang="fr-FR" sz="1900" dirty="0" smtClean="0"/>
              <a:t>commence </a:t>
            </a:r>
            <a:r>
              <a:rPr lang="fr-FR" sz="1900" dirty="0"/>
              <a:t>par une implémentation simple d'un petit ensemble des exigences logicielles et améliore de manière itérative les versions évolutives jusqu'à ce que le système complet soit implémenté et prêt à être déployé.</a:t>
            </a:r>
          </a:p>
          <a:p>
            <a:pPr algn="just"/>
            <a:r>
              <a:rPr lang="fr-FR" sz="1900" dirty="0"/>
              <a:t>Un modèle de cycle de vie itératif ne </a:t>
            </a:r>
            <a:r>
              <a:rPr lang="fr-FR" sz="1900" b="1" dirty="0"/>
              <a:t>tente pas de commencer par une spécification complète des exigences</a:t>
            </a:r>
            <a:r>
              <a:rPr lang="fr-FR" sz="1900" dirty="0"/>
              <a:t>. Au lieu de cela, le développement commence par la spécification et la mise en </a:t>
            </a:r>
            <a:r>
              <a:rPr lang="fr-FR" sz="1900" dirty="0" smtClean="0"/>
              <a:t>œuvre, </a:t>
            </a:r>
            <a:r>
              <a:rPr lang="fr-FR" sz="1900" dirty="0"/>
              <a:t>qui est ensuite revue pour identifier d'autres exigences. Ce </a:t>
            </a:r>
            <a:r>
              <a:rPr lang="fr-FR" sz="1900" b="1" dirty="0"/>
              <a:t>processus est ensuite répété</a:t>
            </a:r>
            <a:r>
              <a:rPr lang="fr-FR" sz="1900" dirty="0"/>
              <a:t>, produisant une </a:t>
            </a:r>
            <a:r>
              <a:rPr lang="fr-FR" sz="1900" b="1" dirty="0"/>
              <a:t>d'une partie seulement du </a:t>
            </a:r>
            <a:r>
              <a:rPr lang="fr-FR" sz="1900" b="1" dirty="0" smtClean="0"/>
              <a:t>logiciel </a:t>
            </a:r>
            <a:r>
              <a:rPr lang="fr-FR" sz="1900" dirty="0" smtClean="0"/>
              <a:t>nouvelle </a:t>
            </a:r>
            <a:r>
              <a:rPr lang="fr-FR" sz="1900" dirty="0"/>
              <a:t>version du logiciel à la fin de chaque itération du modèle.</a:t>
            </a:r>
          </a:p>
          <a:p>
            <a:pPr marL="45720" indent="0">
              <a:buNone/>
            </a:pPr>
            <a:r>
              <a:rPr lang="fr-FR" sz="1900" dirty="0" smtClean="0"/>
              <a:t>Venu pour pallier les limites des méthodes traditionnelles telles que :</a:t>
            </a:r>
          </a:p>
          <a:p>
            <a:pPr marL="388620" indent="-342900">
              <a:buFont typeface="Wingdings" panose="05000000000000000000" pitchFamily="2" charset="2"/>
              <a:buChar char="ü"/>
            </a:pPr>
            <a:r>
              <a:rPr lang="fr-FR" sz="1900" dirty="0"/>
              <a:t>Méconnaissance des besoins (client</a:t>
            </a:r>
            <a:r>
              <a:rPr lang="fr-FR" sz="1900" dirty="0" smtClean="0"/>
              <a:t>)</a:t>
            </a:r>
          </a:p>
          <a:p>
            <a:pPr marL="388620" indent="-342900">
              <a:buFont typeface="Wingdings" panose="05000000000000000000" pitchFamily="2" charset="2"/>
              <a:buChar char="ü"/>
            </a:pPr>
            <a:r>
              <a:rPr lang="fr-FR" sz="1900" dirty="0"/>
              <a:t>Incompréhension des </a:t>
            </a:r>
            <a:r>
              <a:rPr lang="fr-FR" sz="1900" dirty="0" smtClean="0"/>
              <a:t>besoins par le fournisseur</a:t>
            </a:r>
          </a:p>
          <a:p>
            <a:pPr marL="388620" indent="-342900">
              <a:buFont typeface="Wingdings" panose="05000000000000000000" pitchFamily="2" charset="2"/>
              <a:buChar char="ü"/>
            </a:pPr>
            <a:r>
              <a:rPr lang="fr-FR" sz="1900" dirty="0"/>
              <a:t>Instabilité des </a:t>
            </a:r>
            <a:r>
              <a:rPr lang="fr-FR" sz="1900" dirty="0" smtClean="0"/>
              <a:t>besoins</a:t>
            </a:r>
          </a:p>
          <a:p>
            <a:pPr marL="388620" indent="-342900">
              <a:buFont typeface="Wingdings" panose="05000000000000000000" pitchFamily="2" charset="2"/>
              <a:buChar char="ü"/>
            </a:pPr>
            <a:r>
              <a:rPr lang="fr-FR" sz="1900" dirty="0"/>
              <a:t>Choix </a:t>
            </a:r>
            <a:r>
              <a:rPr lang="fr-FR" sz="1900" dirty="0" smtClean="0"/>
              <a:t>technologiques</a:t>
            </a:r>
          </a:p>
          <a:p>
            <a:pPr marL="388620" indent="-342900">
              <a:buFont typeface="Wingdings" panose="05000000000000000000" pitchFamily="2" charset="2"/>
              <a:buChar char="ü"/>
            </a:pPr>
            <a:r>
              <a:rPr lang="fr-FR" sz="1900" dirty="0"/>
              <a:t>Mouvement de personnel</a:t>
            </a:r>
            <a:r>
              <a:rPr lang="fr-FR" sz="1900" dirty="0" smtClean="0"/>
              <a:t> </a:t>
            </a:r>
          </a:p>
          <a:p>
            <a:pPr marL="45720" indent="0">
              <a:buNone/>
            </a:pPr>
            <a:endParaRPr lang="fr-FR" dirty="0">
              <a:solidFill>
                <a:schemeClr val="bg2">
                  <a:lumMod val="25000"/>
                </a:schemeClr>
              </a:solidFill>
            </a:endParaRPr>
          </a:p>
        </p:txBody>
      </p:sp>
    </p:spTree>
    <p:extLst>
      <p:ext uri="{BB962C8B-B14F-4D97-AF65-F5344CB8AC3E}">
        <p14:creationId xmlns:p14="http://schemas.microsoft.com/office/powerpoint/2010/main" val="2907858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3970</TotalTime>
  <Words>1051</Words>
  <Application>Microsoft Office PowerPoint</Application>
  <PresentationFormat>Grand écran</PresentationFormat>
  <Paragraphs>112</Paragraphs>
  <Slides>15</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Arial</vt:lpstr>
      <vt:lpstr>Calibri</vt:lpstr>
      <vt:lpstr>Courier New</vt:lpstr>
      <vt:lpstr>Tw Cen MT</vt:lpstr>
      <vt:lpstr>Tw Cen MT Condensed</vt:lpstr>
      <vt:lpstr>Wingdings</vt:lpstr>
      <vt:lpstr>Wingdings 3</vt:lpstr>
      <vt:lpstr>Intégral</vt:lpstr>
      <vt:lpstr>Ingénierie des processus logiciels</vt:lpstr>
      <vt:lpstr>LES modèles de cycle de vie</vt:lpstr>
      <vt:lpstr>LES modèles de cycle de vie</vt:lpstr>
      <vt:lpstr>Cycle en cascade</vt:lpstr>
      <vt:lpstr>Cycle en cascade</vt:lpstr>
      <vt:lpstr>Cycle en V</vt:lpstr>
      <vt:lpstr>Cycle en V</vt:lpstr>
      <vt:lpstr>Modèle itératif et incrémental</vt:lpstr>
      <vt:lpstr>Modèle itératif et incrémental</vt:lpstr>
      <vt:lpstr>Modèle itératif et incrémental</vt:lpstr>
      <vt:lpstr>Modèle itératif et incrémental</vt:lpstr>
      <vt:lpstr>Modèle itératif et incrémental</vt:lpstr>
      <vt:lpstr>Modèle en spirale</vt:lpstr>
      <vt:lpstr>Modèle en spirale</vt:lpstr>
      <vt:lpstr>La méthode RAD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Ingénierie des processus logiciels</dc:title>
  <dc:creator>Compte Microsoft</dc:creator>
  <cp:lastModifiedBy>Compte Microsoft</cp:lastModifiedBy>
  <cp:revision>95</cp:revision>
  <dcterms:created xsi:type="dcterms:W3CDTF">2021-05-06T11:31:59Z</dcterms:created>
  <dcterms:modified xsi:type="dcterms:W3CDTF">2021-05-17T14:35:36Z</dcterms:modified>
</cp:coreProperties>
</file>