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4"/>
  </p:notesMasterIdLst>
  <p:sldIdLst>
    <p:sldId id="256" r:id="rId2"/>
    <p:sldId id="271" r:id="rId3"/>
    <p:sldId id="257" r:id="rId4"/>
    <p:sldId id="269" r:id="rId5"/>
    <p:sldId id="272" r:id="rId6"/>
    <p:sldId id="270" r:id="rId7"/>
    <p:sldId id="273" r:id="rId8"/>
    <p:sldId id="274" r:id="rId9"/>
    <p:sldId id="265" r:id="rId10"/>
    <p:sldId id="260" r:id="rId11"/>
    <p:sldId id="275" r:id="rId12"/>
    <p:sldId id="276" r:id="rId13"/>
    <p:sldId id="277" r:id="rId14"/>
    <p:sldId id="278" r:id="rId15"/>
    <p:sldId id="279" r:id="rId16"/>
    <p:sldId id="280" r:id="rId17"/>
    <p:sldId id="281" r:id="rId18"/>
    <p:sldId id="299" r:id="rId19"/>
    <p:sldId id="283" r:id="rId20"/>
    <p:sldId id="284"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56" autoAdjust="0"/>
    <p:restoredTop sz="85362" autoAdjust="0"/>
  </p:normalViewPr>
  <p:slideViewPr>
    <p:cSldViewPr snapToGrid="0">
      <p:cViewPr varScale="1">
        <p:scale>
          <a:sx n="65" d="100"/>
          <a:sy n="65" d="100"/>
        </p:scale>
        <p:origin x="3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E28091-D59D-4185-8823-DE3AEE2F9DD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362BF42D-E4F7-4725-9313-EE51A4680BDD}">
      <dgm:prSet phldrT="[Texte]"/>
      <dgm:spPr/>
      <dgm:t>
        <a:bodyPr/>
        <a:lstStyle/>
        <a:p>
          <a:r>
            <a:rPr lang="fr-FR" dirty="0" smtClean="0"/>
            <a:t>La spécification ou l’expression des besoins</a:t>
          </a:r>
          <a:endParaRPr lang="fr-FR" dirty="0"/>
        </a:p>
      </dgm:t>
    </dgm:pt>
    <dgm:pt modelId="{82B70ABC-7E89-4785-8ABA-295935DC1570}" type="parTrans" cxnId="{BFCF1AF9-E84B-4862-94B7-CFD60CAB7BE6}">
      <dgm:prSet/>
      <dgm:spPr/>
      <dgm:t>
        <a:bodyPr/>
        <a:lstStyle/>
        <a:p>
          <a:endParaRPr lang="fr-FR"/>
        </a:p>
      </dgm:t>
    </dgm:pt>
    <dgm:pt modelId="{9A7A927A-08D4-4305-A1F9-1245B82C3B30}" type="sibTrans" cxnId="{BFCF1AF9-E84B-4862-94B7-CFD60CAB7BE6}">
      <dgm:prSet/>
      <dgm:spPr/>
      <dgm:t>
        <a:bodyPr/>
        <a:lstStyle/>
        <a:p>
          <a:endParaRPr lang="fr-FR"/>
        </a:p>
      </dgm:t>
    </dgm:pt>
    <dgm:pt modelId="{67D7151A-25C6-40C8-9185-B7831106B1D8}">
      <dgm:prSet phldrT="[Texte]"/>
      <dgm:spPr/>
      <dgm:t>
        <a:bodyPr/>
        <a:lstStyle/>
        <a:p>
          <a:r>
            <a:rPr lang="fr-FR" dirty="0" smtClean="0"/>
            <a:t>L’implémentation ou l’étape de mise en œuvre</a:t>
          </a:r>
          <a:endParaRPr lang="fr-FR" dirty="0"/>
        </a:p>
      </dgm:t>
    </dgm:pt>
    <dgm:pt modelId="{E688AB63-DDF8-484D-931B-0086EBF6429C}" type="sibTrans" cxnId="{92CEFFB9-0436-4600-8C98-A35F6C181EEC}">
      <dgm:prSet/>
      <dgm:spPr/>
      <dgm:t>
        <a:bodyPr/>
        <a:lstStyle/>
        <a:p>
          <a:endParaRPr lang="fr-FR"/>
        </a:p>
      </dgm:t>
    </dgm:pt>
    <dgm:pt modelId="{290A8431-02E5-4858-BA81-95881A2700A0}" type="parTrans" cxnId="{92CEFFB9-0436-4600-8C98-A35F6C181EEC}">
      <dgm:prSet/>
      <dgm:spPr/>
      <dgm:t>
        <a:bodyPr/>
        <a:lstStyle/>
        <a:p>
          <a:endParaRPr lang="fr-FR"/>
        </a:p>
      </dgm:t>
    </dgm:pt>
    <dgm:pt modelId="{D2873875-8E5B-4BD5-9705-CCFE0B417B5E}">
      <dgm:prSet phldrT="[Texte]"/>
      <dgm:spPr/>
      <dgm:t>
        <a:bodyPr/>
        <a:lstStyle/>
        <a:p>
          <a:r>
            <a:rPr lang="fr-FR" dirty="0" smtClean="0"/>
            <a:t>L’intégration</a:t>
          </a:r>
          <a:endParaRPr lang="fr-FR" dirty="0"/>
        </a:p>
      </dgm:t>
    </dgm:pt>
    <dgm:pt modelId="{3AEFFF60-869D-47DD-BCB0-B60689222ECC}" type="parTrans" cxnId="{F83D8643-4736-4BA2-A895-149B8BAFE299}">
      <dgm:prSet/>
      <dgm:spPr/>
      <dgm:t>
        <a:bodyPr/>
        <a:lstStyle/>
        <a:p>
          <a:endParaRPr lang="fr-FR"/>
        </a:p>
      </dgm:t>
    </dgm:pt>
    <dgm:pt modelId="{EA7FFDD4-3B21-40D5-8952-A9CB0DDC2E15}" type="sibTrans" cxnId="{F83D8643-4736-4BA2-A895-149B8BAFE299}">
      <dgm:prSet/>
      <dgm:spPr/>
      <dgm:t>
        <a:bodyPr/>
        <a:lstStyle/>
        <a:p>
          <a:endParaRPr lang="fr-FR"/>
        </a:p>
      </dgm:t>
    </dgm:pt>
    <dgm:pt modelId="{A72268E4-B2D6-45C6-88D1-5319CF7133E4}">
      <dgm:prSet phldrT="[Texte]"/>
      <dgm:spPr/>
      <dgm:t>
        <a:bodyPr/>
        <a:lstStyle/>
        <a:p>
          <a:r>
            <a:rPr lang="fr-FR" dirty="0" smtClean="0"/>
            <a:t>La conception</a:t>
          </a:r>
          <a:endParaRPr lang="fr-FR" dirty="0"/>
        </a:p>
      </dgm:t>
    </dgm:pt>
    <dgm:pt modelId="{0D014EF4-79CD-4AD1-AA88-1B7498E012C6}" type="parTrans" cxnId="{04D5A82D-5139-47AC-BC4F-C3763ABF95C8}">
      <dgm:prSet/>
      <dgm:spPr/>
      <dgm:t>
        <a:bodyPr/>
        <a:lstStyle/>
        <a:p>
          <a:endParaRPr lang="fr-FR"/>
        </a:p>
      </dgm:t>
    </dgm:pt>
    <dgm:pt modelId="{E37CC3A7-03AC-4478-800F-D7246834734A}" type="sibTrans" cxnId="{04D5A82D-5139-47AC-BC4F-C3763ABF95C8}">
      <dgm:prSet/>
      <dgm:spPr/>
      <dgm:t>
        <a:bodyPr/>
        <a:lstStyle/>
        <a:p>
          <a:endParaRPr lang="fr-FR"/>
        </a:p>
      </dgm:t>
    </dgm:pt>
    <dgm:pt modelId="{4AD84CC3-BC43-4BA6-B8D1-DE4DD95C1E27}">
      <dgm:prSet phldrT="[Texte]"/>
      <dgm:spPr/>
      <dgm:t>
        <a:bodyPr/>
        <a:lstStyle/>
        <a:p>
          <a:r>
            <a:rPr lang="fr-FR" dirty="0" smtClean="0"/>
            <a:t>Les tests</a:t>
          </a:r>
        </a:p>
      </dgm:t>
    </dgm:pt>
    <dgm:pt modelId="{356865C2-E8E5-4AFA-8316-1BD1550FBB5B}" type="parTrans" cxnId="{DB60EEEA-172A-4341-A591-2855851581C5}">
      <dgm:prSet/>
      <dgm:spPr/>
      <dgm:t>
        <a:bodyPr/>
        <a:lstStyle/>
        <a:p>
          <a:endParaRPr lang="fr-FR"/>
        </a:p>
      </dgm:t>
    </dgm:pt>
    <dgm:pt modelId="{86343F0D-5723-460B-BDC6-7D0A32C6255A}" type="sibTrans" cxnId="{DB60EEEA-172A-4341-A591-2855851581C5}">
      <dgm:prSet/>
      <dgm:spPr/>
      <dgm:t>
        <a:bodyPr/>
        <a:lstStyle/>
        <a:p>
          <a:endParaRPr lang="fr-FR"/>
        </a:p>
      </dgm:t>
    </dgm:pt>
    <dgm:pt modelId="{8273DFFF-7755-49B1-B13A-D7DB43943AD3}">
      <dgm:prSet phldrT="[Texte]"/>
      <dgm:spPr/>
      <dgm:t>
        <a:bodyPr/>
        <a:lstStyle/>
        <a:p>
          <a:r>
            <a:rPr lang="fr-FR" dirty="0" smtClean="0"/>
            <a:t>La validation ou recette</a:t>
          </a:r>
        </a:p>
      </dgm:t>
    </dgm:pt>
    <dgm:pt modelId="{50268F6E-A0DA-4131-A35E-D3649856236A}" type="parTrans" cxnId="{5EF0D0A8-3E97-4604-8BD4-203517A4FA7D}">
      <dgm:prSet/>
      <dgm:spPr/>
      <dgm:t>
        <a:bodyPr/>
        <a:lstStyle/>
        <a:p>
          <a:endParaRPr lang="fr-FR"/>
        </a:p>
      </dgm:t>
    </dgm:pt>
    <dgm:pt modelId="{391960FE-18DF-4761-85FE-A2D863A27867}" type="sibTrans" cxnId="{5EF0D0A8-3E97-4604-8BD4-203517A4FA7D}">
      <dgm:prSet/>
      <dgm:spPr/>
      <dgm:t>
        <a:bodyPr/>
        <a:lstStyle/>
        <a:p>
          <a:endParaRPr lang="fr-FR"/>
        </a:p>
      </dgm:t>
    </dgm:pt>
    <dgm:pt modelId="{33505718-06DE-4B50-A044-B494274F0CFC}">
      <dgm:prSet phldrT="[Texte]"/>
      <dgm:spPr/>
      <dgm:t>
        <a:bodyPr/>
        <a:lstStyle/>
        <a:p>
          <a:r>
            <a:rPr lang="fr-FR" dirty="0" smtClean="0"/>
            <a:t>Le déploiement</a:t>
          </a:r>
        </a:p>
      </dgm:t>
    </dgm:pt>
    <dgm:pt modelId="{E73A674E-6203-4808-80A9-9E2D04138F9F}" type="parTrans" cxnId="{374B6BB3-A693-48F3-8E68-F8616E98DA71}">
      <dgm:prSet/>
      <dgm:spPr/>
      <dgm:t>
        <a:bodyPr/>
        <a:lstStyle/>
        <a:p>
          <a:endParaRPr lang="fr-FR"/>
        </a:p>
      </dgm:t>
    </dgm:pt>
    <dgm:pt modelId="{C570EE90-EAF3-4E1E-B98E-A08F11804F95}" type="sibTrans" cxnId="{374B6BB3-A693-48F3-8E68-F8616E98DA71}">
      <dgm:prSet/>
      <dgm:spPr/>
      <dgm:t>
        <a:bodyPr/>
        <a:lstStyle/>
        <a:p>
          <a:endParaRPr lang="fr-FR"/>
        </a:p>
      </dgm:t>
    </dgm:pt>
    <dgm:pt modelId="{14FBC982-32F9-49C1-8582-21C1DDDF983C}">
      <dgm:prSet phldrT="[Texte]"/>
      <dgm:spPr/>
      <dgm:t>
        <a:bodyPr/>
        <a:lstStyle/>
        <a:p>
          <a:r>
            <a:rPr lang="fr-FR" dirty="0" smtClean="0"/>
            <a:t>La maintenance</a:t>
          </a:r>
        </a:p>
      </dgm:t>
    </dgm:pt>
    <dgm:pt modelId="{BD32522A-D3D3-45A4-B1C0-02973A9FB01D}" type="parTrans" cxnId="{13A88D8A-6310-4363-B1CE-A6983BCA45B2}">
      <dgm:prSet/>
      <dgm:spPr/>
      <dgm:t>
        <a:bodyPr/>
        <a:lstStyle/>
        <a:p>
          <a:endParaRPr lang="fr-FR"/>
        </a:p>
      </dgm:t>
    </dgm:pt>
    <dgm:pt modelId="{B5FFB8FE-BF82-44EC-9723-9EEFA4191221}" type="sibTrans" cxnId="{13A88D8A-6310-4363-B1CE-A6983BCA45B2}">
      <dgm:prSet/>
      <dgm:spPr/>
      <dgm:t>
        <a:bodyPr/>
        <a:lstStyle/>
        <a:p>
          <a:endParaRPr lang="fr-FR"/>
        </a:p>
      </dgm:t>
    </dgm:pt>
    <dgm:pt modelId="{E8A78329-8774-4C72-AA4D-8DEB0AC27ADE}" type="pres">
      <dgm:prSet presAssocID="{29E28091-D59D-4185-8823-DE3AEE2F9DD0}" presName="linear" presStyleCnt="0">
        <dgm:presLayoutVars>
          <dgm:dir/>
          <dgm:animLvl val="lvl"/>
          <dgm:resizeHandles val="exact"/>
        </dgm:presLayoutVars>
      </dgm:prSet>
      <dgm:spPr/>
      <dgm:t>
        <a:bodyPr/>
        <a:lstStyle/>
        <a:p>
          <a:endParaRPr lang="fr-FR"/>
        </a:p>
      </dgm:t>
    </dgm:pt>
    <dgm:pt modelId="{2B99E588-6A4C-43F5-9AEC-4EB92C8D2044}" type="pres">
      <dgm:prSet presAssocID="{362BF42D-E4F7-4725-9313-EE51A4680BDD}" presName="parentLin" presStyleCnt="0"/>
      <dgm:spPr/>
    </dgm:pt>
    <dgm:pt modelId="{8FE1D0E5-893E-48FD-9173-01848E823F89}" type="pres">
      <dgm:prSet presAssocID="{362BF42D-E4F7-4725-9313-EE51A4680BDD}" presName="parentLeftMargin" presStyleLbl="node1" presStyleIdx="0" presStyleCnt="8"/>
      <dgm:spPr/>
      <dgm:t>
        <a:bodyPr/>
        <a:lstStyle/>
        <a:p>
          <a:endParaRPr lang="fr-FR"/>
        </a:p>
      </dgm:t>
    </dgm:pt>
    <dgm:pt modelId="{703832ED-4234-44A9-9559-5EA2899E188F}" type="pres">
      <dgm:prSet presAssocID="{362BF42D-E4F7-4725-9313-EE51A4680BDD}" presName="parentText" presStyleLbl="node1" presStyleIdx="0" presStyleCnt="8">
        <dgm:presLayoutVars>
          <dgm:chMax val="0"/>
          <dgm:bulletEnabled val="1"/>
        </dgm:presLayoutVars>
      </dgm:prSet>
      <dgm:spPr/>
      <dgm:t>
        <a:bodyPr/>
        <a:lstStyle/>
        <a:p>
          <a:endParaRPr lang="fr-FR"/>
        </a:p>
      </dgm:t>
    </dgm:pt>
    <dgm:pt modelId="{60DACF4A-5E1B-42A0-9450-A720D5380811}" type="pres">
      <dgm:prSet presAssocID="{362BF42D-E4F7-4725-9313-EE51A4680BDD}" presName="negativeSpace" presStyleCnt="0"/>
      <dgm:spPr/>
    </dgm:pt>
    <dgm:pt modelId="{E611CFA4-798D-49C0-A21D-44A3FA8B5F3B}" type="pres">
      <dgm:prSet presAssocID="{362BF42D-E4F7-4725-9313-EE51A4680BDD}" presName="childText" presStyleLbl="conFgAcc1" presStyleIdx="0" presStyleCnt="8">
        <dgm:presLayoutVars>
          <dgm:bulletEnabled val="1"/>
        </dgm:presLayoutVars>
      </dgm:prSet>
      <dgm:spPr/>
    </dgm:pt>
    <dgm:pt modelId="{208DB8BF-7DB2-4191-B325-5E683A895C1C}" type="pres">
      <dgm:prSet presAssocID="{9A7A927A-08D4-4305-A1F9-1245B82C3B30}" presName="spaceBetweenRectangles" presStyleCnt="0"/>
      <dgm:spPr/>
    </dgm:pt>
    <dgm:pt modelId="{2F22747C-98B1-432E-B74E-1C9AB4776375}" type="pres">
      <dgm:prSet presAssocID="{A72268E4-B2D6-45C6-88D1-5319CF7133E4}" presName="parentLin" presStyleCnt="0"/>
      <dgm:spPr/>
    </dgm:pt>
    <dgm:pt modelId="{8B7E7694-C5D3-4984-AA34-AAC922B52DE2}" type="pres">
      <dgm:prSet presAssocID="{A72268E4-B2D6-45C6-88D1-5319CF7133E4}" presName="parentLeftMargin" presStyleLbl="node1" presStyleIdx="0" presStyleCnt="8"/>
      <dgm:spPr/>
      <dgm:t>
        <a:bodyPr/>
        <a:lstStyle/>
        <a:p>
          <a:endParaRPr lang="fr-FR"/>
        </a:p>
      </dgm:t>
    </dgm:pt>
    <dgm:pt modelId="{2A30C7C4-E506-4DAF-A999-F3C188D4D4B5}" type="pres">
      <dgm:prSet presAssocID="{A72268E4-B2D6-45C6-88D1-5319CF7133E4}" presName="parentText" presStyleLbl="node1" presStyleIdx="1" presStyleCnt="8">
        <dgm:presLayoutVars>
          <dgm:chMax val="0"/>
          <dgm:bulletEnabled val="1"/>
        </dgm:presLayoutVars>
      </dgm:prSet>
      <dgm:spPr/>
      <dgm:t>
        <a:bodyPr/>
        <a:lstStyle/>
        <a:p>
          <a:endParaRPr lang="fr-FR"/>
        </a:p>
      </dgm:t>
    </dgm:pt>
    <dgm:pt modelId="{0C0D18B9-711E-4944-ABE8-0B014FED9914}" type="pres">
      <dgm:prSet presAssocID="{A72268E4-B2D6-45C6-88D1-5319CF7133E4}" presName="negativeSpace" presStyleCnt="0"/>
      <dgm:spPr/>
    </dgm:pt>
    <dgm:pt modelId="{F5CBABFD-F9CF-4C4A-A509-ECD0DC3A9F81}" type="pres">
      <dgm:prSet presAssocID="{A72268E4-B2D6-45C6-88D1-5319CF7133E4}" presName="childText" presStyleLbl="conFgAcc1" presStyleIdx="1" presStyleCnt="8">
        <dgm:presLayoutVars>
          <dgm:bulletEnabled val="1"/>
        </dgm:presLayoutVars>
      </dgm:prSet>
      <dgm:spPr/>
    </dgm:pt>
    <dgm:pt modelId="{F2CF850B-E507-4A63-BDE2-03AEFA7BE034}" type="pres">
      <dgm:prSet presAssocID="{E37CC3A7-03AC-4478-800F-D7246834734A}" presName="spaceBetweenRectangles" presStyleCnt="0"/>
      <dgm:spPr/>
    </dgm:pt>
    <dgm:pt modelId="{7C05B1FB-6FC7-4BF4-ACE7-92BC5533262E}" type="pres">
      <dgm:prSet presAssocID="{67D7151A-25C6-40C8-9185-B7831106B1D8}" presName="parentLin" presStyleCnt="0"/>
      <dgm:spPr/>
    </dgm:pt>
    <dgm:pt modelId="{8F88DACD-8DC9-4264-B60E-7A9F36E35F17}" type="pres">
      <dgm:prSet presAssocID="{67D7151A-25C6-40C8-9185-B7831106B1D8}" presName="parentLeftMargin" presStyleLbl="node1" presStyleIdx="1" presStyleCnt="8"/>
      <dgm:spPr/>
      <dgm:t>
        <a:bodyPr/>
        <a:lstStyle/>
        <a:p>
          <a:endParaRPr lang="fr-FR"/>
        </a:p>
      </dgm:t>
    </dgm:pt>
    <dgm:pt modelId="{D43FC687-AA10-4F71-A98D-4AC2D088DAB0}" type="pres">
      <dgm:prSet presAssocID="{67D7151A-25C6-40C8-9185-B7831106B1D8}" presName="parentText" presStyleLbl="node1" presStyleIdx="2" presStyleCnt="8">
        <dgm:presLayoutVars>
          <dgm:chMax val="0"/>
          <dgm:bulletEnabled val="1"/>
        </dgm:presLayoutVars>
      </dgm:prSet>
      <dgm:spPr/>
      <dgm:t>
        <a:bodyPr/>
        <a:lstStyle/>
        <a:p>
          <a:endParaRPr lang="fr-FR"/>
        </a:p>
      </dgm:t>
    </dgm:pt>
    <dgm:pt modelId="{A5431839-F403-4ED7-A06D-936AE347B2E0}" type="pres">
      <dgm:prSet presAssocID="{67D7151A-25C6-40C8-9185-B7831106B1D8}" presName="negativeSpace" presStyleCnt="0"/>
      <dgm:spPr/>
    </dgm:pt>
    <dgm:pt modelId="{012A289C-B9E0-4C52-ABF0-642C3A914B21}" type="pres">
      <dgm:prSet presAssocID="{67D7151A-25C6-40C8-9185-B7831106B1D8}" presName="childText" presStyleLbl="conFgAcc1" presStyleIdx="2" presStyleCnt="8">
        <dgm:presLayoutVars>
          <dgm:bulletEnabled val="1"/>
        </dgm:presLayoutVars>
      </dgm:prSet>
      <dgm:spPr/>
    </dgm:pt>
    <dgm:pt modelId="{392455A2-384E-4B1A-AA0B-7A65C3DCD48B}" type="pres">
      <dgm:prSet presAssocID="{E688AB63-DDF8-484D-931B-0086EBF6429C}" presName="spaceBetweenRectangles" presStyleCnt="0"/>
      <dgm:spPr/>
    </dgm:pt>
    <dgm:pt modelId="{C174DEF9-4206-4E8C-B632-936C7203575F}" type="pres">
      <dgm:prSet presAssocID="{D2873875-8E5B-4BD5-9705-CCFE0B417B5E}" presName="parentLin" presStyleCnt="0"/>
      <dgm:spPr/>
    </dgm:pt>
    <dgm:pt modelId="{BC60221E-A8D6-44B0-9080-5E9C4E4F8727}" type="pres">
      <dgm:prSet presAssocID="{D2873875-8E5B-4BD5-9705-CCFE0B417B5E}" presName="parentLeftMargin" presStyleLbl="node1" presStyleIdx="2" presStyleCnt="8"/>
      <dgm:spPr/>
      <dgm:t>
        <a:bodyPr/>
        <a:lstStyle/>
        <a:p>
          <a:endParaRPr lang="fr-FR"/>
        </a:p>
      </dgm:t>
    </dgm:pt>
    <dgm:pt modelId="{17D629BE-3373-4139-A602-682B2FB03063}" type="pres">
      <dgm:prSet presAssocID="{D2873875-8E5B-4BD5-9705-CCFE0B417B5E}" presName="parentText" presStyleLbl="node1" presStyleIdx="3" presStyleCnt="8">
        <dgm:presLayoutVars>
          <dgm:chMax val="0"/>
          <dgm:bulletEnabled val="1"/>
        </dgm:presLayoutVars>
      </dgm:prSet>
      <dgm:spPr/>
      <dgm:t>
        <a:bodyPr/>
        <a:lstStyle/>
        <a:p>
          <a:endParaRPr lang="fr-FR"/>
        </a:p>
      </dgm:t>
    </dgm:pt>
    <dgm:pt modelId="{FA112073-6EF3-44D4-A91F-0C91817E05DF}" type="pres">
      <dgm:prSet presAssocID="{D2873875-8E5B-4BD5-9705-CCFE0B417B5E}" presName="negativeSpace" presStyleCnt="0"/>
      <dgm:spPr/>
    </dgm:pt>
    <dgm:pt modelId="{2EF4C976-BD52-4960-AF3D-D8221FE8551A}" type="pres">
      <dgm:prSet presAssocID="{D2873875-8E5B-4BD5-9705-CCFE0B417B5E}" presName="childText" presStyleLbl="conFgAcc1" presStyleIdx="3" presStyleCnt="8">
        <dgm:presLayoutVars>
          <dgm:bulletEnabled val="1"/>
        </dgm:presLayoutVars>
      </dgm:prSet>
      <dgm:spPr/>
    </dgm:pt>
    <dgm:pt modelId="{557AB659-0EB0-4BC8-A5D7-7E5F296972A4}" type="pres">
      <dgm:prSet presAssocID="{EA7FFDD4-3B21-40D5-8952-A9CB0DDC2E15}" presName="spaceBetweenRectangles" presStyleCnt="0"/>
      <dgm:spPr/>
    </dgm:pt>
    <dgm:pt modelId="{470571D1-9D8A-4A88-96F4-6AC9523D713B}" type="pres">
      <dgm:prSet presAssocID="{4AD84CC3-BC43-4BA6-B8D1-DE4DD95C1E27}" presName="parentLin" presStyleCnt="0"/>
      <dgm:spPr/>
    </dgm:pt>
    <dgm:pt modelId="{A634A4FE-92BC-4AF3-934E-B647F1E3C9F1}" type="pres">
      <dgm:prSet presAssocID="{4AD84CC3-BC43-4BA6-B8D1-DE4DD95C1E27}" presName="parentLeftMargin" presStyleLbl="node1" presStyleIdx="3" presStyleCnt="8"/>
      <dgm:spPr/>
      <dgm:t>
        <a:bodyPr/>
        <a:lstStyle/>
        <a:p>
          <a:endParaRPr lang="fr-FR"/>
        </a:p>
      </dgm:t>
    </dgm:pt>
    <dgm:pt modelId="{BE15E566-B61A-4FCE-8E9C-3917ECBF5415}" type="pres">
      <dgm:prSet presAssocID="{4AD84CC3-BC43-4BA6-B8D1-DE4DD95C1E27}" presName="parentText" presStyleLbl="node1" presStyleIdx="4" presStyleCnt="8">
        <dgm:presLayoutVars>
          <dgm:chMax val="0"/>
          <dgm:bulletEnabled val="1"/>
        </dgm:presLayoutVars>
      </dgm:prSet>
      <dgm:spPr/>
      <dgm:t>
        <a:bodyPr/>
        <a:lstStyle/>
        <a:p>
          <a:endParaRPr lang="fr-FR"/>
        </a:p>
      </dgm:t>
    </dgm:pt>
    <dgm:pt modelId="{79361A7B-5281-4FBB-B9E0-B9941A6C2A44}" type="pres">
      <dgm:prSet presAssocID="{4AD84CC3-BC43-4BA6-B8D1-DE4DD95C1E27}" presName="negativeSpace" presStyleCnt="0"/>
      <dgm:spPr/>
    </dgm:pt>
    <dgm:pt modelId="{9D76C416-150D-4C2C-9CF6-734A332C8995}" type="pres">
      <dgm:prSet presAssocID="{4AD84CC3-BC43-4BA6-B8D1-DE4DD95C1E27}" presName="childText" presStyleLbl="conFgAcc1" presStyleIdx="4" presStyleCnt="8">
        <dgm:presLayoutVars>
          <dgm:bulletEnabled val="1"/>
        </dgm:presLayoutVars>
      </dgm:prSet>
      <dgm:spPr/>
    </dgm:pt>
    <dgm:pt modelId="{390A3400-F139-4FDF-BD39-C8E082615287}" type="pres">
      <dgm:prSet presAssocID="{86343F0D-5723-460B-BDC6-7D0A32C6255A}" presName="spaceBetweenRectangles" presStyleCnt="0"/>
      <dgm:spPr/>
    </dgm:pt>
    <dgm:pt modelId="{EF1F1AC7-DEE4-4080-AE98-6DEF7B12947D}" type="pres">
      <dgm:prSet presAssocID="{8273DFFF-7755-49B1-B13A-D7DB43943AD3}" presName="parentLin" presStyleCnt="0"/>
      <dgm:spPr/>
    </dgm:pt>
    <dgm:pt modelId="{13CF1E1D-5B3D-493B-9D4F-96FB93665666}" type="pres">
      <dgm:prSet presAssocID="{8273DFFF-7755-49B1-B13A-D7DB43943AD3}" presName="parentLeftMargin" presStyleLbl="node1" presStyleIdx="4" presStyleCnt="8"/>
      <dgm:spPr/>
      <dgm:t>
        <a:bodyPr/>
        <a:lstStyle/>
        <a:p>
          <a:endParaRPr lang="fr-FR"/>
        </a:p>
      </dgm:t>
    </dgm:pt>
    <dgm:pt modelId="{93132A29-1479-4B47-B7C4-43B60C79AED2}" type="pres">
      <dgm:prSet presAssocID="{8273DFFF-7755-49B1-B13A-D7DB43943AD3}" presName="parentText" presStyleLbl="node1" presStyleIdx="5" presStyleCnt="8">
        <dgm:presLayoutVars>
          <dgm:chMax val="0"/>
          <dgm:bulletEnabled val="1"/>
        </dgm:presLayoutVars>
      </dgm:prSet>
      <dgm:spPr/>
      <dgm:t>
        <a:bodyPr/>
        <a:lstStyle/>
        <a:p>
          <a:endParaRPr lang="fr-FR"/>
        </a:p>
      </dgm:t>
    </dgm:pt>
    <dgm:pt modelId="{17CD060F-080B-40FD-A54B-C26201891C8D}" type="pres">
      <dgm:prSet presAssocID="{8273DFFF-7755-49B1-B13A-D7DB43943AD3}" presName="negativeSpace" presStyleCnt="0"/>
      <dgm:spPr/>
    </dgm:pt>
    <dgm:pt modelId="{455AAA8A-A231-4297-975F-B6C8A14F8B48}" type="pres">
      <dgm:prSet presAssocID="{8273DFFF-7755-49B1-B13A-D7DB43943AD3}" presName="childText" presStyleLbl="conFgAcc1" presStyleIdx="5" presStyleCnt="8">
        <dgm:presLayoutVars>
          <dgm:bulletEnabled val="1"/>
        </dgm:presLayoutVars>
      </dgm:prSet>
      <dgm:spPr/>
    </dgm:pt>
    <dgm:pt modelId="{6E42D89F-0166-4AC5-BE02-CE384594A312}" type="pres">
      <dgm:prSet presAssocID="{391960FE-18DF-4761-85FE-A2D863A27867}" presName="spaceBetweenRectangles" presStyleCnt="0"/>
      <dgm:spPr/>
    </dgm:pt>
    <dgm:pt modelId="{5979DD81-E178-4870-AA3C-665569451F4C}" type="pres">
      <dgm:prSet presAssocID="{33505718-06DE-4B50-A044-B494274F0CFC}" presName="parentLin" presStyleCnt="0"/>
      <dgm:spPr/>
    </dgm:pt>
    <dgm:pt modelId="{440B04DE-4A8B-461C-ADCB-EC45B8289790}" type="pres">
      <dgm:prSet presAssocID="{33505718-06DE-4B50-A044-B494274F0CFC}" presName="parentLeftMargin" presStyleLbl="node1" presStyleIdx="5" presStyleCnt="8"/>
      <dgm:spPr/>
      <dgm:t>
        <a:bodyPr/>
        <a:lstStyle/>
        <a:p>
          <a:endParaRPr lang="fr-FR"/>
        </a:p>
      </dgm:t>
    </dgm:pt>
    <dgm:pt modelId="{3BB93A85-F6AC-480D-B101-6488BE0289C7}" type="pres">
      <dgm:prSet presAssocID="{33505718-06DE-4B50-A044-B494274F0CFC}" presName="parentText" presStyleLbl="node1" presStyleIdx="6" presStyleCnt="8">
        <dgm:presLayoutVars>
          <dgm:chMax val="0"/>
          <dgm:bulletEnabled val="1"/>
        </dgm:presLayoutVars>
      </dgm:prSet>
      <dgm:spPr/>
      <dgm:t>
        <a:bodyPr/>
        <a:lstStyle/>
        <a:p>
          <a:endParaRPr lang="fr-FR"/>
        </a:p>
      </dgm:t>
    </dgm:pt>
    <dgm:pt modelId="{FD3B9D02-5F10-4F51-AEE3-1A299F5709FA}" type="pres">
      <dgm:prSet presAssocID="{33505718-06DE-4B50-A044-B494274F0CFC}" presName="negativeSpace" presStyleCnt="0"/>
      <dgm:spPr/>
    </dgm:pt>
    <dgm:pt modelId="{7523317C-1A2A-48F6-A39E-5276AD650AD3}" type="pres">
      <dgm:prSet presAssocID="{33505718-06DE-4B50-A044-B494274F0CFC}" presName="childText" presStyleLbl="conFgAcc1" presStyleIdx="6" presStyleCnt="8">
        <dgm:presLayoutVars>
          <dgm:bulletEnabled val="1"/>
        </dgm:presLayoutVars>
      </dgm:prSet>
      <dgm:spPr/>
    </dgm:pt>
    <dgm:pt modelId="{CEB09FAE-264E-4D82-BACB-AACD60EDF913}" type="pres">
      <dgm:prSet presAssocID="{C570EE90-EAF3-4E1E-B98E-A08F11804F95}" presName="spaceBetweenRectangles" presStyleCnt="0"/>
      <dgm:spPr/>
    </dgm:pt>
    <dgm:pt modelId="{3510CF57-FF97-4920-A030-A321BA7AE5ED}" type="pres">
      <dgm:prSet presAssocID="{14FBC982-32F9-49C1-8582-21C1DDDF983C}" presName="parentLin" presStyleCnt="0"/>
      <dgm:spPr/>
    </dgm:pt>
    <dgm:pt modelId="{A214299A-9C3B-40EB-85CF-1EF9BE4E2DB1}" type="pres">
      <dgm:prSet presAssocID="{14FBC982-32F9-49C1-8582-21C1DDDF983C}" presName="parentLeftMargin" presStyleLbl="node1" presStyleIdx="6" presStyleCnt="8"/>
      <dgm:spPr/>
      <dgm:t>
        <a:bodyPr/>
        <a:lstStyle/>
        <a:p>
          <a:endParaRPr lang="fr-FR"/>
        </a:p>
      </dgm:t>
    </dgm:pt>
    <dgm:pt modelId="{6DC677A9-18B1-407C-83F9-820A06632F15}" type="pres">
      <dgm:prSet presAssocID="{14FBC982-32F9-49C1-8582-21C1DDDF983C}" presName="parentText" presStyleLbl="node1" presStyleIdx="7" presStyleCnt="8">
        <dgm:presLayoutVars>
          <dgm:chMax val="0"/>
          <dgm:bulletEnabled val="1"/>
        </dgm:presLayoutVars>
      </dgm:prSet>
      <dgm:spPr/>
      <dgm:t>
        <a:bodyPr/>
        <a:lstStyle/>
        <a:p>
          <a:endParaRPr lang="fr-FR"/>
        </a:p>
      </dgm:t>
    </dgm:pt>
    <dgm:pt modelId="{21AF5EDB-9525-4566-A61F-05D6A8926348}" type="pres">
      <dgm:prSet presAssocID="{14FBC982-32F9-49C1-8582-21C1DDDF983C}" presName="negativeSpace" presStyleCnt="0"/>
      <dgm:spPr/>
    </dgm:pt>
    <dgm:pt modelId="{55EC444D-4BAD-494E-A173-DC5EFDDF50A4}" type="pres">
      <dgm:prSet presAssocID="{14FBC982-32F9-49C1-8582-21C1DDDF983C}" presName="childText" presStyleLbl="conFgAcc1" presStyleIdx="7" presStyleCnt="8">
        <dgm:presLayoutVars>
          <dgm:bulletEnabled val="1"/>
        </dgm:presLayoutVars>
      </dgm:prSet>
      <dgm:spPr/>
    </dgm:pt>
  </dgm:ptLst>
  <dgm:cxnLst>
    <dgm:cxn modelId="{7DDED6BB-2232-400C-B7CE-1B1B2F1605A9}" type="presOf" srcId="{67D7151A-25C6-40C8-9185-B7831106B1D8}" destId="{8F88DACD-8DC9-4264-B60E-7A9F36E35F17}" srcOrd="0" destOrd="0" presId="urn:microsoft.com/office/officeart/2005/8/layout/list1"/>
    <dgm:cxn modelId="{13A88D8A-6310-4363-B1CE-A6983BCA45B2}" srcId="{29E28091-D59D-4185-8823-DE3AEE2F9DD0}" destId="{14FBC982-32F9-49C1-8582-21C1DDDF983C}" srcOrd="7" destOrd="0" parTransId="{BD32522A-D3D3-45A4-B1C0-02973A9FB01D}" sibTransId="{B5FFB8FE-BF82-44EC-9723-9EEFA4191221}"/>
    <dgm:cxn modelId="{283F74B2-5B89-434D-9D0F-72E456B5CD0E}" type="presOf" srcId="{67D7151A-25C6-40C8-9185-B7831106B1D8}" destId="{D43FC687-AA10-4F71-A98D-4AC2D088DAB0}" srcOrd="1" destOrd="0" presId="urn:microsoft.com/office/officeart/2005/8/layout/list1"/>
    <dgm:cxn modelId="{3AC58965-5C54-49FC-9024-C8169EC96302}" type="presOf" srcId="{A72268E4-B2D6-45C6-88D1-5319CF7133E4}" destId="{8B7E7694-C5D3-4984-AA34-AAC922B52DE2}" srcOrd="0" destOrd="0" presId="urn:microsoft.com/office/officeart/2005/8/layout/list1"/>
    <dgm:cxn modelId="{DB60EEEA-172A-4341-A591-2855851581C5}" srcId="{29E28091-D59D-4185-8823-DE3AEE2F9DD0}" destId="{4AD84CC3-BC43-4BA6-B8D1-DE4DD95C1E27}" srcOrd="4" destOrd="0" parTransId="{356865C2-E8E5-4AFA-8316-1BD1550FBB5B}" sibTransId="{86343F0D-5723-460B-BDC6-7D0A32C6255A}"/>
    <dgm:cxn modelId="{6063E9F6-FF2D-4309-AA63-035551D9758F}" type="presOf" srcId="{33505718-06DE-4B50-A044-B494274F0CFC}" destId="{440B04DE-4A8B-461C-ADCB-EC45B8289790}" srcOrd="0" destOrd="0" presId="urn:microsoft.com/office/officeart/2005/8/layout/list1"/>
    <dgm:cxn modelId="{6EAB4997-33C1-4BCC-94F2-A8085C296332}" type="presOf" srcId="{8273DFFF-7755-49B1-B13A-D7DB43943AD3}" destId="{93132A29-1479-4B47-B7C4-43B60C79AED2}" srcOrd="1" destOrd="0" presId="urn:microsoft.com/office/officeart/2005/8/layout/list1"/>
    <dgm:cxn modelId="{2C05E067-EA00-48DB-A21D-9FE127ECE102}" type="presOf" srcId="{4AD84CC3-BC43-4BA6-B8D1-DE4DD95C1E27}" destId="{BE15E566-B61A-4FCE-8E9C-3917ECBF5415}" srcOrd="1" destOrd="0" presId="urn:microsoft.com/office/officeart/2005/8/layout/list1"/>
    <dgm:cxn modelId="{6CF019AB-FC77-4495-B656-2423376CFAEE}" type="presOf" srcId="{362BF42D-E4F7-4725-9313-EE51A4680BDD}" destId="{8FE1D0E5-893E-48FD-9173-01848E823F89}" srcOrd="0" destOrd="0" presId="urn:microsoft.com/office/officeart/2005/8/layout/list1"/>
    <dgm:cxn modelId="{F4A5BBA7-E4A2-4A3F-A5A9-8C48E558D2CE}" type="presOf" srcId="{362BF42D-E4F7-4725-9313-EE51A4680BDD}" destId="{703832ED-4234-44A9-9559-5EA2899E188F}" srcOrd="1" destOrd="0" presId="urn:microsoft.com/office/officeart/2005/8/layout/list1"/>
    <dgm:cxn modelId="{5EF0D0A8-3E97-4604-8BD4-203517A4FA7D}" srcId="{29E28091-D59D-4185-8823-DE3AEE2F9DD0}" destId="{8273DFFF-7755-49B1-B13A-D7DB43943AD3}" srcOrd="5" destOrd="0" parTransId="{50268F6E-A0DA-4131-A35E-D3649856236A}" sibTransId="{391960FE-18DF-4761-85FE-A2D863A27867}"/>
    <dgm:cxn modelId="{04D5A82D-5139-47AC-BC4F-C3763ABF95C8}" srcId="{29E28091-D59D-4185-8823-DE3AEE2F9DD0}" destId="{A72268E4-B2D6-45C6-88D1-5319CF7133E4}" srcOrd="1" destOrd="0" parTransId="{0D014EF4-79CD-4AD1-AA88-1B7498E012C6}" sibTransId="{E37CC3A7-03AC-4478-800F-D7246834734A}"/>
    <dgm:cxn modelId="{FBAF4B5B-59C4-4CDB-ACC2-B6AF970B3957}" type="presOf" srcId="{29E28091-D59D-4185-8823-DE3AEE2F9DD0}" destId="{E8A78329-8774-4C72-AA4D-8DEB0AC27ADE}" srcOrd="0" destOrd="0" presId="urn:microsoft.com/office/officeart/2005/8/layout/list1"/>
    <dgm:cxn modelId="{79AF8D9C-4C57-4D93-BD69-540783E5B070}" type="presOf" srcId="{4AD84CC3-BC43-4BA6-B8D1-DE4DD95C1E27}" destId="{A634A4FE-92BC-4AF3-934E-B647F1E3C9F1}" srcOrd="0" destOrd="0" presId="urn:microsoft.com/office/officeart/2005/8/layout/list1"/>
    <dgm:cxn modelId="{BFCF1AF9-E84B-4862-94B7-CFD60CAB7BE6}" srcId="{29E28091-D59D-4185-8823-DE3AEE2F9DD0}" destId="{362BF42D-E4F7-4725-9313-EE51A4680BDD}" srcOrd="0" destOrd="0" parTransId="{82B70ABC-7E89-4785-8ABA-295935DC1570}" sibTransId="{9A7A927A-08D4-4305-A1F9-1245B82C3B30}"/>
    <dgm:cxn modelId="{C7F9F8A3-EB75-4875-B9F7-6089D9342737}" type="presOf" srcId="{33505718-06DE-4B50-A044-B494274F0CFC}" destId="{3BB93A85-F6AC-480D-B101-6488BE0289C7}" srcOrd="1" destOrd="0" presId="urn:microsoft.com/office/officeart/2005/8/layout/list1"/>
    <dgm:cxn modelId="{A9982E8B-0866-4036-A5EE-CFBEE69E8323}" type="presOf" srcId="{14FBC982-32F9-49C1-8582-21C1DDDF983C}" destId="{6DC677A9-18B1-407C-83F9-820A06632F15}" srcOrd="1" destOrd="0" presId="urn:microsoft.com/office/officeart/2005/8/layout/list1"/>
    <dgm:cxn modelId="{374B6BB3-A693-48F3-8E68-F8616E98DA71}" srcId="{29E28091-D59D-4185-8823-DE3AEE2F9DD0}" destId="{33505718-06DE-4B50-A044-B494274F0CFC}" srcOrd="6" destOrd="0" parTransId="{E73A674E-6203-4808-80A9-9E2D04138F9F}" sibTransId="{C570EE90-EAF3-4E1E-B98E-A08F11804F95}"/>
    <dgm:cxn modelId="{3D54E427-AD8A-4F4B-9F27-6574336A91E5}" type="presOf" srcId="{14FBC982-32F9-49C1-8582-21C1DDDF983C}" destId="{A214299A-9C3B-40EB-85CF-1EF9BE4E2DB1}" srcOrd="0" destOrd="0" presId="urn:microsoft.com/office/officeart/2005/8/layout/list1"/>
    <dgm:cxn modelId="{467425E3-CEBE-4FB5-B6EB-B991F3E4F5AC}" type="presOf" srcId="{D2873875-8E5B-4BD5-9705-CCFE0B417B5E}" destId="{17D629BE-3373-4139-A602-682B2FB03063}" srcOrd="1" destOrd="0" presId="urn:microsoft.com/office/officeart/2005/8/layout/list1"/>
    <dgm:cxn modelId="{F743BE76-85F2-4620-A886-F8FE3074B591}" type="presOf" srcId="{A72268E4-B2D6-45C6-88D1-5319CF7133E4}" destId="{2A30C7C4-E506-4DAF-A999-F3C188D4D4B5}" srcOrd="1" destOrd="0" presId="urn:microsoft.com/office/officeart/2005/8/layout/list1"/>
    <dgm:cxn modelId="{F83D8643-4736-4BA2-A895-149B8BAFE299}" srcId="{29E28091-D59D-4185-8823-DE3AEE2F9DD0}" destId="{D2873875-8E5B-4BD5-9705-CCFE0B417B5E}" srcOrd="3" destOrd="0" parTransId="{3AEFFF60-869D-47DD-BCB0-B60689222ECC}" sibTransId="{EA7FFDD4-3B21-40D5-8952-A9CB0DDC2E15}"/>
    <dgm:cxn modelId="{89AC0283-2B71-4267-9F7D-435EAE4DF188}" type="presOf" srcId="{D2873875-8E5B-4BD5-9705-CCFE0B417B5E}" destId="{BC60221E-A8D6-44B0-9080-5E9C4E4F8727}" srcOrd="0" destOrd="0" presId="urn:microsoft.com/office/officeart/2005/8/layout/list1"/>
    <dgm:cxn modelId="{5FA0E808-263F-4AD1-9832-99B232619189}" type="presOf" srcId="{8273DFFF-7755-49B1-B13A-D7DB43943AD3}" destId="{13CF1E1D-5B3D-493B-9D4F-96FB93665666}" srcOrd="0" destOrd="0" presId="urn:microsoft.com/office/officeart/2005/8/layout/list1"/>
    <dgm:cxn modelId="{92CEFFB9-0436-4600-8C98-A35F6C181EEC}" srcId="{29E28091-D59D-4185-8823-DE3AEE2F9DD0}" destId="{67D7151A-25C6-40C8-9185-B7831106B1D8}" srcOrd="2" destOrd="0" parTransId="{290A8431-02E5-4858-BA81-95881A2700A0}" sibTransId="{E688AB63-DDF8-484D-931B-0086EBF6429C}"/>
    <dgm:cxn modelId="{0633EF30-8F1D-43FD-BD46-30CF7646AF35}" type="presParOf" srcId="{E8A78329-8774-4C72-AA4D-8DEB0AC27ADE}" destId="{2B99E588-6A4C-43F5-9AEC-4EB92C8D2044}" srcOrd="0" destOrd="0" presId="urn:microsoft.com/office/officeart/2005/8/layout/list1"/>
    <dgm:cxn modelId="{B1F903BE-8233-453B-B05C-17F38364CC66}" type="presParOf" srcId="{2B99E588-6A4C-43F5-9AEC-4EB92C8D2044}" destId="{8FE1D0E5-893E-48FD-9173-01848E823F89}" srcOrd="0" destOrd="0" presId="urn:microsoft.com/office/officeart/2005/8/layout/list1"/>
    <dgm:cxn modelId="{46171F19-D7D2-4C06-8F9B-E01B03A1E3EF}" type="presParOf" srcId="{2B99E588-6A4C-43F5-9AEC-4EB92C8D2044}" destId="{703832ED-4234-44A9-9559-5EA2899E188F}" srcOrd="1" destOrd="0" presId="urn:microsoft.com/office/officeart/2005/8/layout/list1"/>
    <dgm:cxn modelId="{A511CA90-0E80-4873-99F2-29AD94367CF0}" type="presParOf" srcId="{E8A78329-8774-4C72-AA4D-8DEB0AC27ADE}" destId="{60DACF4A-5E1B-42A0-9450-A720D5380811}" srcOrd="1" destOrd="0" presId="urn:microsoft.com/office/officeart/2005/8/layout/list1"/>
    <dgm:cxn modelId="{AD0F9DD4-3C64-44BE-B736-97631F904748}" type="presParOf" srcId="{E8A78329-8774-4C72-AA4D-8DEB0AC27ADE}" destId="{E611CFA4-798D-49C0-A21D-44A3FA8B5F3B}" srcOrd="2" destOrd="0" presId="urn:microsoft.com/office/officeart/2005/8/layout/list1"/>
    <dgm:cxn modelId="{7B05F157-0C34-4B75-881C-D5254C834DEA}" type="presParOf" srcId="{E8A78329-8774-4C72-AA4D-8DEB0AC27ADE}" destId="{208DB8BF-7DB2-4191-B325-5E683A895C1C}" srcOrd="3" destOrd="0" presId="urn:microsoft.com/office/officeart/2005/8/layout/list1"/>
    <dgm:cxn modelId="{39ECFC3D-E500-4AA7-BDCB-03A462748B41}" type="presParOf" srcId="{E8A78329-8774-4C72-AA4D-8DEB0AC27ADE}" destId="{2F22747C-98B1-432E-B74E-1C9AB4776375}" srcOrd="4" destOrd="0" presId="urn:microsoft.com/office/officeart/2005/8/layout/list1"/>
    <dgm:cxn modelId="{21F3BC7B-9A81-482C-99E5-B3B474637ABF}" type="presParOf" srcId="{2F22747C-98B1-432E-B74E-1C9AB4776375}" destId="{8B7E7694-C5D3-4984-AA34-AAC922B52DE2}" srcOrd="0" destOrd="0" presId="urn:microsoft.com/office/officeart/2005/8/layout/list1"/>
    <dgm:cxn modelId="{EBBD637B-3121-4D80-A7AF-F561813F3727}" type="presParOf" srcId="{2F22747C-98B1-432E-B74E-1C9AB4776375}" destId="{2A30C7C4-E506-4DAF-A999-F3C188D4D4B5}" srcOrd="1" destOrd="0" presId="urn:microsoft.com/office/officeart/2005/8/layout/list1"/>
    <dgm:cxn modelId="{1ED3BC7C-6B88-4E32-ACCC-4F752AE5D842}" type="presParOf" srcId="{E8A78329-8774-4C72-AA4D-8DEB0AC27ADE}" destId="{0C0D18B9-711E-4944-ABE8-0B014FED9914}" srcOrd="5" destOrd="0" presId="urn:microsoft.com/office/officeart/2005/8/layout/list1"/>
    <dgm:cxn modelId="{044CD37E-DBD0-4BD6-803C-FE0D7DFE2C0E}" type="presParOf" srcId="{E8A78329-8774-4C72-AA4D-8DEB0AC27ADE}" destId="{F5CBABFD-F9CF-4C4A-A509-ECD0DC3A9F81}" srcOrd="6" destOrd="0" presId="urn:microsoft.com/office/officeart/2005/8/layout/list1"/>
    <dgm:cxn modelId="{342AD512-9005-40B3-B607-138A16CDA7B1}" type="presParOf" srcId="{E8A78329-8774-4C72-AA4D-8DEB0AC27ADE}" destId="{F2CF850B-E507-4A63-BDE2-03AEFA7BE034}" srcOrd="7" destOrd="0" presId="urn:microsoft.com/office/officeart/2005/8/layout/list1"/>
    <dgm:cxn modelId="{1091EEB1-8CB3-4A13-B277-448417FCEE8D}" type="presParOf" srcId="{E8A78329-8774-4C72-AA4D-8DEB0AC27ADE}" destId="{7C05B1FB-6FC7-4BF4-ACE7-92BC5533262E}" srcOrd="8" destOrd="0" presId="urn:microsoft.com/office/officeart/2005/8/layout/list1"/>
    <dgm:cxn modelId="{37D3FE7F-14A1-4FF3-8103-2ABBB380BAE3}" type="presParOf" srcId="{7C05B1FB-6FC7-4BF4-ACE7-92BC5533262E}" destId="{8F88DACD-8DC9-4264-B60E-7A9F36E35F17}" srcOrd="0" destOrd="0" presId="urn:microsoft.com/office/officeart/2005/8/layout/list1"/>
    <dgm:cxn modelId="{910104FB-7023-4B74-B145-03FB84091143}" type="presParOf" srcId="{7C05B1FB-6FC7-4BF4-ACE7-92BC5533262E}" destId="{D43FC687-AA10-4F71-A98D-4AC2D088DAB0}" srcOrd="1" destOrd="0" presId="urn:microsoft.com/office/officeart/2005/8/layout/list1"/>
    <dgm:cxn modelId="{202C99DD-9606-49AA-9F0D-9CCC8F94FCF2}" type="presParOf" srcId="{E8A78329-8774-4C72-AA4D-8DEB0AC27ADE}" destId="{A5431839-F403-4ED7-A06D-936AE347B2E0}" srcOrd="9" destOrd="0" presId="urn:microsoft.com/office/officeart/2005/8/layout/list1"/>
    <dgm:cxn modelId="{F4EAE158-622D-4273-A5AC-5E02DF2771A7}" type="presParOf" srcId="{E8A78329-8774-4C72-AA4D-8DEB0AC27ADE}" destId="{012A289C-B9E0-4C52-ABF0-642C3A914B21}" srcOrd="10" destOrd="0" presId="urn:microsoft.com/office/officeart/2005/8/layout/list1"/>
    <dgm:cxn modelId="{4C0ABE8D-53DB-4786-9726-A4B33E74E7C5}" type="presParOf" srcId="{E8A78329-8774-4C72-AA4D-8DEB0AC27ADE}" destId="{392455A2-384E-4B1A-AA0B-7A65C3DCD48B}" srcOrd="11" destOrd="0" presId="urn:microsoft.com/office/officeart/2005/8/layout/list1"/>
    <dgm:cxn modelId="{86D0704B-6C7B-4B14-94CE-5B0DBD9762A2}" type="presParOf" srcId="{E8A78329-8774-4C72-AA4D-8DEB0AC27ADE}" destId="{C174DEF9-4206-4E8C-B632-936C7203575F}" srcOrd="12" destOrd="0" presId="urn:microsoft.com/office/officeart/2005/8/layout/list1"/>
    <dgm:cxn modelId="{1F8C6C88-64E6-4894-8C16-93E13BAAA7FE}" type="presParOf" srcId="{C174DEF9-4206-4E8C-B632-936C7203575F}" destId="{BC60221E-A8D6-44B0-9080-5E9C4E4F8727}" srcOrd="0" destOrd="0" presId="urn:microsoft.com/office/officeart/2005/8/layout/list1"/>
    <dgm:cxn modelId="{8D82DCE9-7E64-4ABC-99C2-5C31AF34A1B8}" type="presParOf" srcId="{C174DEF9-4206-4E8C-B632-936C7203575F}" destId="{17D629BE-3373-4139-A602-682B2FB03063}" srcOrd="1" destOrd="0" presId="urn:microsoft.com/office/officeart/2005/8/layout/list1"/>
    <dgm:cxn modelId="{A2A0EB56-3E6A-4169-91E4-6EF6A747A712}" type="presParOf" srcId="{E8A78329-8774-4C72-AA4D-8DEB0AC27ADE}" destId="{FA112073-6EF3-44D4-A91F-0C91817E05DF}" srcOrd="13" destOrd="0" presId="urn:microsoft.com/office/officeart/2005/8/layout/list1"/>
    <dgm:cxn modelId="{A7F5B538-787A-4F61-87B6-DDEFE6B3737A}" type="presParOf" srcId="{E8A78329-8774-4C72-AA4D-8DEB0AC27ADE}" destId="{2EF4C976-BD52-4960-AF3D-D8221FE8551A}" srcOrd="14" destOrd="0" presId="urn:microsoft.com/office/officeart/2005/8/layout/list1"/>
    <dgm:cxn modelId="{4CC16304-467D-4E93-B84E-9CFD2AAA3F1D}" type="presParOf" srcId="{E8A78329-8774-4C72-AA4D-8DEB0AC27ADE}" destId="{557AB659-0EB0-4BC8-A5D7-7E5F296972A4}" srcOrd="15" destOrd="0" presId="urn:microsoft.com/office/officeart/2005/8/layout/list1"/>
    <dgm:cxn modelId="{9EDE1D17-6744-44D5-8ECB-6FE9084C1B5B}" type="presParOf" srcId="{E8A78329-8774-4C72-AA4D-8DEB0AC27ADE}" destId="{470571D1-9D8A-4A88-96F4-6AC9523D713B}" srcOrd="16" destOrd="0" presId="urn:microsoft.com/office/officeart/2005/8/layout/list1"/>
    <dgm:cxn modelId="{2738DECE-1EC2-4444-8F89-3056EE91F7C7}" type="presParOf" srcId="{470571D1-9D8A-4A88-96F4-6AC9523D713B}" destId="{A634A4FE-92BC-4AF3-934E-B647F1E3C9F1}" srcOrd="0" destOrd="0" presId="urn:microsoft.com/office/officeart/2005/8/layout/list1"/>
    <dgm:cxn modelId="{8D7B70E1-F0EE-4122-8003-E0A01B8594BB}" type="presParOf" srcId="{470571D1-9D8A-4A88-96F4-6AC9523D713B}" destId="{BE15E566-B61A-4FCE-8E9C-3917ECBF5415}" srcOrd="1" destOrd="0" presId="urn:microsoft.com/office/officeart/2005/8/layout/list1"/>
    <dgm:cxn modelId="{8E15A158-ADB8-4B1F-8A91-673FBBEBDC89}" type="presParOf" srcId="{E8A78329-8774-4C72-AA4D-8DEB0AC27ADE}" destId="{79361A7B-5281-4FBB-B9E0-B9941A6C2A44}" srcOrd="17" destOrd="0" presId="urn:microsoft.com/office/officeart/2005/8/layout/list1"/>
    <dgm:cxn modelId="{3E71B814-D733-427F-AE26-75C3B3DE125D}" type="presParOf" srcId="{E8A78329-8774-4C72-AA4D-8DEB0AC27ADE}" destId="{9D76C416-150D-4C2C-9CF6-734A332C8995}" srcOrd="18" destOrd="0" presId="urn:microsoft.com/office/officeart/2005/8/layout/list1"/>
    <dgm:cxn modelId="{FED28293-F1FE-4A9C-AEBE-557EBBA45660}" type="presParOf" srcId="{E8A78329-8774-4C72-AA4D-8DEB0AC27ADE}" destId="{390A3400-F139-4FDF-BD39-C8E082615287}" srcOrd="19" destOrd="0" presId="urn:microsoft.com/office/officeart/2005/8/layout/list1"/>
    <dgm:cxn modelId="{9D3950F0-4507-481C-80CC-608D8B0484FC}" type="presParOf" srcId="{E8A78329-8774-4C72-AA4D-8DEB0AC27ADE}" destId="{EF1F1AC7-DEE4-4080-AE98-6DEF7B12947D}" srcOrd="20" destOrd="0" presId="urn:microsoft.com/office/officeart/2005/8/layout/list1"/>
    <dgm:cxn modelId="{C11DB94A-8C20-4BE6-A898-B47F556AC89B}" type="presParOf" srcId="{EF1F1AC7-DEE4-4080-AE98-6DEF7B12947D}" destId="{13CF1E1D-5B3D-493B-9D4F-96FB93665666}" srcOrd="0" destOrd="0" presId="urn:microsoft.com/office/officeart/2005/8/layout/list1"/>
    <dgm:cxn modelId="{EBBBB3ED-A3DA-45FA-9E71-6FDC2D56752A}" type="presParOf" srcId="{EF1F1AC7-DEE4-4080-AE98-6DEF7B12947D}" destId="{93132A29-1479-4B47-B7C4-43B60C79AED2}" srcOrd="1" destOrd="0" presId="urn:microsoft.com/office/officeart/2005/8/layout/list1"/>
    <dgm:cxn modelId="{ACC91A79-C065-49AB-B831-0B846F838E96}" type="presParOf" srcId="{E8A78329-8774-4C72-AA4D-8DEB0AC27ADE}" destId="{17CD060F-080B-40FD-A54B-C26201891C8D}" srcOrd="21" destOrd="0" presId="urn:microsoft.com/office/officeart/2005/8/layout/list1"/>
    <dgm:cxn modelId="{06DED3C1-C7EB-49CC-8D56-BF6C91C29DC6}" type="presParOf" srcId="{E8A78329-8774-4C72-AA4D-8DEB0AC27ADE}" destId="{455AAA8A-A231-4297-975F-B6C8A14F8B48}" srcOrd="22" destOrd="0" presId="urn:microsoft.com/office/officeart/2005/8/layout/list1"/>
    <dgm:cxn modelId="{659ADF69-DAF6-4E7F-8244-0FAE1821FDDF}" type="presParOf" srcId="{E8A78329-8774-4C72-AA4D-8DEB0AC27ADE}" destId="{6E42D89F-0166-4AC5-BE02-CE384594A312}" srcOrd="23" destOrd="0" presId="urn:microsoft.com/office/officeart/2005/8/layout/list1"/>
    <dgm:cxn modelId="{320D2E18-E28A-4982-9461-FD546857C4AF}" type="presParOf" srcId="{E8A78329-8774-4C72-AA4D-8DEB0AC27ADE}" destId="{5979DD81-E178-4870-AA3C-665569451F4C}" srcOrd="24" destOrd="0" presId="urn:microsoft.com/office/officeart/2005/8/layout/list1"/>
    <dgm:cxn modelId="{55BC1BBC-4339-4860-932E-9CFCFA370517}" type="presParOf" srcId="{5979DD81-E178-4870-AA3C-665569451F4C}" destId="{440B04DE-4A8B-461C-ADCB-EC45B8289790}" srcOrd="0" destOrd="0" presId="urn:microsoft.com/office/officeart/2005/8/layout/list1"/>
    <dgm:cxn modelId="{23DF23E7-F738-434A-96BF-BE6C8086B25C}" type="presParOf" srcId="{5979DD81-E178-4870-AA3C-665569451F4C}" destId="{3BB93A85-F6AC-480D-B101-6488BE0289C7}" srcOrd="1" destOrd="0" presId="urn:microsoft.com/office/officeart/2005/8/layout/list1"/>
    <dgm:cxn modelId="{4A4635DB-57F5-4767-9F8E-18DE8E7D759D}" type="presParOf" srcId="{E8A78329-8774-4C72-AA4D-8DEB0AC27ADE}" destId="{FD3B9D02-5F10-4F51-AEE3-1A299F5709FA}" srcOrd="25" destOrd="0" presId="urn:microsoft.com/office/officeart/2005/8/layout/list1"/>
    <dgm:cxn modelId="{D2E2B3CD-5015-4A2C-8941-FD60E221A1A7}" type="presParOf" srcId="{E8A78329-8774-4C72-AA4D-8DEB0AC27ADE}" destId="{7523317C-1A2A-48F6-A39E-5276AD650AD3}" srcOrd="26" destOrd="0" presId="urn:microsoft.com/office/officeart/2005/8/layout/list1"/>
    <dgm:cxn modelId="{C43BBA28-B1E3-46C3-B40E-91C12965A199}" type="presParOf" srcId="{E8A78329-8774-4C72-AA4D-8DEB0AC27ADE}" destId="{CEB09FAE-264E-4D82-BACB-AACD60EDF913}" srcOrd="27" destOrd="0" presId="urn:microsoft.com/office/officeart/2005/8/layout/list1"/>
    <dgm:cxn modelId="{4FA5474C-EED7-4750-A2F1-31E62A24F55F}" type="presParOf" srcId="{E8A78329-8774-4C72-AA4D-8DEB0AC27ADE}" destId="{3510CF57-FF97-4920-A030-A321BA7AE5ED}" srcOrd="28" destOrd="0" presId="urn:microsoft.com/office/officeart/2005/8/layout/list1"/>
    <dgm:cxn modelId="{8AD79CC0-5AB6-4BEF-A769-68649D91F8C0}" type="presParOf" srcId="{3510CF57-FF97-4920-A030-A321BA7AE5ED}" destId="{A214299A-9C3B-40EB-85CF-1EF9BE4E2DB1}" srcOrd="0" destOrd="0" presId="urn:microsoft.com/office/officeart/2005/8/layout/list1"/>
    <dgm:cxn modelId="{448C58A0-8037-4A37-B646-969DA0F03E97}" type="presParOf" srcId="{3510CF57-FF97-4920-A030-A321BA7AE5ED}" destId="{6DC677A9-18B1-407C-83F9-820A06632F15}" srcOrd="1" destOrd="0" presId="urn:microsoft.com/office/officeart/2005/8/layout/list1"/>
    <dgm:cxn modelId="{18E08C7E-827B-499D-99BE-B799FA78EC46}" type="presParOf" srcId="{E8A78329-8774-4C72-AA4D-8DEB0AC27ADE}" destId="{21AF5EDB-9525-4566-A61F-05D6A8926348}" srcOrd="29" destOrd="0" presId="urn:microsoft.com/office/officeart/2005/8/layout/list1"/>
    <dgm:cxn modelId="{E0C9B023-1611-4F07-B29F-EBDF9140066F}" type="presParOf" srcId="{E8A78329-8774-4C72-AA4D-8DEB0AC27ADE}" destId="{55EC444D-4BAD-494E-A173-DC5EFDDF50A4}"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1CFA4-798D-49C0-A21D-44A3FA8B5F3B}">
      <dsp:nvSpPr>
        <dsp:cNvPr id="0" name=""/>
        <dsp:cNvSpPr/>
      </dsp:nvSpPr>
      <dsp:spPr>
        <a:xfrm>
          <a:off x="0" y="286995"/>
          <a:ext cx="9903542"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3832ED-4234-44A9-9559-5EA2899E188F}">
      <dsp:nvSpPr>
        <dsp:cNvPr id="0" name=""/>
        <dsp:cNvSpPr/>
      </dsp:nvSpPr>
      <dsp:spPr>
        <a:xfrm>
          <a:off x="495177" y="95115"/>
          <a:ext cx="6932479"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31" tIns="0" rIns="262031" bIns="0" numCol="1" spcCol="1270" anchor="ctr" anchorCtr="0">
          <a:noAutofit/>
        </a:bodyPr>
        <a:lstStyle/>
        <a:p>
          <a:pPr lvl="0" algn="l" defTabSz="577850">
            <a:lnSpc>
              <a:spcPct val="90000"/>
            </a:lnSpc>
            <a:spcBef>
              <a:spcPct val="0"/>
            </a:spcBef>
            <a:spcAft>
              <a:spcPct val="35000"/>
            </a:spcAft>
          </a:pPr>
          <a:r>
            <a:rPr lang="fr-FR" sz="1300" kern="1200" dirty="0" smtClean="0"/>
            <a:t>La spécification ou l’expression des besoins</a:t>
          </a:r>
          <a:endParaRPr lang="fr-FR" sz="1300" kern="1200" dirty="0"/>
        </a:p>
      </dsp:txBody>
      <dsp:txXfrm>
        <a:off x="513911" y="113849"/>
        <a:ext cx="6895011" cy="346292"/>
      </dsp:txXfrm>
    </dsp:sp>
    <dsp:sp modelId="{F5CBABFD-F9CF-4C4A-A509-ECD0DC3A9F81}">
      <dsp:nvSpPr>
        <dsp:cNvPr id="0" name=""/>
        <dsp:cNvSpPr/>
      </dsp:nvSpPr>
      <dsp:spPr>
        <a:xfrm>
          <a:off x="0" y="876675"/>
          <a:ext cx="9903542"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30C7C4-E506-4DAF-A999-F3C188D4D4B5}">
      <dsp:nvSpPr>
        <dsp:cNvPr id="0" name=""/>
        <dsp:cNvSpPr/>
      </dsp:nvSpPr>
      <dsp:spPr>
        <a:xfrm>
          <a:off x="495177" y="684795"/>
          <a:ext cx="6932479"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31" tIns="0" rIns="262031" bIns="0" numCol="1" spcCol="1270" anchor="ctr" anchorCtr="0">
          <a:noAutofit/>
        </a:bodyPr>
        <a:lstStyle/>
        <a:p>
          <a:pPr lvl="0" algn="l" defTabSz="577850">
            <a:lnSpc>
              <a:spcPct val="90000"/>
            </a:lnSpc>
            <a:spcBef>
              <a:spcPct val="0"/>
            </a:spcBef>
            <a:spcAft>
              <a:spcPct val="35000"/>
            </a:spcAft>
          </a:pPr>
          <a:r>
            <a:rPr lang="fr-FR" sz="1300" kern="1200" dirty="0" smtClean="0"/>
            <a:t>La conception</a:t>
          </a:r>
          <a:endParaRPr lang="fr-FR" sz="1300" kern="1200" dirty="0"/>
        </a:p>
      </dsp:txBody>
      <dsp:txXfrm>
        <a:off x="513911" y="703529"/>
        <a:ext cx="6895011" cy="346292"/>
      </dsp:txXfrm>
    </dsp:sp>
    <dsp:sp modelId="{012A289C-B9E0-4C52-ABF0-642C3A914B21}">
      <dsp:nvSpPr>
        <dsp:cNvPr id="0" name=""/>
        <dsp:cNvSpPr/>
      </dsp:nvSpPr>
      <dsp:spPr>
        <a:xfrm>
          <a:off x="0" y="1466355"/>
          <a:ext cx="9903542"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3FC687-AA10-4F71-A98D-4AC2D088DAB0}">
      <dsp:nvSpPr>
        <dsp:cNvPr id="0" name=""/>
        <dsp:cNvSpPr/>
      </dsp:nvSpPr>
      <dsp:spPr>
        <a:xfrm>
          <a:off x="495177" y="1274475"/>
          <a:ext cx="6932479"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31" tIns="0" rIns="262031" bIns="0" numCol="1" spcCol="1270" anchor="ctr" anchorCtr="0">
          <a:noAutofit/>
        </a:bodyPr>
        <a:lstStyle/>
        <a:p>
          <a:pPr lvl="0" algn="l" defTabSz="577850">
            <a:lnSpc>
              <a:spcPct val="90000"/>
            </a:lnSpc>
            <a:spcBef>
              <a:spcPct val="0"/>
            </a:spcBef>
            <a:spcAft>
              <a:spcPct val="35000"/>
            </a:spcAft>
          </a:pPr>
          <a:r>
            <a:rPr lang="fr-FR" sz="1300" kern="1200" dirty="0" smtClean="0"/>
            <a:t>L’implémentation ou l’étape de mise en œuvre</a:t>
          </a:r>
          <a:endParaRPr lang="fr-FR" sz="1300" kern="1200" dirty="0"/>
        </a:p>
      </dsp:txBody>
      <dsp:txXfrm>
        <a:off x="513911" y="1293209"/>
        <a:ext cx="6895011" cy="346292"/>
      </dsp:txXfrm>
    </dsp:sp>
    <dsp:sp modelId="{2EF4C976-BD52-4960-AF3D-D8221FE8551A}">
      <dsp:nvSpPr>
        <dsp:cNvPr id="0" name=""/>
        <dsp:cNvSpPr/>
      </dsp:nvSpPr>
      <dsp:spPr>
        <a:xfrm>
          <a:off x="0" y="2056035"/>
          <a:ext cx="9903542"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D629BE-3373-4139-A602-682B2FB03063}">
      <dsp:nvSpPr>
        <dsp:cNvPr id="0" name=""/>
        <dsp:cNvSpPr/>
      </dsp:nvSpPr>
      <dsp:spPr>
        <a:xfrm>
          <a:off x="495177" y="1864155"/>
          <a:ext cx="6932479"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31" tIns="0" rIns="262031" bIns="0" numCol="1" spcCol="1270" anchor="ctr" anchorCtr="0">
          <a:noAutofit/>
        </a:bodyPr>
        <a:lstStyle/>
        <a:p>
          <a:pPr lvl="0" algn="l" defTabSz="577850">
            <a:lnSpc>
              <a:spcPct val="90000"/>
            </a:lnSpc>
            <a:spcBef>
              <a:spcPct val="0"/>
            </a:spcBef>
            <a:spcAft>
              <a:spcPct val="35000"/>
            </a:spcAft>
          </a:pPr>
          <a:r>
            <a:rPr lang="fr-FR" sz="1300" kern="1200" dirty="0" smtClean="0"/>
            <a:t>L’intégration</a:t>
          </a:r>
          <a:endParaRPr lang="fr-FR" sz="1300" kern="1200" dirty="0"/>
        </a:p>
      </dsp:txBody>
      <dsp:txXfrm>
        <a:off x="513911" y="1882889"/>
        <a:ext cx="6895011" cy="346292"/>
      </dsp:txXfrm>
    </dsp:sp>
    <dsp:sp modelId="{9D76C416-150D-4C2C-9CF6-734A332C8995}">
      <dsp:nvSpPr>
        <dsp:cNvPr id="0" name=""/>
        <dsp:cNvSpPr/>
      </dsp:nvSpPr>
      <dsp:spPr>
        <a:xfrm>
          <a:off x="0" y="2645715"/>
          <a:ext cx="9903542"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15E566-B61A-4FCE-8E9C-3917ECBF5415}">
      <dsp:nvSpPr>
        <dsp:cNvPr id="0" name=""/>
        <dsp:cNvSpPr/>
      </dsp:nvSpPr>
      <dsp:spPr>
        <a:xfrm>
          <a:off x="495177" y="2453835"/>
          <a:ext cx="6932479"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31" tIns="0" rIns="262031" bIns="0" numCol="1" spcCol="1270" anchor="ctr" anchorCtr="0">
          <a:noAutofit/>
        </a:bodyPr>
        <a:lstStyle/>
        <a:p>
          <a:pPr lvl="0" algn="l" defTabSz="577850">
            <a:lnSpc>
              <a:spcPct val="90000"/>
            </a:lnSpc>
            <a:spcBef>
              <a:spcPct val="0"/>
            </a:spcBef>
            <a:spcAft>
              <a:spcPct val="35000"/>
            </a:spcAft>
          </a:pPr>
          <a:r>
            <a:rPr lang="fr-FR" sz="1300" kern="1200" dirty="0" smtClean="0"/>
            <a:t>Les tests</a:t>
          </a:r>
        </a:p>
      </dsp:txBody>
      <dsp:txXfrm>
        <a:off x="513911" y="2472569"/>
        <a:ext cx="6895011" cy="346292"/>
      </dsp:txXfrm>
    </dsp:sp>
    <dsp:sp modelId="{455AAA8A-A231-4297-975F-B6C8A14F8B48}">
      <dsp:nvSpPr>
        <dsp:cNvPr id="0" name=""/>
        <dsp:cNvSpPr/>
      </dsp:nvSpPr>
      <dsp:spPr>
        <a:xfrm>
          <a:off x="0" y="3235395"/>
          <a:ext cx="9903542"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132A29-1479-4B47-B7C4-43B60C79AED2}">
      <dsp:nvSpPr>
        <dsp:cNvPr id="0" name=""/>
        <dsp:cNvSpPr/>
      </dsp:nvSpPr>
      <dsp:spPr>
        <a:xfrm>
          <a:off x="495177" y="3043515"/>
          <a:ext cx="6932479"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31" tIns="0" rIns="262031" bIns="0" numCol="1" spcCol="1270" anchor="ctr" anchorCtr="0">
          <a:noAutofit/>
        </a:bodyPr>
        <a:lstStyle/>
        <a:p>
          <a:pPr lvl="0" algn="l" defTabSz="577850">
            <a:lnSpc>
              <a:spcPct val="90000"/>
            </a:lnSpc>
            <a:spcBef>
              <a:spcPct val="0"/>
            </a:spcBef>
            <a:spcAft>
              <a:spcPct val="35000"/>
            </a:spcAft>
          </a:pPr>
          <a:r>
            <a:rPr lang="fr-FR" sz="1300" kern="1200" dirty="0" smtClean="0"/>
            <a:t>La validation ou recette</a:t>
          </a:r>
        </a:p>
      </dsp:txBody>
      <dsp:txXfrm>
        <a:off x="513911" y="3062249"/>
        <a:ext cx="6895011" cy="346292"/>
      </dsp:txXfrm>
    </dsp:sp>
    <dsp:sp modelId="{7523317C-1A2A-48F6-A39E-5276AD650AD3}">
      <dsp:nvSpPr>
        <dsp:cNvPr id="0" name=""/>
        <dsp:cNvSpPr/>
      </dsp:nvSpPr>
      <dsp:spPr>
        <a:xfrm>
          <a:off x="0" y="3825075"/>
          <a:ext cx="9903542"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B93A85-F6AC-480D-B101-6488BE0289C7}">
      <dsp:nvSpPr>
        <dsp:cNvPr id="0" name=""/>
        <dsp:cNvSpPr/>
      </dsp:nvSpPr>
      <dsp:spPr>
        <a:xfrm>
          <a:off x="495177" y="3633195"/>
          <a:ext cx="6932479"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31" tIns="0" rIns="262031" bIns="0" numCol="1" spcCol="1270" anchor="ctr" anchorCtr="0">
          <a:noAutofit/>
        </a:bodyPr>
        <a:lstStyle/>
        <a:p>
          <a:pPr lvl="0" algn="l" defTabSz="577850">
            <a:lnSpc>
              <a:spcPct val="90000"/>
            </a:lnSpc>
            <a:spcBef>
              <a:spcPct val="0"/>
            </a:spcBef>
            <a:spcAft>
              <a:spcPct val="35000"/>
            </a:spcAft>
          </a:pPr>
          <a:r>
            <a:rPr lang="fr-FR" sz="1300" kern="1200" dirty="0" smtClean="0"/>
            <a:t>Le déploiement</a:t>
          </a:r>
        </a:p>
      </dsp:txBody>
      <dsp:txXfrm>
        <a:off x="513911" y="3651929"/>
        <a:ext cx="6895011" cy="346292"/>
      </dsp:txXfrm>
    </dsp:sp>
    <dsp:sp modelId="{55EC444D-4BAD-494E-A173-DC5EFDDF50A4}">
      <dsp:nvSpPr>
        <dsp:cNvPr id="0" name=""/>
        <dsp:cNvSpPr/>
      </dsp:nvSpPr>
      <dsp:spPr>
        <a:xfrm>
          <a:off x="0" y="4414755"/>
          <a:ext cx="9903542"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C677A9-18B1-407C-83F9-820A06632F15}">
      <dsp:nvSpPr>
        <dsp:cNvPr id="0" name=""/>
        <dsp:cNvSpPr/>
      </dsp:nvSpPr>
      <dsp:spPr>
        <a:xfrm>
          <a:off x="495177" y="4222875"/>
          <a:ext cx="6932479"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31" tIns="0" rIns="262031" bIns="0" numCol="1" spcCol="1270" anchor="ctr" anchorCtr="0">
          <a:noAutofit/>
        </a:bodyPr>
        <a:lstStyle/>
        <a:p>
          <a:pPr lvl="0" algn="l" defTabSz="577850">
            <a:lnSpc>
              <a:spcPct val="90000"/>
            </a:lnSpc>
            <a:spcBef>
              <a:spcPct val="0"/>
            </a:spcBef>
            <a:spcAft>
              <a:spcPct val="35000"/>
            </a:spcAft>
          </a:pPr>
          <a:r>
            <a:rPr lang="fr-FR" sz="1300" kern="1200" dirty="0" smtClean="0"/>
            <a:t>La maintenance</a:t>
          </a:r>
        </a:p>
      </dsp:txBody>
      <dsp:txXfrm>
        <a:off x="513911" y="4241609"/>
        <a:ext cx="6895011"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699F0-3C24-4234-BBD1-751F9F13572D}" type="datetimeFigureOut">
              <a:rPr lang="fr-FR" smtClean="0"/>
              <a:t>21/05/2021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C44E8-F1B0-42DC-91F6-0E5CBEE44853}" type="slidenum">
              <a:rPr lang="fr-FR" smtClean="0"/>
              <a:t>‹N°›</a:t>
            </a:fld>
            <a:endParaRPr lang="fr-FR" dirty="0"/>
          </a:p>
        </p:txBody>
      </p:sp>
    </p:spTree>
    <p:extLst>
      <p:ext uri="{BB962C8B-B14F-4D97-AF65-F5344CB8AC3E}">
        <p14:creationId xmlns:p14="http://schemas.microsoft.com/office/powerpoint/2010/main" val="346127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2</a:t>
            </a:fld>
            <a:endParaRPr lang="fr-FR" dirty="0"/>
          </a:p>
        </p:txBody>
      </p:sp>
    </p:spTree>
    <p:extLst>
      <p:ext uri="{BB962C8B-B14F-4D97-AF65-F5344CB8AC3E}">
        <p14:creationId xmlns:p14="http://schemas.microsoft.com/office/powerpoint/2010/main" val="3113018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3</a:t>
            </a:fld>
            <a:endParaRPr lang="fr-FR" dirty="0"/>
          </a:p>
        </p:txBody>
      </p:sp>
    </p:spTree>
    <p:extLst>
      <p:ext uri="{BB962C8B-B14F-4D97-AF65-F5344CB8AC3E}">
        <p14:creationId xmlns:p14="http://schemas.microsoft.com/office/powerpoint/2010/main" val="1676011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Rédiger le plan de test  Décrire les stratégies de test, estimer les besoins pour l'effort de test, planifier l'effort dans le temps  Tenir compte des risques (tester dès que possible)</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23</a:t>
            </a:fld>
            <a:endParaRPr lang="fr-FR" dirty="0"/>
          </a:p>
        </p:txBody>
      </p:sp>
    </p:spTree>
    <p:extLst>
      <p:ext uri="{BB962C8B-B14F-4D97-AF65-F5344CB8AC3E}">
        <p14:creationId xmlns:p14="http://schemas.microsoft.com/office/powerpoint/2010/main" val="126264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Testeur d’intégration</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24</a:t>
            </a:fld>
            <a:endParaRPr lang="fr-FR" dirty="0"/>
          </a:p>
        </p:txBody>
      </p:sp>
    </p:spTree>
    <p:extLst>
      <p:ext uri="{BB962C8B-B14F-4D97-AF65-F5344CB8AC3E}">
        <p14:creationId xmlns:p14="http://schemas.microsoft.com/office/powerpoint/2010/main" val="329977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Planifier les tests </a:t>
            </a:r>
            <a:r>
              <a:rPr lang="fr-FR" dirty="0" smtClean="0"/>
              <a:t>: l’objectif est de planifier les tests en décrivant la stratégie de test, en estimant les exigences imposées par les tests (ressources humaines et systèmes nécessaires, …), en fixant le calendrier des tests.</a:t>
            </a:r>
          </a:p>
          <a:p>
            <a:r>
              <a:rPr lang="fr-FR" b="1" dirty="0" smtClean="0"/>
              <a:t>Concevoir les tests </a:t>
            </a:r>
            <a:r>
              <a:rPr lang="fr-FR" dirty="0" smtClean="0"/>
              <a:t>: l’objectif est d’identifier et de décrire les cas de test pour chaque itération, d’identifier et de structurer les procédures de test indiquant les conditions de réalisation des cas de test. </a:t>
            </a:r>
          </a:p>
          <a:p>
            <a:r>
              <a:rPr lang="fr-FR" b="1" dirty="0" smtClean="0"/>
              <a:t>Automatiser</a:t>
            </a:r>
            <a:r>
              <a:rPr lang="fr-FR" b="1" baseline="0" dirty="0" smtClean="0"/>
              <a:t> les tests </a:t>
            </a:r>
            <a:r>
              <a:rPr lang="fr-FR" baseline="0" dirty="0" smtClean="0"/>
              <a:t>: </a:t>
            </a:r>
            <a:r>
              <a:rPr lang="fr-FR" dirty="0" smtClean="0"/>
              <a:t>Implémenter les tests : l’objectif est d’automatiser les procédures de test en créant des composants de test. Ces composants peuvent provenir d’un outil d’automatisation des tests (on spécifie les actions de la procédure de test et l’outil génère un composant de test) ou développé explicitement (les actions de la procédure de test serviront de spécification du composant à développer). L</a:t>
            </a:r>
          </a:p>
          <a:p>
            <a:r>
              <a:rPr lang="fr-FR" b="1" dirty="0" smtClean="0"/>
              <a:t>Réaliser les tests d’intégration </a:t>
            </a:r>
            <a:r>
              <a:rPr lang="fr-FR" dirty="0" smtClean="0"/>
              <a:t>: l’objectif est de soumettre au test chaque construction crée au cours d’une itération</a:t>
            </a:r>
          </a:p>
          <a:p>
            <a:r>
              <a:rPr lang="fr-FR" b="1" dirty="0" smtClean="0"/>
              <a:t>Réaliser les tests système </a:t>
            </a:r>
            <a:r>
              <a:rPr lang="fr-FR" dirty="0" smtClean="0"/>
              <a:t>: on le fait de façon analogue aux tests d’intégration. Toutefois, ils débutent lorsque les tests d’intégration indiquent que le système satisfait aux objectifs de l’intégration</a:t>
            </a:r>
          </a:p>
          <a:p>
            <a:r>
              <a:rPr lang="fr-FR" b="1" dirty="0" smtClean="0"/>
              <a:t>Evaluer les tests </a:t>
            </a:r>
            <a:r>
              <a:rPr lang="fr-FR" dirty="0" smtClean="0"/>
              <a:t>: l’objectif est d’évaluer les tests menés au sein d’une itération. Les résultats des tests sont évalués par rapport aux objectifs fixés dans le plan de test. Les ingénieurs de tests préparent également les </a:t>
            </a:r>
            <a:r>
              <a:rPr lang="fr-FR" b="1" dirty="0" smtClean="0"/>
              <a:t>métriques</a:t>
            </a:r>
            <a:r>
              <a:rPr lang="fr-FR" dirty="0" smtClean="0"/>
              <a:t> leur permettant de déterminer le </a:t>
            </a:r>
            <a:r>
              <a:rPr lang="fr-FR" b="1" dirty="0" smtClean="0"/>
              <a:t>niveau de qualité </a:t>
            </a:r>
            <a:r>
              <a:rPr lang="fr-FR" dirty="0" smtClean="0"/>
              <a:t>du logiciel et les </a:t>
            </a:r>
            <a:r>
              <a:rPr lang="fr-FR" b="1" dirty="0" smtClean="0"/>
              <a:t>tests restant à effectuer</a:t>
            </a:r>
            <a:endParaRPr lang="fr-FR" b="1"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25</a:t>
            </a:fld>
            <a:endParaRPr lang="fr-FR" dirty="0"/>
          </a:p>
        </p:txBody>
      </p:sp>
    </p:spTree>
    <p:extLst>
      <p:ext uri="{BB962C8B-B14F-4D97-AF65-F5344CB8AC3E}">
        <p14:creationId xmlns:p14="http://schemas.microsoft.com/office/powerpoint/2010/main" val="1979995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En informatique, la recette (ou test d'acceptation) est une phase de développement des projets, visant à assurer formellement que le produit est conforme aux spécifications (réponse donnée à un instant t aux attentes formulées)</a:t>
            </a:r>
          </a:p>
          <a:p>
            <a:r>
              <a:rPr lang="fr-FR" sz="1200" b="0" i="0" kern="1200" dirty="0" smtClean="0">
                <a:solidFill>
                  <a:schemeClr val="tx1"/>
                </a:solidFill>
                <a:effectLst/>
                <a:latin typeface="+mn-lt"/>
                <a:ea typeface="+mn-ea"/>
                <a:cs typeface="+mn-cs"/>
              </a:rPr>
              <a:t>Lors de l'étape de </a:t>
            </a:r>
            <a:r>
              <a:rPr lang="fr-FR" sz="1200" b="1" i="0" kern="1200" dirty="0" smtClean="0">
                <a:solidFill>
                  <a:schemeClr val="tx1"/>
                </a:solidFill>
                <a:effectLst/>
                <a:latin typeface="+mn-lt"/>
                <a:ea typeface="+mn-ea"/>
                <a:cs typeface="+mn-cs"/>
              </a:rPr>
              <a:t>vérification d’aptitude</a:t>
            </a:r>
            <a:r>
              <a:rPr lang="fr-FR" sz="1200" b="0" i="0" kern="1200" dirty="0" smtClean="0">
                <a:solidFill>
                  <a:schemeClr val="tx1"/>
                </a:solidFill>
                <a:effectLst/>
                <a:latin typeface="+mn-lt"/>
                <a:ea typeface="+mn-ea"/>
                <a:cs typeface="+mn-cs"/>
              </a:rPr>
              <a:t> (VA) ou </a:t>
            </a:r>
            <a:r>
              <a:rPr lang="fr-FR" sz="1200" b="1" i="0" kern="1200" dirty="0" smtClean="0">
                <a:solidFill>
                  <a:schemeClr val="tx1"/>
                </a:solidFill>
                <a:effectLst/>
                <a:latin typeface="+mn-lt"/>
                <a:ea typeface="+mn-ea"/>
                <a:cs typeface="+mn-cs"/>
              </a:rPr>
              <a:t>vérification d'aptitude au bon fonctionnement</a:t>
            </a:r>
            <a:r>
              <a:rPr lang="fr-FR" sz="1200" b="0" i="0" kern="1200" dirty="0" smtClean="0">
                <a:solidFill>
                  <a:schemeClr val="tx1"/>
                </a:solidFill>
                <a:effectLst/>
                <a:latin typeface="+mn-lt"/>
                <a:ea typeface="+mn-ea"/>
                <a:cs typeface="+mn-cs"/>
              </a:rPr>
              <a:t> (VABF) (aptitude à répondre aux besoins exprimés dans le cahier des charges initial) ou </a:t>
            </a:r>
            <a:r>
              <a:rPr lang="fr-FR" sz="1200" b="1" i="0" kern="1200" dirty="0" smtClean="0">
                <a:solidFill>
                  <a:schemeClr val="tx1"/>
                </a:solidFill>
                <a:effectLst/>
                <a:latin typeface="+mn-lt"/>
                <a:ea typeface="+mn-ea"/>
                <a:cs typeface="+mn-cs"/>
              </a:rPr>
              <a:t>recette utilisateur</a:t>
            </a:r>
            <a:r>
              <a:rPr lang="fr-FR" sz="1200" b="0" i="0" kern="1200" dirty="0" smtClean="0">
                <a:solidFill>
                  <a:schemeClr val="tx1"/>
                </a:solidFill>
                <a:effectLst/>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26</a:t>
            </a:fld>
            <a:endParaRPr lang="fr-FR" dirty="0"/>
          </a:p>
        </p:txBody>
      </p:sp>
    </p:spTree>
    <p:extLst>
      <p:ext uri="{BB962C8B-B14F-4D97-AF65-F5344CB8AC3E}">
        <p14:creationId xmlns:p14="http://schemas.microsoft.com/office/powerpoint/2010/main" val="1897396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1" kern="1200" dirty="0" smtClean="0">
                <a:solidFill>
                  <a:schemeClr val="tx1"/>
                </a:solidFill>
                <a:effectLst/>
                <a:latin typeface="+mn-lt"/>
                <a:ea typeface="+mn-ea"/>
                <a:cs typeface="+mn-cs"/>
              </a:rPr>
              <a:t>Par exemple...</a:t>
            </a:r>
            <a:endParaRPr lang="fr-FR" sz="1200" b="0" i="0" kern="1200" dirty="0" smtClean="0">
              <a:solidFill>
                <a:schemeClr val="tx1"/>
              </a:solidFill>
              <a:effectLst/>
              <a:latin typeface="+mn-lt"/>
              <a:ea typeface="+mn-ea"/>
              <a:cs typeface="+mn-cs"/>
            </a:endParaRPr>
          </a:p>
          <a:p>
            <a:pPr lvl="1"/>
            <a:r>
              <a:rPr lang="fr-FR" sz="1200" b="0" i="0" kern="1200" dirty="0" smtClean="0">
                <a:solidFill>
                  <a:schemeClr val="tx1"/>
                </a:solidFill>
                <a:effectLst/>
                <a:latin typeface="+mn-lt"/>
                <a:ea typeface="+mn-ea"/>
                <a:cs typeface="+mn-cs"/>
              </a:rPr>
              <a:t>Objectif : créer une facture.</a:t>
            </a:r>
          </a:p>
          <a:p>
            <a:pPr lvl="1"/>
            <a:r>
              <a:rPr lang="fr-FR" sz="1200" b="0" i="0" kern="1200" dirty="0" smtClean="0">
                <a:solidFill>
                  <a:schemeClr val="tx1"/>
                </a:solidFill>
                <a:effectLst/>
                <a:latin typeface="+mn-lt"/>
                <a:ea typeface="+mn-ea"/>
                <a:cs typeface="+mn-cs"/>
              </a:rPr>
              <a:t>Test : utiliser la fonctionnalité de création de facture.</a:t>
            </a:r>
          </a:p>
          <a:p>
            <a:pPr lvl="1"/>
            <a:r>
              <a:rPr lang="fr-FR" sz="1200" b="0" i="0" kern="1200" dirty="0" smtClean="0">
                <a:solidFill>
                  <a:schemeClr val="tx1"/>
                </a:solidFill>
                <a:effectLst/>
                <a:latin typeface="+mn-lt"/>
                <a:ea typeface="+mn-ea"/>
                <a:cs typeface="+mn-cs"/>
              </a:rPr>
              <a:t>Résultat : réussite (« OK ») ou échec (« KO »).</a:t>
            </a:r>
          </a:p>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28</a:t>
            </a:fld>
            <a:endParaRPr lang="fr-FR" dirty="0"/>
          </a:p>
        </p:txBody>
      </p:sp>
    </p:spTree>
    <p:extLst>
      <p:ext uri="{BB962C8B-B14F-4D97-AF65-F5344CB8AC3E}">
        <p14:creationId xmlns:p14="http://schemas.microsoft.com/office/powerpoint/2010/main" val="2287608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9BB93658-7364-4897-BBD2-B848AEA938FF}" type="datetimeFigureOut">
              <a:rPr lang="fr-FR" smtClean="0"/>
              <a:t>21/05/2021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33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366137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fr-FR" smtClean="0"/>
              <a:t>Modifiez le style du titre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52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2270980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smtClean="0"/>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91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89613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smtClean="0"/>
              <a:t>Modifiez les styles du texte du masque</a:t>
            </a:r>
          </a:p>
        </p:txBody>
      </p:sp>
      <p:sp>
        <p:nvSpPr>
          <p:cNvPr id="6" name="Content Placeholder 5"/>
          <p:cNvSpPr>
            <a:spLocks noGrp="1"/>
          </p:cNvSpPr>
          <p:nvPr>
            <p:ph sz="quarter" idx="4"/>
          </p:nvPr>
        </p:nvSpPr>
        <p:spPr>
          <a:xfrm>
            <a:off x="5989320"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284768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133602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153824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smtClean="0"/>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344758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C0DFB91-C0F5-44F3-B58D-641DCE9F81C7}" type="slidenum">
              <a:rPr lang="fr-FR" smtClean="0"/>
              <a:t>‹N°›</a:t>
            </a:fld>
            <a:endParaRPr lang="fr-FR"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82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BB93658-7364-4897-BBD2-B848AEA938FF}" type="datetimeFigureOut">
              <a:rPr lang="fr-FR" smtClean="0"/>
              <a:t>21/05/2021</a:t>
            </a:fld>
            <a:endParaRPr lang="fr-FR"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0DFB91-C0F5-44F3-B58D-641DCE9F81C7}" type="slidenum">
              <a:rPr lang="fr-FR" smtClean="0"/>
              <a:t>‹N°›</a:t>
            </a:fld>
            <a:endParaRPr lang="fr-FR"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17924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Ingénierie des processus logiciels</a:t>
            </a:r>
            <a:endParaRPr lang="fr-FR" dirty="0"/>
          </a:p>
        </p:txBody>
      </p:sp>
      <p:sp>
        <p:nvSpPr>
          <p:cNvPr id="3" name="Sous-titre 2"/>
          <p:cNvSpPr>
            <a:spLocks noGrp="1"/>
          </p:cNvSpPr>
          <p:nvPr>
            <p:ph type="subTitle" idx="1"/>
          </p:nvPr>
        </p:nvSpPr>
        <p:spPr/>
        <p:txBody>
          <a:bodyPr/>
          <a:lstStyle/>
          <a:p>
            <a:r>
              <a:rPr lang="fr-FR" dirty="0" smtClean="0"/>
              <a:t>Auteur: I. MBENGUE</a:t>
            </a:r>
            <a:endParaRPr lang="fr-FR" dirty="0"/>
          </a:p>
        </p:txBody>
      </p:sp>
    </p:spTree>
    <p:extLst>
      <p:ext uri="{BB962C8B-B14F-4D97-AF65-F5344CB8AC3E}">
        <p14:creationId xmlns:p14="http://schemas.microsoft.com/office/powerpoint/2010/main" val="359100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conception: Présentation</a:t>
            </a:r>
            <a:endParaRPr lang="fr-FR" dirty="0"/>
          </a:p>
        </p:txBody>
      </p:sp>
      <p:sp>
        <p:nvSpPr>
          <p:cNvPr id="3" name="Espace réservé du contenu 2"/>
          <p:cNvSpPr>
            <a:spLocks noGrp="1"/>
          </p:cNvSpPr>
          <p:nvPr>
            <p:ph idx="1"/>
          </p:nvPr>
        </p:nvSpPr>
        <p:spPr/>
        <p:txBody>
          <a:bodyPr>
            <a:normAutofit/>
          </a:bodyPr>
          <a:lstStyle/>
          <a:p>
            <a:pPr algn="just"/>
            <a:r>
              <a:rPr lang="fr-FR" dirty="0"/>
              <a:t>La conception a pour objectifs de constituer </a:t>
            </a:r>
            <a:r>
              <a:rPr lang="fr-FR" b="1" dirty="0"/>
              <a:t>une base pour les activités </a:t>
            </a:r>
            <a:r>
              <a:rPr lang="fr-FR" b="1" dirty="0" smtClean="0"/>
              <a:t>d’implémentation</a:t>
            </a:r>
            <a:r>
              <a:rPr lang="fr-FR" dirty="0" smtClean="0"/>
              <a:t>. </a:t>
            </a:r>
          </a:p>
          <a:p>
            <a:pPr algn="just"/>
            <a:r>
              <a:rPr lang="fr-FR" dirty="0"/>
              <a:t>L’activité de conception consiste </a:t>
            </a:r>
            <a:r>
              <a:rPr lang="fr-FR" b="1" dirty="0"/>
              <a:t>à façonner le système </a:t>
            </a:r>
            <a:r>
              <a:rPr lang="fr-FR" dirty="0"/>
              <a:t>et à </a:t>
            </a:r>
            <a:r>
              <a:rPr lang="fr-FR" dirty="0" smtClean="0"/>
              <a:t>lui donner </a:t>
            </a:r>
            <a:r>
              <a:rPr lang="fr-FR" dirty="0"/>
              <a:t>une forme </a:t>
            </a:r>
            <a:r>
              <a:rPr lang="fr-FR" dirty="0" smtClean="0"/>
              <a:t>répondant </a:t>
            </a:r>
            <a:r>
              <a:rPr lang="fr-FR" dirty="0"/>
              <a:t>à tous les besoins et exigences formulés par le client.</a:t>
            </a:r>
          </a:p>
          <a:p>
            <a:pPr algn="just"/>
            <a:r>
              <a:rPr lang="fr-FR" dirty="0"/>
              <a:t>Les objectifs visés dans cette phase sont de:</a:t>
            </a:r>
          </a:p>
          <a:p>
            <a:pPr algn="just">
              <a:buFont typeface="Wingdings" panose="05000000000000000000" pitchFamily="2" charset="2"/>
              <a:buChar char="Ø"/>
            </a:pPr>
            <a:r>
              <a:rPr lang="fr-FR" dirty="0" smtClean="0"/>
              <a:t>construire </a:t>
            </a:r>
            <a:r>
              <a:rPr lang="fr-FR" dirty="0"/>
              <a:t>une base pour les activités </a:t>
            </a:r>
            <a:r>
              <a:rPr lang="fr-FR" dirty="0" smtClean="0"/>
              <a:t>d’implémentation,</a:t>
            </a:r>
          </a:p>
          <a:p>
            <a:pPr algn="just">
              <a:buFont typeface="Wingdings" panose="05000000000000000000" pitchFamily="2" charset="2"/>
              <a:buChar char="Ø"/>
            </a:pPr>
            <a:r>
              <a:rPr lang="fr-FR" dirty="0" smtClean="0"/>
              <a:t>décomposer </a:t>
            </a:r>
            <a:r>
              <a:rPr lang="fr-FR" dirty="0"/>
              <a:t>le travail d’implémentation en </a:t>
            </a:r>
            <a:r>
              <a:rPr lang="fr-FR" b="1" dirty="0"/>
              <a:t>portions gérables </a:t>
            </a:r>
            <a:r>
              <a:rPr lang="fr-FR" dirty="0"/>
              <a:t>pris en </a:t>
            </a:r>
            <a:r>
              <a:rPr lang="fr-FR" dirty="0" smtClean="0"/>
              <a:t>charge par </a:t>
            </a:r>
            <a:r>
              <a:rPr lang="fr-FR" dirty="0"/>
              <a:t>plusieurs équipes de </a:t>
            </a:r>
            <a:r>
              <a:rPr lang="fr-FR" dirty="0" smtClean="0"/>
              <a:t>développement</a:t>
            </a:r>
          </a:p>
          <a:p>
            <a:pPr algn="just">
              <a:buFont typeface="Wingdings" panose="05000000000000000000" pitchFamily="2" charset="2"/>
              <a:buChar char="Ø"/>
            </a:pPr>
            <a:r>
              <a:rPr lang="fr-FR" dirty="0" smtClean="0"/>
              <a:t>déterminer </a:t>
            </a:r>
            <a:r>
              <a:rPr lang="fr-FR" dirty="0"/>
              <a:t>les principales interfaces entre </a:t>
            </a:r>
            <a:r>
              <a:rPr lang="fr-FR" dirty="0" smtClean="0"/>
              <a:t>sous-système.</a:t>
            </a:r>
            <a:endParaRPr lang="fr-FR" dirty="0"/>
          </a:p>
        </p:txBody>
      </p:sp>
    </p:spTree>
    <p:extLst>
      <p:ext uri="{BB962C8B-B14F-4D97-AF65-F5344CB8AC3E}">
        <p14:creationId xmlns:p14="http://schemas.microsoft.com/office/powerpoint/2010/main" val="22470143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conception: Les artéfacts</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v"/>
            </a:pPr>
            <a:r>
              <a:rPr lang="fr-FR" b="1" dirty="0" smtClean="0"/>
              <a:t>Modèle de conception</a:t>
            </a:r>
          </a:p>
          <a:p>
            <a:pPr marL="0" indent="0">
              <a:buNone/>
            </a:pPr>
            <a:r>
              <a:rPr lang="fr-FR" dirty="0"/>
              <a:t>il représente la version abstraite de l’implémentation du système. Il est composé des sous-systèmes de conception, des classes de conception, des réalisations-conception de cas d’utilisation</a:t>
            </a:r>
            <a:endParaRPr lang="fr-FR" dirty="0" smtClean="0"/>
          </a:p>
          <a:p>
            <a:pPr>
              <a:buFont typeface="Wingdings" panose="05000000000000000000" pitchFamily="2" charset="2"/>
              <a:buChar char="v"/>
            </a:pPr>
            <a:r>
              <a:rPr lang="fr-FR" b="1" dirty="0" smtClean="0"/>
              <a:t>Modèle de déploiement</a:t>
            </a:r>
          </a:p>
          <a:p>
            <a:pPr marL="0" indent="0">
              <a:buNone/>
            </a:pPr>
            <a:r>
              <a:rPr lang="fr-FR" dirty="0" smtClean="0"/>
              <a:t>il </a:t>
            </a:r>
            <a:r>
              <a:rPr lang="fr-FR" dirty="0"/>
              <a:t>décrit la distribution physique du système en montrant la répartition des fonctions sur les différents nœuds de calcul du réseau</a:t>
            </a:r>
            <a:endParaRPr lang="fr-FR" dirty="0" smtClean="0"/>
          </a:p>
          <a:p>
            <a:pPr marL="0" indent="0">
              <a:buNone/>
            </a:pPr>
            <a:endParaRPr lang="fr-FR" dirty="0"/>
          </a:p>
        </p:txBody>
      </p:sp>
    </p:spTree>
    <p:extLst>
      <p:ext uri="{BB962C8B-B14F-4D97-AF65-F5344CB8AC3E}">
        <p14:creationId xmlns:p14="http://schemas.microsoft.com/office/powerpoint/2010/main" val="8221794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conception: Les INTERVENANTS</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v"/>
            </a:pPr>
            <a:r>
              <a:rPr lang="fr-FR" dirty="0" smtClean="0"/>
              <a:t>Architecte</a:t>
            </a:r>
          </a:p>
          <a:p>
            <a:pPr>
              <a:buFont typeface="Wingdings" panose="05000000000000000000" pitchFamily="2" charset="2"/>
              <a:buChar char="v"/>
            </a:pPr>
            <a:r>
              <a:rPr lang="fr-FR" dirty="0" smtClean="0"/>
              <a:t>Ingénieur des cas d’utilisation</a:t>
            </a:r>
          </a:p>
          <a:p>
            <a:pPr>
              <a:buFont typeface="Wingdings" panose="05000000000000000000" pitchFamily="2" charset="2"/>
              <a:buChar char="v"/>
            </a:pPr>
            <a:r>
              <a:rPr lang="fr-FR" dirty="0" smtClean="0"/>
              <a:t>Ingénieur de composants</a:t>
            </a:r>
          </a:p>
        </p:txBody>
      </p:sp>
    </p:spTree>
    <p:extLst>
      <p:ext uri="{BB962C8B-B14F-4D97-AF65-F5344CB8AC3E}">
        <p14:creationId xmlns:p14="http://schemas.microsoft.com/office/powerpoint/2010/main" val="21014780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conception: Les procédés</a:t>
            </a:r>
            <a:endParaRPr lang="fr-FR" dirty="0"/>
          </a:p>
        </p:txBody>
      </p:sp>
      <p:sp>
        <p:nvSpPr>
          <p:cNvPr id="3" name="Espace réservé du contenu 2"/>
          <p:cNvSpPr>
            <a:spLocks noGrp="1"/>
          </p:cNvSpPr>
          <p:nvPr>
            <p:ph idx="1"/>
          </p:nvPr>
        </p:nvSpPr>
        <p:spPr>
          <a:xfrm>
            <a:off x="1024128" y="1799303"/>
            <a:ext cx="9720071" cy="4510057"/>
          </a:xfrm>
        </p:spPr>
        <p:txBody>
          <a:bodyPr>
            <a:normAutofit fontScale="77500" lnSpcReduction="20000"/>
          </a:bodyPr>
          <a:lstStyle/>
          <a:p>
            <a:pPr>
              <a:buFont typeface="Wingdings" panose="05000000000000000000" pitchFamily="2" charset="2"/>
              <a:buChar char="v"/>
            </a:pPr>
            <a:r>
              <a:rPr lang="fr-FR" dirty="0" smtClean="0"/>
              <a:t>La conception architecturale</a:t>
            </a:r>
          </a:p>
          <a:p>
            <a:pPr marL="0" indent="0">
              <a:buNone/>
            </a:pPr>
            <a:r>
              <a:rPr lang="fr-FR" dirty="0"/>
              <a:t>l’objectif est de tracer les grandes lignes des modèles de conception et de déploiement et de leur vue architecturale, en identifiant les nœuds et leur configuration réseau, les sous-systèmes et leurs interfaces, les classes de conception significatives sur le plan architectural, les mécanismes de conception génériques prenant en charge les exigences particulières communes</a:t>
            </a:r>
            <a:endParaRPr lang="fr-FR" dirty="0" smtClean="0"/>
          </a:p>
          <a:p>
            <a:pPr>
              <a:buFont typeface="Wingdings" panose="05000000000000000000" pitchFamily="2" charset="2"/>
              <a:buChar char="v"/>
            </a:pPr>
            <a:r>
              <a:rPr lang="fr-FR" dirty="0"/>
              <a:t>Concevoir un cas </a:t>
            </a:r>
            <a:r>
              <a:rPr lang="fr-FR" dirty="0" smtClean="0"/>
              <a:t>d’utilisation</a:t>
            </a:r>
          </a:p>
          <a:p>
            <a:pPr marL="0" indent="0">
              <a:buNone/>
            </a:pPr>
            <a:r>
              <a:rPr lang="fr-FR" dirty="0"/>
              <a:t>cette activité a pour objectif d’identifier les classes de conception et/ou sous-systèmes nécessaires à la réalisation du cas d’utilisation, distribuer le comportement du cas d’utilisation entre les objets de conception en interaction et/ou les sous-systèmes participants, de définir les exigences pesant sur les opérations des classes de conception et/ou des sous-systèmes et leurs interfaces et de formuler les exigences d’implémentation pour le cas d’utilisation en question. </a:t>
            </a:r>
          </a:p>
          <a:p>
            <a:pPr>
              <a:buFont typeface="Wingdings" panose="05000000000000000000" pitchFamily="2" charset="2"/>
              <a:buChar char="v"/>
            </a:pPr>
            <a:r>
              <a:rPr lang="fr-FR" dirty="0"/>
              <a:t>Concevoir une classe </a:t>
            </a:r>
            <a:endParaRPr lang="fr-FR" dirty="0" smtClean="0"/>
          </a:p>
          <a:p>
            <a:pPr marL="0" indent="0">
              <a:buNone/>
            </a:pPr>
            <a:r>
              <a:rPr lang="fr-FR" dirty="0" smtClean="0"/>
              <a:t>l’objectif </a:t>
            </a:r>
            <a:r>
              <a:rPr lang="fr-FR" dirty="0"/>
              <a:t>est de créer une classe de conception remplissant son rôle dans les réalisations de cas </a:t>
            </a:r>
            <a:r>
              <a:rPr lang="fr-FR" dirty="0" smtClean="0"/>
              <a:t>d’utilisation</a:t>
            </a:r>
          </a:p>
          <a:p>
            <a:pPr>
              <a:buFont typeface="Wingdings" panose="05000000000000000000" pitchFamily="2" charset="2"/>
              <a:buChar char="v"/>
            </a:pPr>
            <a:r>
              <a:rPr lang="fr-FR" dirty="0"/>
              <a:t>Concevoir un </a:t>
            </a:r>
            <a:r>
              <a:rPr lang="fr-FR" dirty="0" smtClean="0"/>
              <a:t>sous-système</a:t>
            </a:r>
          </a:p>
          <a:p>
            <a:pPr marL="0" indent="0">
              <a:buNone/>
            </a:pPr>
            <a:r>
              <a:rPr lang="fr-FR" dirty="0" smtClean="0"/>
              <a:t>l’objectif </a:t>
            </a:r>
            <a:r>
              <a:rPr lang="fr-FR" dirty="0"/>
              <a:t>est de s’assurer que le sous-système est aussi indépendant que possible des autres sous-systèmes, qu’il fournit les interfaces voulues, qu’il remplit sa mission (offre une réalisation satisfaisante des opérations définies par les interfaces qu’il fournit). </a:t>
            </a:r>
            <a:endParaRPr lang="fr-FR" dirty="0" smtClean="0"/>
          </a:p>
        </p:txBody>
      </p:sp>
    </p:spTree>
    <p:extLst>
      <p:ext uri="{BB962C8B-B14F-4D97-AF65-F5344CB8AC3E}">
        <p14:creationId xmlns:p14="http://schemas.microsoft.com/office/powerpoint/2010/main" val="18867990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4128" y="585216"/>
            <a:ext cx="9720072" cy="4956048"/>
          </a:xfrm>
        </p:spPr>
        <p:txBody>
          <a:bodyPr/>
          <a:lstStyle/>
          <a:p>
            <a:pPr algn="ctr"/>
            <a:r>
              <a:rPr lang="fr-FR" dirty="0" smtClean="0"/>
              <a:t>L’implémentation</a:t>
            </a:r>
            <a:endParaRPr lang="fr-FR" dirty="0"/>
          </a:p>
        </p:txBody>
      </p:sp>
    </p:spTree>
    <p:extLst>
      <p:ext uri="{BB962C8B-B14F-4D97-AF65-F5344CB8AC3E}">
        <p14:creationId xmlns:p14="http://schemas.microsoft.com/office/powerpoint/2010/main" val="27092048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L’implémentation: Présentation</a:t>
            </a:r>
            <a:endParaRPr lang="fr-FR" dirty="0"/>
          </a:p>
        </p:txBody>
      </p:sp>
      <p:sp>
        <p:nvSpPr>
          <p:cNvPr id="3" name="Espace réservé du contenu 2"/>
          <p:cNvSpPr>
            <a:spLocks noGrp="1"/>
          </p:cNvSpPr>
          <p:nvPr>
            <p:ph idx="1"/>
          </p:nvPr>
        </p:nvSpPr>
        <p:spPr/>
        <p:txBody>
          <a:bodyPr/>
          <a:lstStyle/>
          <a:p>
            <a:pPr algn="just"/>
            <a:r>
              <a:rPr lang="fr-FR" dirty="0"/>
              <a:t>L'implémentation est la </a:t>
            </a:r>
            <a:r>
              <a:rPr lang="fr-FR" b="1" dirty="0"/>
              <a:t>réalisation</a:t>
            </a:r>
            <a:r>
              <a:rPr lang="fr-FR" dirty="0"/>
              <a:t>, </a:t>
            </a:r>
            <a:r>
              <a:rPr lang="fr-FR" b="1" dirty="0"/>
              <a:t>l'exécution ou la mise en pratique d'un plan</a:t>
            </a:r>
            <a:r>
              <a:rPr lang="fr-FR" dirty="0"/>
              <a:t>, d'une méthode ou bien d'un concept, d'une idée, d'un modèle, d'une spécification, d'une norme ou d'une règle dans un but précis. L'implémentation est donc l'action qui doit suivre une réflexion pour la concrétiser.</a:t>
            </a:r>
          </a:p>
          <a:p>
            <a:pPr algn="just"/>
            <a:r>
              <a:rPr lang="fr-FR" dirty="0" smtClean="0"/>
              <a:t>Il</a:t>
            </a:r>
            <a:r>
              <a:rPr lang="fr-FR" dirty="0"/>
              <a:t> transforme des </a:t>
            </a:r>
            <a:r>
              <a:rPr lang="fr-FR" b="1" dirty="0"/>
              <a:t>solutions proposées lors de la conception en un code opérationnel</a:t>
            </a:r>
            <a:r>
              <a:rPr lang="fr-FR" dirty="0"/>
              <a:t>. Les techniques de codage dépendent du langage et doivent être bien conforme à la conception</a:t>
            </a:r>
            <a:r>
              <a:rPr lang="fr-FR" dirty="0" smtClean="0"/>
              <a:t>.</a:t>
            </a:r>
          </a:p>
          <a:p>
            <a:pPr algn="just"/>
            <a:r>
              <a:rPr lang="fr-FR" dirty="0"/>
              <a:t>Autrement dit, </a:t>
            </a:r>
            <a:r>
              <a:rPr lang="fr-FR" dirty="0" smtClean="0"/>
              <a:t>c’est </a:t>
            </a:r>
            <a:r>
              <a:rPr lang="fr-FR" dirty="0"/>
              <a:t>la traduction dans </a:t>
            </a:r>
            <a:r>
              <a:rPr lang="fr-FR" dirty="0" smtClean="0"/>
              <a:t>un langage </a:t>
            </a:r>
            <a:r>
              <a:rPr lang="fr-FR" dirty="0"/>
              <a:t>de programmation des </a:t>
            </a:r>
            <a:r>
              <a:rPr lang="fr-FR" dirty="0" smtClean="0"/>
              <a:t>fonctionnalités </a:t>
            </a:r>
            <a:r>
              <a:rPr lang="fr-FR" dirty="0"/>
              <a:t>définies. Il doit être </a:t>
            </a:r>
            <a:r>
              <a:rPr lang="fr-FR" dirty="0" smtClean="0"/>
              <a:t>conforme </a:t>
            </a:r>
            <a:r>
              <a:rPr lang="fr-FR" dirty="0"/>
              <a:t>à </a:t>
            </a:r>
            <a:r>
              <a:rPr lang="fr-FR" dirty="0" smtClean="0"/>
              <a:t>la conception.</a:t>
            </a:r>
            <a:endParaRPr lang="fr-FR" dirty="0"/>
          </a:p>
        </p:txBody>
      </p:sp>
    </p:spTree>
    <p:extLst>
      <p:ext uri="{BB962C8B-B14F-4D97-AF65-F5344CB8AC3E}">
        <p14:creationId xmlns:p14="http://schemas.microsoft.com/office/powerpoint/2010/main" val="13390513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L’implémentation: Les artéfacts</a:t>
            </a:r>
            <a:endParaRPr lang="fr-FR" dirty="0"/>
          </a:p>
        </p:txBody>
      </p:sp>
      <p:sp>
        <p:nvSpPr>
          <p:cNvPr id="3" name="Espace réservé du contenu 2"/>
          <p:cNvSpPr>
            <a:spLocks noGrp="1"/>
          </p:cNvSpPr>
          <p:nvPr>
            <p:ph idx="1"/>
          </p:nvPr>
        </p:nvSpPr>
        <p:spPr>
          <a:xfrm>
            <a:off x="1024128" y="1828800"/>
            <a:ext cx="9720071" cy="4480560"/>
          </a:xfrm>
        </p:spPr>
        <p:txBody>
          <a:bodyPr>
            <a:normAutofit fontScale="92500"/>
          </a:bodyPr>
          <a:lstStyle/>
          <a:p>
            <a:pPr>
              <a:buFont typeface="Wingdings" panose="05000000000000000000" pitchFamily="2" charset="2"/>
              <a:buChar char="v"/>
            </a:pPr>
            <a:r>
              <a:rPr lang="fr-FR" b="1" dirty="0" smtClean="0"/>
              <a:t>Modèle d’implémentation</a:t>
            </a:r>
          </a:p>
          <a:p>
            <a:pPr marL="0" indent="0">
              <a:buNone/>
            </a:pPr>
            <a:r>
              <a:rPr lang="fr-FR" dirty="0"/>
              <a:t>il décrit la façon dont les éléments du modèle de conception sont implémentés. Il présente aussi l’agencement des composants en fonction des mécanismes de structuration et de modularisation disponibles dans l’environnement d’implémentation et le(s) langage(s) d’implémentation. </a:t>
            </a:r>
            <a:endParaRPr lang="fr-FR" dirty="0" smtClean="0"/>
          </a:p>
          <a:p>
            <a:pPr>
              <a:buFont typeface="Wingdings" panose="05000000000000000000" pitchFamily="2" charset="2"/>
              <a:buChar char="v"/>
            </a:pPr>
            <a:r>
              <a:rPr lang="fr-FR" b="1" dirty="0"/>
              <a:t>Plan de construction des </a:t>
            </a:r>
            <a:r>
              <a:rPr lang="fr-FR" b="1" dirty="0" smtClean="0"/>
              <a:t>intégrations</a:t>
            </a:r>
            <a:r>
              <a:rPr lang="fr-FR" b="1" dirty="0"/>
              <a:t> </a:t>
            </a:r>
            <a:r>
              <a:rPr lang="fr-FR" dirty="0"/>
              <a:t>il décrit la séquence de constructions requise dans une itération. Pour chaque construction, il décrit les fonctions (cas d’utilisation) devant être implémentées par la construction, les parties du modèle d’implémentation affectées par la construction</a:t>
            </a:r>
            <a:endParaRPr lang="fr-FR" dirty="0" smtClean="0"/>
          </a:p>
          <a:p>
            <a:pPr>
              <a:buFont typeface="Wingdings" panose="05000000000000000000" pitchFamily="2" charset="2"/>
              <a:buChar char="v"/>
            </a:pPr>
            <a:r>
              <a:rPr lang="fr-FR" b="1" dirty="0" smtClean="0"/>
              <a:t>Les exécutables, fichiers, base de données</a:t>
            </a:r>
          </a:p>
          <a:p>
            <a:pPr marL="0" indent="0">
              <a:buNone/>
            </a:pPr>
            <a:r>
              <a:rPr lang="fr-FR" dirty="0" smtClean="0"/>
              <a:t>C’est </a:t>
            </a:r>
            <a:r>
              <a:rPr lang="fr-FR" dirty="0"/>
              <a:t>un empaquetage d’éléments de modèle. Il peut être stéréotypé « exécutable » (un programme pouvant être exécuté sur un nœud), « fichier » (contenant le code source ou des données), « bibliothèque » , « table », « document ». Un composant peut implémenter plusieurs éléments de modèle</a:t>
            </a:r>
            <a:endParaRPr lang="fr-FR" dirty="0" smtClean="0"/>
          </a:p>
          <a:p>
            <a:pPr marL="0" indent="0">
              <a:buNone/>
            </a:pPr>
            <a:endParaRPr lang="fr-FR" dirty="0"/>
          </a:p>
        </p:txBody>
      </p:sp>
    </p:spTree>
    <p:extLst>
      <p:ext uri="{BB962C8B-B14F-4D97-AF65-F5344CB8AC3E}">
        <p14:creationId xmlns:p14="http://schemas.microsoft.com/office/powerpoint/2010/main" val="5791902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L’implémentation: Les INTERVENANTS</a:t>
            </a:r>
            <a:endParaRPr lang="fr-FR" dirty="0"/>
          </a:p>
        </p:txBody>
      </p:sp>
      <p:sp>
        <p:nvSpPr>
          <p:cNvPr id="3" name="Espace réservé du contenu 2"/>
          <p:cNvSpPr>
            <a:spLocks noGrp="1"/>
          </p:cNvSpPr>
          <p:nvPr>
            <p:ph idx="1"/>
          </p:nvPr>
        </p:nvSpPr>
        <p:spPr>
          <a:xfrm>
            <a:off x="1024128" y="1887794"/>
            <a:ext cx="9720071" cy="4421566"/>
          </a:xfrm>
        </p:spPr>
        <p:txBody>
          <a:bodyPr>
            <a:normAutofit lnSpcReduction="10000"/>
          </a:bodyPr>
          <a:lstStyle/>
          <a:p>
            <a:pPr>
              <a:buFont typeface="Wingdings" panose="05000000000000000000" pitchFamily="2" charset="2"/>
              <a:buChar char="v"/>
            </a:pPr>
            <a:r>
              <a:rPr lang="fr-FR" b="1" dirty="0" smtClean="0"/>
              <a:t>Architecte</a:t>
            </a:r>
          </a:p>
          <a:p>
            <a:pPr marL="0" indent="0">
              <a:buNone/>
            </a:pPr>
            <a:r>
              <a:rPr lang="fr-FR" dirty="0"/>
              <a:t>il s’assure de l’exactitude, de la cohérence et de la lisibilité globale du modèle d’implémentation. Il veille à ce que le modèle d’implémentation implémente les fonctions décrites par le modèle de conception, ainsi que toute exigence supplémentaire. </a:t>
            </a:r>
            <a:endParaRPr lang="fr-FR" dirty="0" smtClean="0"/>
          </a:p>
          <a:p>
            <a:pPr>
              <a:buFont typeface="Wingdings" panose="05000000000000000000" pitchFamily="2" charset="2"/>
              <a:buChar char="v"/>
            </a:pPr>
            <a:r>
              <a:rPr lang="fr-FR" b="1" dirty="0" smtClean="0"/>
              <a:t>Ingénieur des composants</a:t>
            </a:r>
          </a:p>
          <a:p>
            <a:pPr marL="0" indent="0">
              <a:buNone/>
            </a:pPr>
            <a:r>
              <a:rPr lang="fr-FR" dirty="0"/>
              <a:t>il définit et actualise le code source d’un ou de plusieurs composants, en s’assurant que chaque composant implémente les fonctions telles qu’elles ont été spécifiées dans la conception.</a:t>
            </a:r>
            <a:endParaRPr lang="fr-FR" dirty="0" smtClean="0"/>
          </a:p>
          <a:p>
            <a:pPr>
              <a:buFont typeface="Wingdings" panose="05000000000000000000" pitchFamily="2" charset="2"/>
              <a:buChar char="v"/>
            </a:pPr>
            <a:r>
              <a:rPr lang="fr-FR" b="1" dirty="0" smtClean="0"/>
              <a:t>Ingénieur système</a:t>
            </a:r>
          </a:p>
          <a:p>
            <a:pPr marL="0" indent="0">
              <a:buNone/>
            </a:pPr>
            <a:r>
              <a:rPr lang="fr-FR" dirty="0"/>
              <a:t>il planifie la séquence de constructions nécessaires à chaque itération et l’intégration de chaque construction une fois ses diverses parties implémentées</a:t>
            </a:r>
            <a:endParaRPr lang="fr-FR" dirty="0" smtClean="0"/>
          </a:p>
        </p:txBody>
      </p:sp>
    </p:spTree>
    <p:extLst>
      <p:ext uri="{BB962C8B-B14F-4D97-AF65-F5344CB8AC3E}">
        <p14:creationId xmlns:p14="http://schemas.microsoft.com/office/powerpoint/2010/main" val="34673789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L’implémentation: Les procédés</a:t>
            </a:r>
            <a:endParaRPr lang="fr-FR" dirty="0"/>
          </a:p>
        </p:txBody>
      </p:sp>
      <p:sp>
        <p:nvSpPr>
          <p:cNvPr id="3" name="Espace réservé du contenu 2"/>
          <p:cNvSpPr>
            <a:spLocks noGrp="1"/>
          </p:cNvSpPr>
          <p:nvPr>
            <p:ph idx="1"/>
          </p:nvPr>
        </p:nvSpPr>
        <p:spPr>
          <a:xfrm>
            <a:off x="1024128" y="1917290"/>
            <a:ext cx="10730337" cy="4524805"/>
          </a:xfrm>
        </p:spPr>
        <p:txBody>
          <a:bodyPr>
            <a:normAutofit fontScale="92500" lnSpcReduction="10000"/>
          </a:bodyPr>
          <a:lstStyle/>
          <a:p>
            <a:pPr algn="just">
              <a:buFont typeface="Wingdings" panose="05000000000000000000" pitchFamily="2" charset="2"/>
              <a:buChar char="v"/>
            </a:pPr>
            <a:r>
              <a:rPr lang="fr-FR" b="1" dirty="0"/>
              <a:t>Faire la mise en œuvre </a:t>
            </a:r>
            <a:r>
              <a:rPr lang="fr-FR" b="1" dirty="0" smtClean="0"/>
              <a:t>architecturale</a:t>
            </a:r>
          </a:p>
          <a:p>
            <a:pPr marL="0" indent="0" algn="just">
              <a:buNone/>
            </a:pPr>
            <a:r>
              <a:rPr lang="fr-FR" dirty="0"/>
              <a:t>l’objectif est de délimiter le modèle d’implémentation à son architecture en identifiant les composants significatifs sur le plan architectural, puis en assurant la correspondance des composants avec les nœuds dans les configurations réseau appropriées.</a:t>
            </a:r>
            <a:endParaRPr lang="fr-FR" dirty="0" smtClean="0"/>
          </a:p>
          <a:p>
            <a:pPr algn="just">
              <a:buFont typeface="Wingdings" panose="05000000000000000000" pitchFamily="2" charset="2"/>
              <a:buChar char="v"/>
            </a:pPr>
            <a:r>
              <a:rPr lang="fr-FR" b="1" dirty="0"/>
              <a:t>Intégrer le </a:t>
            </a:r>
            <a:r>
              <a:rPr lang="fr-FR" b="1" dirty="0" smtClean="0"/>
              <a:t>système</a:t>
            </a:r>
          </a:p>
          <a:p>
            <a:pPr marL="0" indent="0" algn="just">
              <a:buNone/>
            </a:pPr>
            <a:r>
              <a:rPr lang="fr-FR" dirty="0"/>
              <a:t>il faut recueillir les versions appropriées des sous-systèmes d’implémentation et des composants, les compiler et les lier en une construction. Cette dernière doit être ensuite soumise aux tests</a:t>
            </a:r>
            <a:endParaRPr lang="fr-FR" dirty="0" smtClean="0"/>
          </a:p>
          <a:p>
            <a:pPr algn="just">
              <a:buFont typeface="Wingdings" panose="05000000000000000000" pitchFamily="2" charset="2"/>
              <a:buChar char="v"/>
            </a:pPr>
            <a:r>
              <a:rPr lang="fr-FR" b="1" dirty="0" smtClean="0"/>
              <a:t>Implémenter les </a:t>
            </a:r>
            <a:r>
              <a:rPr lang="fr-FR" b="1" dirty="0"/>
              <a:t>composants et les </a:t>
            </a:r>
            <a:r>
              <a:rPr lang="fr-FR" b="1" dirty="0" smtClean="0"/>
              <a:t>sous-systèmes</a:t>
            </a:r>
          </a:p>
          <a:p>
            <a:pPr marL="0" indent="0" algn="just">
              <a:buNone/>
            </a:pPr>
            <a:r>
              <a:rPr lang="fr-FR" dirty="0"/>
              <a:t>l’objectif est de s’assurer que le sous-système remplit son rôle c’est-à-dire les besoins à implémenter le sont correctement par les composants de ce sous-système.</a:t>
            </a:r>
            <a:endParaRPr lang="fr-FR" dirty="0" smtClean="0"/>
          </a:p>
          <a:p>
            <a:pPr algn="just">
              <a:buFont typeface="Wingdings" panose="05000000000000000000" pitchFamily="2" charset="2"/>
              <a:buChar char="v"/>
            </a:pPr>
            <a:r>
              <a:rPr lang="fr-FR" b="1" dirty="0"/>
              <a:t>Mener les tests </a:t>
            </a:r>
            <a:r>
              <a:rPr lang="fr-FR" b="1" dirty="0" smtClean="0"/>
              <a:t>unitaires</a:t>
            </a:r>
          </a:p>
          <a:p>
            <a:pPr marL="0" indent="0" algn="just">
              <a:buNone/>
            </a:pPr>
            <a:r>
              <a:rPr lang="fr-FR" dirty="0"/>
              <a:t>l’objectif est de tester les composants implémentés comme unités individuelles</a:t>
            </a:r>
            <a:endParaRPr lang="fr-FR" dirty="0" smtClean="0"/>
          </a:p>
        </p:txBody>
      </p:sp>
    </p:spTree>
    <p:extLst>
      <p:ext uri="{BB962C8B-B14F-4D97-AF65-F5344CB8AC3E}">
        <p14:creationId xmlns:p14="http://schemas.microsoft.com/office/powerpoint/2010/main" val="16829034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4128" y="585216"/>
            <a:ext cx="9720072" cy="4956048"/>
          </a:xfrm>
        </p:spPr>
        <p:txBody>
          <a:bodyPr/>
          <a:lstStyle/>
          <a:p>
            <a:pPr algn="ctr"/>
            <a:r>
              <a:rPr lang="fr-FR" dirty="0" smtClean="0"/>
              <a:t>L’intégration</a:t>
            </a:r>
            <a:endParaRPr lang="fr-FR" dirty="0"/>
          </a:p>
        </p:txBody>
      </p:sp>
    </p:spTree>
    <p:extLst>
      <p:ext uri="{BB962C8B-B14F-4D97-AF65-F5344CB8AC3E}">
        <p14:creationId xmlns:p14="http://schemas.microsoft.com/office/powerpoint/2010/main" val="14549059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enchainements d’activités d’un projet</a:t>
            </a:r>
            <a:endParaRPr lang="fr-FR" dirty="0"/>
          </a:p>
        </p:txBody>
      </p:sp>
      <p:sp>
        <p:nvSpPr>
          <p:cNvPr id="3" name="Espace réservé du contenu 2"/>
          <p:cNvSpPr>
            <a:spLocks noGrp="1"/>
          </p:cNvSpPr>
          <p:nvPr>
            <p:ph idx="1"/>
          </p:nvPr>
        </p:nvSpPr>
        <p:spPr/>
        <p:txBody>
          <a:bodyPr/>
          <a:lstStyle/>
          <a:p>
            <a:r>
              <a:rPr lang="fr-FR" dirty="0"/>
              <a:t>Le développement de logiciel impose d’effectuer un certain nombre d’étapes. Il existe de </a:t>
            </a:r>
            <a:r>
              <a:rPr lang="fr-FR" b="1" dirty="0"/>
              <a:t>nombreux modèles de cycle de vie du développement d’un logiciel</a:t>
            </a:r>
            <a:r>
              <a:rPr lang="fr-FR" dirty="0"/>
              <a:t>, </a:t>
            </a:r>
            <a:r>
              <a:rPr lang="fr-FR" b="1" dirty="0"/>
              <a:t>les plus courants comportent les phases suivantes</a:t>
            </a:r>
            <a:r>
              <a:rPr lang="fr-FR" dirty="0"/>
              <a:t> :</a:t>
            </a:r>
          </a:p>
          <a:p>
            <a:endParaRPr lang="fr-FR" dirty="0"/>
          </a:p>
        </p:txBody>
      </p:sp>
    </p:spTree>
    <p:extLst>
      <p:ext uri="{BB962C8B-B14F-4D97-AF65-F5344CB8AC3E}">
        <p14:creationId xmlns:p14="http://schemas.microsoft.com/office/powerpoint/2010/main" val="1633577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L’intégration : </a:t>
            </a:r>
            <a:r>
              <a:rPr lang="fr-FR" dirty="0" smtClean="0"/>
              <a:t>Présentation</a:t>
            </a:r>
            <a:endParaRPr lang="fr-FR" dirty="0"/>
          </a:p>
        </p:txBody>
      </p:sp>
      <p:sp>
        <p:nvSpPr>
          <p:cNvPr id="3" name="Espace réservé du contenu 2"/>
          <p:cNvSpPr>
            <a:spLocks noGrp="1"/>
          </p:cNvSpPr>
          <p:nvPr>
            <p:ph idx="1"/>
          </p:nvPr>
        </p:nvSpPr>
        <p:spPr/>
        <p:txBody>
          <a:bodyPr/>
          <a:lstStyle/>
          <a:p>
            <a:pPr algn="just"/>
            <a:r>
              <a:rPr lang="fr-FR" dirty="0"/>
              <a:t>L' </a:t>
            </a:r>
            <a:r>
              <a:rPr lang="fr-FR" dirty="0" smtClean="0"/>
              <a:t>intégration </a:t>
            </a:r>
            <a:r>
              <a:rPr lang="fr-FR" dirty="0"/>
              <a:t>de </a:t>
            </a:r>
            <a:r>
              <a:rPr lang="fr-FR" dirty="0" smtClean="0"/>
              <a:t>systèmes </a:t>
            </a:r>
            <a:r>
              <a:rPr lang="fr-FR" dirty="0"/>
              <a:t>(SI) relie plusieurs </a:t>
            </a:r>
            <a:r>
              <a:rPr lang="fr-FR" dirty="0" smtClean="0"/>
              <a:t>sous-systèmes </a:t>
            </a:r>
            <a:r>
              <a:rPr lang="fr-FR" dirty="0"/>
              <a:t>afin qu'ils puissent fonctionner ensemble et partager des informations </a:t>
            </a:r>
          </a:p>
        </p:txBody>
      </p:sp>
    </p:spTree>
    <p:extLst>
      <p:ext uri="{BB962C8B-B14F-4D97-AF65-F5344CB8AC3E}">
        <p14:creationId xmlns:p14="http://schemas.microsoft.com/office/powerpoint/2010/main" val="2112357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4128" y="585216"/>
            <a:ext cx="9720072" cy="4956048"/>
          </a:xfrm>
        </p:spPr>
        <p:txBody>
          <a:bodyPr/>
          <a:lstStyle/>
          <a:p>
            <a:pPr algn="ctr"/>
            <a:r>
              <a:rPr lang="fr-FR" dirty="0" smtClean="0"/>
              <a:t>Les tests</a:t>
            </a:r>
            <a:endParaRPr lang="fr-FR" dirty="0"/>
          </a:p>
        </p:txBody>
      </p:sp>
    </p:spTree>
    <p:extLst>
      <p:ext uri="{BB962C8B-B14F-4D97-AF65-F5344CB8AC3E}">
        <p14:creationId xmlns:p14="http://schemas.microsoft.com/office/powerpoint/2010/main" val="1506654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tests</a:t>
            </a:r>
            <a:r>
              <a:rPr lang="fr-FR" dirty="0" smtClean="0"/>
              <a:t>: Présentation</a:t>
            </a:r>
            <a:endParaRPr lang="fr-FR" dirty="0"/>
          </a:p>
        </p:txBody>
      </p:sp>
      <p:sp>
        <p:nvSpPr>
          <p:cNvPr id="3" name="Espace réservé du contenu 2"/>
          <p:cNvSpPr>
            <a:spLocks noGrp="1"/>
          </p:cNvSpPr>
          <p:nvPr>
            <p:ph idx="1"/>
          </p:nvPr>
        </p:nvSpPr>
        <p:spPr/>
        <p:txBody>
          <a:bodyPr/>
          <a:lstStyle/>
          <a:p>
            <a:r>
              <a:rPr lang="fr-FR" dirty="0"/>
              <a:t>L’objectif des tests est </a:t>
            </a:r>
            <a:r>
              <a:rPr lang="fr-FR" b="1" dirty="0"/>
              <a:t>de vérifier les résultats de l’implémentation en testant chaque construction (internes, intermédiaires et versions finales livrables à l’extérieur</a:t>
            </a:r>
            <a:r>
              <a:rPr lang="fr-FR" b="1" dirty="0" smtClean="0"/>
              <a:t>).</a:t>
            </a:r>
          </a:p>
          <a:p>
            <a:r>
              <a:rPr lang="fr-FR" dirty="0"/>
              <a:t>Les tests mobilisent l’attention pendant la phase d’élaboration lors de l’architecture de référence et pendant la construction lors de l’implémentation du système</a:t>
            </a:r>
          </a:p>
        </p:txBody>
      </p:sp>
    </p:spTree>
    <p:extLst>
      <p:ext uri="{BB962C8B-B14F-4D97-AF65-F5344CB8AC3E}">
        <p14:creationId xmlns:p14="http://schemas.microsoft.com/office/powerpoint/2010/main" val="9064817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tests</a:t>
            </a:r>
            <a:r>
              <a:rPr lang="fr-FR" dirty="0" smtClean="0"/>
              <a:t>: Les artéfacts</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v"/>
            </a:pPr>
            <a:r>
              <a:rPr lang="fr-FR" b="1" dirty="0" smtClean="0"/>
              <a:t>Plan de test</a:t>
            </a:r>
          </a:p>
          <a:p>
            <a:pPr marL="0" indent="0">
              <a:buNone/>
            </a:pPr>
            <a:r>
              <a:rPr lang="fr-FR" dirty="0"/>
              <a:t>il décrit les stratégies de test, leur calendrier et les ressources à utiliser. Il définit le type et les objectifs des tests à effectuer pour chaque itération</a:t>
            </a:r>
            <a:endParaRPr lang="fr-FR" dirty="0" smtClean="0"/>
          </a:p>
          <a:p>
            <a:pPr>
              <a:buFont typeface="Wingdings" panose="05000000000000000000" pitchFamily="2" charset="2"/>
              <a:buChar char="v"/>
            </a:pPr>
            <a:r>
              <a:rPr lang="fr-FR" b="1" dirty="0" smtClean="0"/>
              <a:t>Modèle de test </a:t>
            </a:r>
          </a:p>
          <a:p>
            <a:pPr marL="0" indent="0">
              <a:buNone/>
            </a:pPr>
            <a:r>
              <a:rPr lang="fr-FR" dirty="0"/>
              <a:t>: il décrit les conditions et les modalités de test d’intégration et système des composants exécutables du modèle d’implémentation. </a:t>
            </a:r>
            <a:endParaRPr lang="fr-FR" dirty="0" smtClean="0"/>
          </a:p>
          <a:p>
            <a:pPr>
              <a:buFont typeface="Wingdings" panose="05000000000000000000" pitchFamily="2" charset="2"/>
              <a:buChar char="v"/>
            </a:pPr>
            <a:r>
              <a:rPr lang="fr-FR" b="1" dirty="0" smtClean="0"/>
              <a:t>Evaluation des tests</a:t>
            </a:r>
          </a:p>
          <a:p>
            <a:pPr marL="0" indent="0">
              <a:buNone/>
            </a:pPr>
            <a:r>
              <a:rPr lang="fr-FR" dirty="0" smtClean="0"/>
              <a:t>Elle </a:t>
            </a:r>
            <a:r>
              <a:rPr lang="fr-FR" dirty="0"/>
              <a:t>présente l’évaluation des résultats de l’ensemble des tests. Elle précise la couverture des cas de test, la couverture du code et l’état des anomalies</a:t>
            </a:r>
          </a:p>
        </p:txBody>
      </p:sp>
    </p:spTree>
    <p:extLst>
      <p:ext uri="{BB962C8B-B14F-4D97-AF65-F5344CB8AC3E}">
        <p14:creationId xmlns:p14="http://schemas.microsoft.com/office/powerpoint/2010/main" val="6588055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tests</a:t>
            </a:r>
            <a:r>
              <a:rPr lang="fr-FR" dirty="0" smtClean="0"/>
              <a:t>: Les INTERVENANTS</a:t>
            </a:r>
            <a:endParaRPr lang="fr-FR" dirty="0"/>
          </a:p>
        </p:txBody>
      </p:sp>
      <p:sp>
        <p:nvSpPr>
          <p:cNvPr id="3" name="Espace réservé du contenu 2"/>
          <p:cNvSpPr>
            <a:spLocks noGrp="1"/>
          </p:cNvSpPr>
          <p:nvPr>
            <p:ph idx="1"/>
          </p:nvPr>
        </p:nvSpPr>
        <p:spPr>
          <a:xfrm>
            <a:off x="1024128" y="1858297"/>
            <a:ext cx="9720071" cy="4451063"/>
          </a:xfrm>
        </p:spPr>
        <p:txBody>
          <a:bodyPr>
            <a:normAutofit fontScale="92500" lnSpcReduction="10000"/>
          </a:bodyPr>
          <a:lstStyle/>
          <a:p>
            <a:pPr>
              <a:buFont typeface="Wingdings" panose="05000000000000000000" pitchFamily="2" charset="2"/>
              <a:buChar char="v"/>
            </a:pPr>
            <a:r>
              <a:rPr lang="fr-FR" b="1" dirty="0"/>
              <a:t>Ingénieur de </a:t>
            </a:r>
            <a:r>
              <a:rPr lang="fr-FR" b="1" dirty="0" smtClean="0"/>
              <a:t>test</a:t>
            </a:r>
          </a:p>
          <a:p>
            <a:pPr marL="0" indent="0">
              <a:buNone/>
            </a:pPr>
            <a:r>
              <a:rPr lang="fr-FR" dirty="0"/>
              <a:t>il doit veiller à ce que le modèle de test remplisse son rôle. Il est chargé de planifier les tests en leur fixant des objectifs et en définissant le calendrier de leur déroulement</a:t>
            </a:r>
            <a:endParaRPr lang="fr-FR" dirty="0" smtClean="0"/>
          </a:p>
          <a:p>
            <a:pPr>
              <a:buFont typeface="Wingdings" panose="05000000000000000000" pitchFamily="2" charset="2"/>
              <a:buChar char="v"/>
            </a:pPr>
            <a:r>
              <a:rPr lang="fr-FR" b="1" dirty="0" smtClean="0"/>
              <a:t>Ingénieur de composants</a:t>
            </a:r>
          </a:p>
          <a:p>
            <a:pPr marL="0" indent="0">
              <a:buNone/>
            </a:pPr>
            <a:r>
              <a:rPr lang="fr-FR" dirty="0"/>
              <a:t>il est responsable des composants de test qui automatisent certaines procédures de test</a:t>
            </a:r>
            <a:endParaRPr lang="fr-FR" dirty="0" smtClean="0"/>
          </a:p>
          <a:p>
            <a:pPr>
              <a:buFont typeface="Wingdings" panose="05000000000000000000" pitchFamily="2" charset="2"/>
              <a:buChar char="v"/>
            </a:pPr>
            <a:r>
              <a:rPr lang="fr-FR" dirty="0"/>
              <a:t>Testeur </a:t>
            </a:r>
            <a:r>
              <a:rPr lang="fr-FR" dirty="0" smtClean="0"/>
              <a:t>système</a:t>
            </a:r>
          </a:p>
          <a:p>
            <a:pPr marL="0" indent="0">
              <a:buNone/>
            </a:pPr>
            <a:r>
              <a:rPr lang="fr-FR" dirty="0"/>
              <a:t>il est chargé de vérifier les interactions entre le système et les acteurs. Pour cela, il doit effectuer les tests exigés pour le résultat de chaque itération. </a:t>
            </a:r>
            <a:endParaRPr lang="fr-FR" dirty="0" smtClean="0"/>
          </a:p>
          <a:p>
            <a:pPr>
              <a:buFont typeface="Wingdings" panose="05000000000000000000" pitchFamily="2" charset="2"/>
              <a:buChar char="v"/>
            </a:pPr>
            <a:r>
              <a:rPr lang="fr-FR" b="1" dirty="0"/>
              <a:t>Testeur d’intégration </a:t>
            </a:r>
            <a:endParaRPr lang="fr-FR" b="1" dirty="0" smtClean="0"/>
          </a:p>
          <a:p>
            <a:pPr marL="0" indent="0">
              <a:buNone/>
            </a:pPr>
            <a:r>
              <a:rPr lang="fr-FR" dirty="0" smtClean="0"/>
              <a:t>il </a:t>
            </a:r>
            <a:r>
              <a:rPr lang="fr-FR" dirty="0"/>
              <a:t>effectue les tests d’intégration nécessaires pour chaque construction produite au cours de l’implémentation. Ces tests permettent de s’assurer que les composants intégrés à une construction fonctionnent correctement ensemble</a:t>
            </a:r>
          </a:p>
          <a:p>
            <a:pPr marL="0" indent="0">
              <a:buNone/>
            </a:pPr>
            <a:endParaRPr lang="fr-FR" b="1" dirty="0" smtClean="0"/>
          </a:p>
        </p:txBody>
      </p:sp>
    </p:spTree>
    <p:extLst>
      <p:ext uri="{BB962C8B-B14F-4D97-AF65-F5344CB8AC3E}">
        <p14:creationId xmlns:p14="http://schemas.microsoft.com/office/powerpoint/2010/main" val="1943018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tests</a:t>
            </a:r>
            <a:r>
              <a:rPr lang="fr-FR" dirty="0" smtClean="0"/>
              <a:t>: Les procédés</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v"/>
            </a:pPr>
            <a:r>
              <a:rPr lang="fr-FR" b="1" dirty="0"/>
              <a:t>Rédiger le plan de </a:t>
            </a:r>
            <a:r>
              <a:rPr lang="fr-FR" b="1" dirty="0" smtClean="0"/>
              <a:t>test</a:t>
            </a:r>
          </a:p>
          <a:p>
            <a:pPr>
              <a:buFont typeface="Wingdings" panose="05000000000000000000" pitchFamily="2" charset="2"/>
              <a:buChar char="v"/>
            </a:pPr>
            <a:r>
              <a:rPr lang="fr-FR" b="1" dirty="0"/>
              <a:t>Concevoir les </a:t>
            </a:r>
            <a:r>
              <a:rPr lang="fr-FR" b="1" dirty="0" smtClean="0"/>
              <a:t>tests</a:t>
            </a:r>
          </a:p>
          <a:p>
            <a:pPr>
              <a:buFont typeface="Wingdings" panose="05000000000000000000" pitchFamily="2" charset="2"/>
              <a:buChar char="v"/>
            </a:pPr>
            <a:r>
              <a:rPr lang="fr-FR" b="1" dirty="0"/>
              <a:t>Automatiser les </a:t>
            </a:r>
            <a:r>
              <a:rPr lang="fr-FR" b="1" dirty="0" smtClean="0"/>
              <a:t>tests</a:t>
            </a:r>
          </a:p>
          <a:p>
            <a:pPr>
              <a:buFont typeface="Wingdings" panose="05000000000000000000" pitchFamily="2" charset="2"/>
              <a:buChar char="v"/>
            </a:pPr>
            <a:r>
              <a:rPr lang="fr-FR" b="1" dirty="0"/>
              <a:t>Réaliser les tests </a:t>
            </a:r>
            <a:r>
              <a:rPr lang="fr-FR" b="1" dirty="0" smtClean="0"/>
              <a:t>d'intégration</a:t>
            </a:r>
          </a:p>
          <a:p>
            <a:pPr>
              <a:buFont typeface="Wingdings" panose="05000000000000000000" pitchFamily="2" charset="2"/>
              <a:buChar char="v"/>
            </a:pPr>
            <a:r>
              <a:rPr lang="fr-FR" b="1" dirty="0"/>
              <a:t>Réaliser les tests du système dans son </a:t>
            </a:r>
            <a:r>
              <a:rPr lang="fr-FR" b="1" dirty="0" smtClean="0"/>
              <a:t>intégralité</a:t>
            </a:r>
          </a:p>
          <a:p>
            <a:pPr>
              <a:buFont typeface="Wingdings" panose="05000000000000000000" pitchFamily="2" charset="2"/>
              <a:buChar char="v"/>
            </a:pPr>
            <a:r>
              <a:rPr lang="fr-FR" b="1" dirty="0"/>
              <a:t>Évaluer les tests</a:t>
            </a:r>
            <a:endParaRPr lang="fr-FR" b="1" dirty="0" smtClean="0"/>
          </a:p>
        </p:txBody>
      </p:sp>
    </p:spTree>
    <p:extLst>
      <p:ext uri="{BB962C8B-B14F-4D97-AF65-F5344CB8AC3E}">
        <p14:creationId xmlns:p14="http://schemas.microsoft.com/office/powerpoint/2010/main" val="17834444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4128" y="585216"/>
            <a:ext cx="9720072" cy="4956048"/>
          </a:xfrm>
        </p:spPr>
        <p:txBody>
          <a:bodyPr/>
          <a:lstStyle/>
          <a:p>
            <a:pPr algn="ctr"/>
            <a:r>
              <a:rPr lang="fr-FR" dirty="0" smtClean="0"/>
              <a:t>La validation</a:t>
            </a:r>
            <a:endParaRPr lang="fr-FR" dirty="0"/>
          </a:p>
        </p:txBody>
      </p:sp>
    </p:spTree>
    <p:extLst>
      <p:ext uri="{BB962C8B-B14F-4D97-AF65-F5344CB8AC3E}">
        <p14:creationId xmlns:p14="http://schemas.microsoft.com/office/powerpoint/2010/main" val="36065423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validation</a:t>
            </a:r>
            <a:r>
              <a:rPr lang="fr-FR" dirty="0" smtClean="0"/>
              <a:t>: Présentation</a:t>
            </a:r>
            <a:endParaRPr lang="fr-FR" dirty="0"/>
          </a:p>
        </p:txBody>
      </p:sp>
      <p:sp>
        <p:nvSpPr>
          <p:cNvPr id="3" name="Espace réservé du contenu 2"/>
          <p:cNvSpPr>
            <a:spLocks noGrp="1"/>
          </p:cNvSpPr>
          <p:nvPr>
            <p:ph idx="1"/>
          </p:nvPr>
        </p:nvSpPr>
        <p:spPr>
          <a:xfrm>
            <a:off x="737419" y="1799303"/>
            <a:ext cx="11223523" cy="4510057"/>
          </a:xfrm>
        </p:spPr>
        <p:txBody>
          <a:bodyPr>
            <a:normAutofit/>
          </a:bodyPr>
          <a:lstStyle/>
          <a:p>
            <a:pPr algn="just"/>
            <a:r>
              <a:rPr lang="fr-FR" dirty="0" smtClean="0"/>
              <a:t>La validation ou </a:t>
            </a:r>
            <a:r>
              <a:rPr lang="fr-FR" b="1" dirty="0"/>
              <a:t>recette fonctionnelle </a:t>
            </a:r>
            <a:r>
              <a:rPr lang="fr-FR" dirty="0"/>
              <a:t>d'un Système d'Information (SI) peut être définie comme un ensemble d'actions permettant </a:t>
            </a:r>
            <a:r>
              <a:rPr lang="fr-FR" b="1" dirty="0"/>
              <a:t>d'effectuer la vérification de la conformité du SI livré </a:t>
            </a:r>
            <a:r>
              <a:rPr lang="fr-FR" dirty="0"/>
              <a:t>par un fournisseur aux besoins exprimés dans une commande client, avec l'objectif de valider ce </a:t>
            </a:r>
            <a:r>
              <a:rPr lang="fr-FR" dirty="0" smtClean="0"/>
              <a:t>SI.</a:t>
            </a:r>
          </a:p>
          <a:p>
            <a:pPr algn="just"/>
            <a:r>
              <a:rPr lang="fr-FR" dirty="0" smtClean="0"/>
              <a:t>La </a:t>
            </a:r>
            <a:r>
              <a:rPr lang="fr-FR" dirty="0"/>
              <a:t>mise en production d'un SI dont la recette fonctionnelle n'a pas été réalisée selon les règles de l'art implique des conséquences plus ou moins graves pour le client et son fournisseur. </a:t>
            </a:r>
            <a:endParaRPr lang="fr-FR" dirty="0" smtClean="0"/>
          </a:p>
          <a:p>
            <a:pPr algn="just"/>
            <a:r>
              <a:rPr lang="fr-FR" dirty="0"/>
              <a:t>La recette fonctionnelle est </a:t>
            </a:r>
            <a:r>
              <a:rPr lang="fr-FR" b="1" dirty="0" smtClean="0"/>
              <a:t>une </a:t>
            </a:r>
            <a:r>
              <a:rPr lang="fr-FR" b="1" dirty="0"/>
              <a:t>étape déterminante dans le cycle de vie d'un SI </a:t>
            </a:r>
            <a:r>
              <a:rPr lang="fr-FR" dirty="0"/>
              <a:t>et peut être considérée comme le fondement de la relation contractuelle entre le client et son fournisseur ; d'autant plus que la validation du SI est en général un jalon incontournable, déclenchant par exemple l'ouverture du SI aux utilisateurs et les derniers paiements prévus au contrat dans le cas de l'externalisation de la réalisation du SI.</a:t>
            </a:r>
          </a:p>
        </p:txBody>
      </p:sp>
    </p:spTree>
    <p:extLst>
      <p:ext uri="{BB962C8B-B14F-4D97-AF65-F5344CB8AC3E}">
        <p14:creationId xmlns:p14="http://schemas.microsoft.com/office/powerpoint/2010/main" val="12906955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validation</a:t>
            </a:r>
            <a:r>
              <a:rPr lang="fr-FR" dirty="0" smtClean="0"/>
              <a:t>: Les artéfacts</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v"/>
            </a:pPr>
            <a:r>
              <a:rPr lang="fr-FR" b="1" dirty="0"/>
              <a:t>Le protocole de </a:t>
            </a:r>
            <a:r>
              <a:rPr lang="fr-FR" b="1" dirty="0" smtClean="0"/>
              <a:t>recette</a:t>
            </a:r>
          </a:p>
          <a:p>
            <a:pPr marL="0" indent="0">
              <a:buNone/>
            </a:pPr>
            <a:r>
              <a:rPr lang="fr-FR" dirty="0"/>
              <a:t>Le protocole de recette est un document visant à clarifier intégralement la procédure de recette. Il précise scrupuleusement :</a:t>
            </a:r>
            <a:br>
              <a:rPr lang="fr-FR" dirty="0"/>
            </a:br>
            <a:r>
              <a:rPr lang="fr-FR" dirty="0"/>
              <a:t>les tâches du client, celles du fournisseur, la liste des documents à communiquer, l'ordre des tests et le planning, les seuils d'acceptation du produit.</a:t>
            </a:r>
            <a:endParaRPr lang="fr-FR" dirty="0" smtClean="0"/>
          </a:p>
          <a:p>
            <a:pPr>
              <a:buFont typeface="Wingdings" panose="05000000000000000000" pitchFamily="2" charset="2"/>
              <a:buChar char="v"/>
            </a:pPr>
            <a:r>
              <a:rPr lang="fr-FR" b="1" dirty="0" smtClean="0"/>
              <a:t>Le cahier de recette</a:t>
            </a:r>
          </a:p>
          <a:p>
            <a:pPr marL="0" indent="0">
              <a:buNone/>
            </a:pPr>
            <a:r>
              <a:rPr lang="fr-FR" dirty="0"/>
              <a:t>Le cahier de recette est la liste exhaustive de tous les tests pratiqués par le fournisseur avant la livraison du produit</a:t>
            </a:r>
          </a:p>
        </p:txBody>
      </p:sp>
    </p:spTree>
    <p:extLst>
      <p:ext uri="{BB962C8B-B14F-4D97-AF65-F5344CB8AC3E}">
        <p14:creationId xmlns:p14="http://schemas.microsoft.com/office/powerpoint/2010/main" val="39519229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validation</a:t>
            </a:r>
            <a:r>
              <a:rPr lang="fr-FR" dirty="0" smtClean="0"/>
              <a:t>: Les INTERVENANTS</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v"/>
            </a:pPr>
            <a:r>
              <a:rPr lang="fr-FR" dirty="0" smtClean="0"/>
              <a:t>Equipe de projet</a:t>
            </a:r>
          </a:p>
          <a:p>
            <a:pPr>
              <a:buFont typeface="Wingdings" panose="05000000000000000000" pitchFamily="2" charset="2"/>
              <a:buChar char="v"/>
            </a:pPr>
            <a:r>
              <a:rPr lang="fr-FR" dirty="0" smtClean="0"/>
              <a:t>Client</a:t>
            </a:r>
          </a:p>
          <a:p>
            <a:pPr>
              <a:buFont typeface="Wingdings" panose="05000000000000000000" pitchFamily="2" charset="2"/>
              <a:buChar char="v"/>
            </a:pPr>
            <a:r>
              <a:rPr lang="fr-FR" dirty="0" smtClean="0"/>
              <a:t>Utilisateurs référents</a:t>
            </a:r>
          </a:p>
        </p:txBody>
      </p:sp>
    </p:spTree>
    <p:extLst>
      <p:ext uri="{BB962C8B-B14F-4D97-AF65-F5344CB8AC3E}">
        <p14:creationId xmlns:p14="http://schemas.microsoft.com/office/powerpoint/2010/main" val="26744526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enchainements d’activités d’un projet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934043044"/>
              </p:ext>
            </p:extLst>
          </p:nvPr>
        </p:nvGraphicFramePr>
        <p:xfrm>
          <a:off x="840658" y="1814052"/>
          <a:ext cx="9903542" cy="48374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54009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validation</a:t>
            </a:r>
            <a:r>
              <a:rPr lang="fr-FR" dirty="0" smtClean="0"/>
              <a:t>: Les procédés</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v"/>
            </a:pPr>
            <a:r>
              <a:rPr lang="fr-FR" dirty="0" smtClean="0"/>
              <a:t>Rédiger la procédure de recette</a:t>
            </a:r>
          </a:p>
          <a:p>
            <a:pPr>
              <a:buFont typeface="Wingdings" panose="05000000000000000000" pitchFamily="2" charset="2"/>
              <a:buChar char="v"/>
            </a:pPr>
            <a:r>
              <a:rPr lang="fr-FR" dirty="0" smtClean="0"/>
              <a:t>Valider les fonctionnalités du système</a:t>
            </a:r>
          </a:p>
        </p:txBody>
      </p:sp>
    </p:spTree>
    <p:extLst>
      <p:ext uri="{BB962C8B-B14F-4D97-AF65-F5344CB8AC3E}">
        <p14:creationId xmlns:p14="http://schemas.microsoft.com/office/powerpoint/2010/main" val="15142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déploiement</a:t>
            </a:r>
            <a:endParaRPr lang="fr-FR" dirty="0"/>
          </a:p>
        </p:txBody>
      </p:sp>
      <p:sp>
        <p:nvSpPr>
          <p:cNvPr id="3" name="Espace réservé du contenu 2"/>
          <p:cNvSpPr>
            <a:spLocks noGrp="1"/>
          </p:cNvSpPr>
          <p:nvPr>
            <p:ph idx="1"/>
          </p:nvPr>
        </p:nvSpPr>
        <p:spPr/>
        <p:txBody>
          <a:bodyPr>
            <a:normAutofit lnSpcReduction="10000"/>
          </a:bodyPr>
          <a:lstStyle/>
          <a:p>
            <a:pPr marL="0" indent="0" algn="just">
              <a:buNone/>
            </a:pPr>
            <a:r>
              <a:rPr lang="fr-FR" dirty="0"/>
              <a:t>Encore appelé </a:t>
            </a:r>
            <a:r>
              <a:rPr lang="fr-FR" b="1" dirty="0"/>
              <a:t>phase de livraison </a:t>
            </a:r>
            <a:r>
              <a:rPr lang="fr-FR" dirty="0"/>
              <a:t>ou </a:t>
            </a:r>
            <a:r>
              <a:rPr lang="fr-FR" b="1" dirty="0"/>
              <a:t>phase de mise en exploitation</a:t>
            </a:r>
            <a:r>
              <a:rPr lang="fr-FR" dirty="0" smtClean="0"/>
              <a:t>, il </a:t>
            </a:r>
            <a:r>
              <a:rPr lang="fr-FR" dirty="0"/>
              <a:t>regroupe toutes les activités qui mènent à l’installation et la mise en marche </a:t>
            </a:r>
            <a:r>
              <a:rPr lang="fr-FR" dirty="0" smtClean="0"/>
              <a:t>du logiciel</a:t>
            </a:r>
          </a:p>
          <a:p>
            <a:pPr marL="0" indent="0" algn="just">
              <a:buNone/>
            </a:pPr>
            <a:r>
              <a:rPr lang="fr-FR" dirty="0" smtClean="0"/>
              <a:t>Artéfacts</a:t>
            </a:r>
          </a:p>
          <a:p>
            <a:pPr algn="just">
              <a:buFont typeface="Wingdings" panose="05000000000000000000" pitchFamily="2" charset="2"/>
              <a:buChar char="Ø"/>
            </a:pPr>
            <a:r>
              <a:rPr lang="fr-FR" dirty="0" smtClean="0"/>
              <a:t>Procédure de déploiement</a:t>
            </a:r>
          </a:p>
          <a:p>
            <a:pPr algn="just">
              <a:buFont typeface="Wingdings" panose="05000000000000000000" pitchFamily="2" charset="2"/>
              <a:buChar char="Ø"/>
            </a:pPr>
            <a:r>
              <a:rPr lang="fr-FR" dirty="0" smtClean="0"/>
              <a:t>Guide d’utilisation du logiciel</a:t>
            </a:r>
          </a:p>
          <a:p>
            <a:pPr marL="0" indent="0" algn="just">
              <a:buNone/>
            </a:pPr>
            <a:r>
              <a:rPr lang="fr-FR" dirty="0" smtClean="0"/>
              <a:t>Procédés</a:t>
            </a:r>
          </a:p>
          <a:p>
            <a:pPr algn="just">
              <a:buFont typeface="Wingdings" panose="05000000000000000000" pitchFamily="2" charset="2"/>
              <a:buChar char="Ø"/>
            </a:pPr>
            <a:r>
              <a:rPr lang="fr-FR" dirty="0" smtClean="0"/>
              <a:t>Rédiger les étapes du déploiements</a:t>
            </a:r>
          </a:p>
          <a:p>
            <a:pPr algn="just">
              <a:buFont typeface="Wingdings" panose="05000000000000000000" pitchFamily="2" charset="2"/>
              <a:buChar char="Ø"/>
            </a:pPr>
            <a:r>
              <a:rPr lang="fr-FR" dirty="0" smtClean="0"/>
              <a:t>Définir les guides d’utilisateurs</a:t>
            </a:r>
          </a:p>
          <a:p>
            <a:pPr algn="just">
              <a:buFont typeface="Wingdings" panose="05000000000000000000" pitchFamily="2" charset="2"/>
              <a:buChar char="Ø"/>
            </a:pPr>
            <a:r>
              <a:rPr lang="fr-FR" dirty="0" smtClean="0"/>
              <a:t>Accompagner les utilisateurs finaux</a:t>
            </a:r>
          </a:p>
          <a:p>
            <a:pPr algn="just">
              <a:buFont typeface="Wingdings" panose="05000000000000000000" pitchFamily="2" charset="2"/>
              <a:buChar char="Ø"/>
            </a:pPr>
            <a:endParaRPr lang="fr-FR" dirty="0" smtClean="0"/>
          </a:p>
        </p:txBody>
      </p:sp>
    </p:spTree>
    <p:extLst>
      <p:ext uri="{BB962C8B-B14F-4D97-AF65-F5344CB8AC3E}">
        <p14:creationId xmlns:p14="http://schemas.microsoft.com/office/powerpoint/2010/main" val="27925325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maintenance</a:t>
            </a:r>
            <a:endParaRPr lang="fr-FR" dirty="0"/>
          </a:p>
        </p:txBody>
      </p:sp>
      <p:sp>
        <p:nvSpPr>
          <p:cNvPr id="3" name="Espace réservé du contenu 2"/>
          <p:cNvSpPr>
            <a:spLocks noGrp="1"/>
          </p:cNvSpPr>
          <p:nvPr>
            <p:ph idx="1"/>
          </p:nvPr>
        </p:nvSpPr>
        <p:spPr>
          <a:xfrm>
            <a:off x="1024128" y="2286000"/>
            <a:ext cx="10686091" cy="4023360"/>
          </a:xfrm>
        </p:spPr>
        <p:txBody>
          <a:bodyPr>
            <a:normAutofit/>
          </a:bodyPr>
          <a:lstStyle/>
          <a:p>
            <a:pPr marL="0" indent="0" algn="just">
              <a:buNone/>
            </a:pPr>
            <a:r>
              <a:rPr lang="fr-FR" dirty="0"/>
              <a:t>Cette dernière étape concerne l’évolution du projet développé. Elle peut prendre la forme de maintenance de type </a:t>
            </a:r>
            <a:r>
              <a:rPr lang="fr-FR" b="1" dirty="0"/>
              <a:t>corrective</a:t>
            </a:r>
            <a:r>
              <a:rPr lang="fr-FR" dirty="0"/>
              <a:t> si le projet révèle à l’usage des dysfonctionnements ou des erreurs de programmation. Elle peut également tenir en certains travaux visant à faire </a:t>
            </a:r>
            <a:r>
              <a:rPr lang="fr-FR" b="1" dirty="0"/>
              <a:t>évoluer</a:t>
            </a:r>
            <a:r>
              <a:rPr lang="fr-FR" dirty="0"/>
              <a:t> le projet en fonction des problèmes nouveaux rencontrés ou des desiderata des utilisateurs.</a:t>
            </a:r>
            <a:endParaRPr lang="fr-FR" dirty="0" smtClean="0"/>
          </a:p>
        </p:txBody>
      </p:sp>
    </p:spTree>
    <p:extLst>
      <p:ext uri="{BB962C8B-B14F-4D97-AF65-F5344CB8AC3E}">
        <p14:creationId xmlns:p14="http://schemas.microsoft.com/office/powerpoint/2010/main" val="22788371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L’expression des besoins</a:t>
            </a:r>
            <a:endParaRPr lang="fr-FR" dirty="0"/>
          </a:p>
        </p:txBody>
      </p:sp>
      <p:sp>
        <p:nvSpPr>
          <p:cNvPr id="3" name="Espace réservé du contenu 2"/>
          <p:cNvSpPr>
            <a:spLocks noGrp="1"/>
          </p:cNvSpPr>
          <p:nvPr>
            <p:ph idx="1"/>
          </p:nvPr>
        </p:nvSpPr>
        <p:spPr>
          <a:xfrm>
            <a:off x="1024128" y="1917290"/>
            <a:ext cx="10892569" cy="4392070"/>
          </a:xfrm>
        </p:spPr>
        <p:txBody>
          <a:bodyPr>
            <a:normAutofit/>
          </a:bodyPr>
          <a:lstStyle/>
          <a:p>
            <a:pPr marL="0" indent="0" algn="just">
              <a:buNone/>
            </a:pPr>
            <a:r>
              <a:rPr lang="fr-FR" dirty="0" smtClean="0"/>
              <a:t>Egalement appelé, </a:t>
            </a:r>
            <a:r>
              <a:rPr lang="fr-FR" b="1" dirty="0" smtClean="0"/>
              <a:t>phase d’analyse</a:t>
            </a:r>
            <a:r>
              <a:rPr lang="fr-FR" dirty="0" smtClean="0"/>
              <a:t>,  dans cette étape l’objectif visé est </a:t>
            </a:r>
            <a:r>
              <a:rPr lang="fr-FR" b="1" dirty="0" smtClean="0"/>
              <a:t>l’analyse des besoins de l’utilisateurs </a:t>
            </a:r>
            <a:r>
              <a:rPr lang="fr-FR" dirty="0" smtClean="0"/>
              <a:t>afin de définir </a:t>
            </a:r>
            <a:r>
              <a:rPr lang="fr-FR" b="1" dirty="0" smtClean="0"/>
              <a:t>ce que le logiciel devra faire</a:t>
            </a:r>
            <a:r>
              <a:rPr lang="fr-FR" dirty="0" smtClean="0"/>
              <a:t>.</a:t>
            </a:r>
          </a:p>
          <a:p>
            <a:pPr marL="0" indent="0" algn="just">
              <a:buNone/>
            </a:pPr>
            <a:r>
              <a:rPr lang="fr-FR" dirty="0"/>
              <a:t>L’objectif de l’expression des besoins est </a:t>
            </a:r>
            <a:r>
              <a:rPr lang="fr-FR" b="1" dirty="0"/>
              <a:t>d’utiliser un langage compréhensible par le client </a:t>
            </a:r>
            <a:r>
              <a:rPr lang="fr-FR" dirty="0"/>
              <a:t>pour décrire les besoins du système afin qu’il (le client) puisse </a:t>
            </a:r>
            <a:r>
              <a:rPr lang="fr-FR" dirty="0" smtClean="0"/>
              <a:t>apprécier/confirmer </a:t>
            </a:r>
            <a:r>
              <a:rPr lang="fr-FR" dirty="0"/>
              <a:t>la compréhension de son </a:t>
            </a:r>
            <a:r>
              <a:rPr lang="fr-FR" dirty="0" smtClean="0"/>
              <a:t>problème. </a:t>
            </a:r>
            <a:r>
              <a:rPr lang="fr-FR" dirty="0"/>
              <a:t>Donc La définition des besoins est un énoncé, en langue naturelle, des services que le système est sensé fournir à l’utilisateur</a:t>
            </a:r>
            <a:r>
              <a:rPr lang="fr-FR" dirty="0" smtClean="0"/>
              <a:t>.</a:t>
            </a:r>
          </a:p>
          <a:p>
            <a:pPr marL="0" indent="0" algn="just">
              <a:buNone/>
            </a:pPr>
            <a:r>
              <a:rPr lang="fr-FR" b="1" dirty="0" smtClean="0"/>
              <a:t>La définition et la spécification des besoins constituent </a:t>
            </a:r>
            <a:r>
              <a:rPr lang="fr-FR" b="1" dirty="0"/>
              <a:t>un moyen </a:t>
            </a:r>
            <a:r>
              <a:rPr lang="fr-FR" b="1" dirty="0" smtClean="0"/>
              <a:t>de </a:t>
            </a:r>
            <a:r>
              <a:rPr lang="fr-FR" b="1" dirty="0"/>
              <a:t>description à différents niveaux de détails, s’adressant à différents </a:t>
            </a:r>
            <a:r>
              <a:rPr lang="fr-FR" b="1" dirty="0" smtClean="0"/>
              <a:t>lecteurs</a:t>
            </a:r>
            <a:r>
              <a:rPr lang="fr-FR" dirty="0" smtClean="0"/>
              <a:t>. En effet, La </a:t>
            </a:r>
            <a:r>
              <a:rPr lang="fr-FR" dirty="0"/>
              <a:t>spécification des besoins est un document structuré qui énonce les services de manière plus détaillée. Ce document doit être suffisamment précis pour servir de base contractuelle entre le client et le fournisseur du logiciel. On peut utiliser des techniques de spécification formelle pour rédiger un tel document, mais cela dépendra du bagage technique du client. </a:t>
            </a:r>
            <a:endParaRPr lang="fr-FR" dirty="0" smtClean="0"/>
          </a:p>
        </p:txBody>
      </p:sp>
    </p:spTree>
    <p:extLst>
      <p:ext uri="{BB962C8B-B14F-4D97-AF65-F5344CB8AC3E}">
        <p14:creationId xmlns:p14="http://schemas.microsoft.com/office/powerpoint/2010/main" val="33227049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L’expression des besoins</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dirty="0" smtClean="0"/>
              <a:t>Une </a:t>
            </a:r>
            <a:r>
              <a:rPr lang="fr-FR" dirty="0"/>
              <a:t>spécification  comporte : </a:t>
            </a:r>
          </a:p>
          <a:p>
            <a:pPr algn="just">
              <a:buFont typeface="Wingdings" panose="05000000000000000000" pitchFamily="2" charset="2"/>
              <a:buChar char="§"/>
            </a:pPr>
            <a:r>
              <a:rPr lang="fr-FR" dirty="0"/>
              <a:t>Une </a:t>
            </a:r>
            <a:r>
              <a:rPr lang="fr-FR" b="1" dirty="0"/>
              <a:t>description fonctionnelle </a:t>
            </a:r>
            <a:r>
              <a:rPr lang="fr-FR" dirty="0"/>
              <a:t>relatant les fonctions que le logiciel devra offrir;</a:t>
            </a:r>
          </a:p>
          <a:p>
            <a:pPr algn="just">
              <a:buFont typeface="Wingdings" panose="05000000000000000000" pitchFamily="2" charset="2"/>
              <a:buChar char="§"/>
            </a:pPr>
            <a:r>
              <a:rPr lang="fr-FR" dirty="0"/>
              <a:t>Des </a:t>
            </a:r>
            <a:r>
              <a:rPr lang="fr-FR" b="1" dirty="0"/>
              <a:t>comportements en cas d’erreurs</a:t>
            </a:r>
            <a:r>
              <a:rPr lang="fr-FR" dirty="0"/>
              <a:t>;</a:t>
            </a:r>
          </a:p>
          <a:p>
            <a:pPr algn="just">
              <a:buFont typeface="Wingdings" panose="05000000000000000000" pitchFamily="2" charset="2"/>
              <a:buChar char="§"/>
            </a:pPr>
            <a:r>
              <a:rPr lang="fr-FR" dirty="0"/>
              <a:t>Les </a:t>
            </a:r>
            <a:r>
              <a:rPr lang="fr-FR" b="1" dirty="0"/>
              <a:t>performances requises</a:t>
            </a:r>
            <a:r>
              <a:rPr lang="fr-FR" dirty="0"/>
              <a:t>;</a:t>
            </a:r>
          </a:p>
          <a:p>
            <a:pPr algn="just">
              <a:buFont typeface="Wingdings" panose="05000000000000000000" pitchFamily="2" charset="2"/>
              <a:buChar char="§"/>
            </a:pPr>
            <a:r>
              <a:rPr lang="fr-FR" dirty="0"/>
              <a:t>Les </a:t>
            </a:r>
            <a:r>
              <a:rPr lang="fr-FR" b="1" dirty="0"/>
              <a:t>interfaces utilisateurs  </a:t>
            </a:r>
            <a:r>
              <a:rPr lang="fr-FR" dirty="0"/>
              <a:t>ou la présentation des écrans;</a:t>
            </a:r>
          </a:p>
          <a:p>
            <a:pPr marL="0" indent="0" algn="just">
              <a:buNone/>
            </a:pPr>
            <a:r>
              <a:rPr lang="fr-FR" dirty="0"/>
              <a:t>Il est conseillé aussi dans cette phase de préparer les procédures  de </a:t>
            </a:r>
            <a:r>
              <a:rPr lang="fr-FR" dirty="0" smtClean="0"/>
              <a:t>vérification </a:t>
            </a:r>
            <a:r>
              <a:rPr lang="fr-FR" dirty="0"/>
              <a:t>du logiciel  ou tests d’acceptation</a:t>
            </a:r>
          </a:p>
        </p:txBody>
      </p:sp>
    </p:spTree>
    <p:extLst>
      <p:ext uri="{BB962C8B-B14F-4D97-AF65-F5344CB8AC3E}">
        <p14:creationId xmlns:p14="http://schemas.microsoft.com/office/powerpoint/2010/main" val="9147248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L’expression des besoins : Les artefacts</a:t>
            </a:r>
            <a:endParaRPr lang="fr-FR" dirty="0"/>
          </a:p>
        </p:txBody>
      </p:sp>
      <p:sp>
        <p:nvSpPr>
          <p:cNvPr id="3" name="Espace réservé du contenu 2"/>
          <p:cNvSpPr>
            <a:spLocks noGrp="1"/>
          </p:cNvSpPr>
          <p:nvPr>
            <p:ph idx="1"/>
          </p:nvPr>
        </p:nvSpPr>
        <p:spPr>
          <a:xfrm>
            <a:off x="1024128" y="1873045"/>
            <a:ext cx="10464866" cy="4436315"/>
          </a:xfrm>
        </p:spPr>
        <p:txBody>
          <a:bodyPr>
            <a:normAutofit fontScale="92500" lnSpcReduction="10000"/>
          </a:bodyPr>
          <a:lstStyle/>
          <a:p>
            <a:pPr algn="just">
              <a:buFont typeface="Wingdings" panose="05000000000000000000" pitchFamily="2" charset="2"/>
              <a:buChar char="v"/>
            </a:pPr>
            <a:r>
              <a:rPr lang="fr-FR" b="1" dirty="0" smtClean="0"/>
              <a:t>Modèle des cas d’utilisation</a:t>
            </a:r>
          </a:p>
          <a:p>
            <a:pPr marL="0" indent="0" algn="just">
              <a:buNone/>
            </a:pPr>
            <a:r>
              <a:rPr lang="fr-FR" dirty="0"/>
              <a:t>C’est le principal artefact de l’expression des besoins. Il permet de parvenir à un accord entre le client et les développeurs sur les besoins c’est-à-dire les conditions que le système doit respecter et les possibilités qu’il doit offrir. Il sert de contrat et fournit les entrées pour l’analyse, la conception et les tests. Un modèle de cas d’utilisation contient les acteurs, les cas d’utilisation et les relations qu’ils entretiennent les uns avec les autres. Si ce modèle est important en taille, il faut y introduire les paquetages afin de mieux le gérer</a:t>
            </a:r>
            <a:endParaRPr lang="fr-FR" dirty="0" smtClean="0"/>
          </a:p>
          <a:p>
            <a:pPr algn="just">
              <a:buFont typeface="Wingdings" panose="05000000000000000000" pitchFamily="2" charset="2"/>
              <a:buChar char="v"/>
            </a:pPr>
            <a:r>
              <a:rPr lang="fr-FR" b="1" dirty="0" smtClean="0"/>
              <a:t>Glossaire</a:t>
            </a:r>
          </a:p>
          <a:p>
            <a:pPr marL="0" indent="0" algn="just">
              <a:buNone/>
            </a:pPr>
            <a:r>
              <a:rPr lang="fr-FR" dirty="0"/>
              <a:t>Il permet de définir les termes qu’utilisent les analystes (et les autres développeurs) pour décrire le système. </a:t>
            </a:r>
            <a:endParaRPr lang="fr-FR" dirty="0" smtClean="0"/>
          </a:p>
          <a:p>
            <a:pPr algn="just">
              <a:buFont typeface="Wingdings" panose="05000000000000000000" pitchFamily="2" charset="2"/>
              <a:buChar char="v"/>
            </a:pPr>
            <a:r>
              <a:rPr lang="fr-FR" b="1" dirty="0" smtClean="0"/>
              <a:t>Prototype des interfaces utilisateur</a:t>
            </a:r>
          </a:p>
          <a:p>
            <a:pPr algn="just">
              <a:buFont typeface="Wingdings" panose="05000000000000000000" pitchFamily="2" charset="2"/>
              <a:buChar char="v"/>
            </a:pPr>
            <a:r>
              <a:rPr lang="fr-FR" b="1" dirty="0"/>
              <a:t>Description de </a:t>
            </a:r>
            <a:r>
              <a:rPr lang="fr-FR" b="1" dirty="0" smtClean="0"/>
              <a:t>l’architecture</a:t>
            </a:r>
          </a:p>
          <a:p>
            <a:pPr marL="0" indent="0" algn="just">
              <a:buNone/>
            </a:pPr>
            <a:r>
              <a:rPr lang="fr-FR" dirty="0"/>
              <a:t>La description architecturale contient une vue architecturale du modèle des cas d’utilisation</a:t>
            </a:r>
            <a:endParaRPr lang="fr-FR" dirty="0" smtClean="0"/>
          </a:p>
          <a:p>
            <a:pPr algn="just">
              <a:buFont typeface="Wingdings" panose="05000000000000000000" pitchFamily="2" charset="2"/>
              <a:buChar char="v"/>
            </a:pPr>
            <a:endParaRPr lang="fr-FR" dirty="0"/>
          </a:p>
        </p:txBody>
      </p:sp>
    </p:spTree>
    <p:extLst>
      <p:ext uri="{BB962C8B-B14F-4D97-AF65-F5344CB8AC3E}">
        <p14:creationId xmlns:p14="http://schemas.microsoft.com/office/powerpoint/2010/main" val="2927486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L’expression des besoins : Les intervenants</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v"/>
            </a:pPr>
            <a:r>
              <a:rPr lang="fr-FR" b="1" dirty="0" smtClean="0"/>
              <a:t>Analyste Système</a:t>
            </a:r>
          </a:p>
          <a:p>
            <a:pPr marL="0" indent="0">
              <a:buNone/>
            </a:pPr>
            <a:r>
              <a:rPr lang="fr-FR" dirty="0"/>
              <a:t>Il est le responsable de l’ensemble des besoins modélisés en tant que cas d’utilisation. Il est chargé de délimiter le système, d’identifier les acteurs et les cas d’utilisation et de s’assurer que le modèle de cas d’utilisation est à la fois complet et </a:t>
            </a:r>
            <a:r>
              <a:rPr lang="fr-FR" dirty="0" smtClean="0"/>
              <a:t>cohérent.</a:t>
            </a:r>
          </a:p>
          <a:p>
            <a:pPr>
              <a:buFont typeface="Wingdings" panose="05000000000000000000" pitchFamily="2" charset="2"/>
              <a:buChar char="v"/>
            </a:pPr>
            <a:r>
              <a:rPr lang="fr-FR" b="1" dirty="0" smtClean="0"/>
              <a:t>Concepteur d’interface utilisateur</a:t>
            </a:r>
          </a:p>
          <a:p>
            <a:pPr marL="0" indent="0">
              <a:buNone/>
            </a:pPr>
            <a:r>
              <a:rPr lang="fr-FR" dirty="0"/>
              <a:t>Il est chargé de dessiner l’aspect visuel de l’interface utilisateur d’un ou de plusieurs acteurs. </a:t>
            </a:r>
            <a:endParaRPr lang="fr-FR" dirty="0" smtClean="0"/>
          </a:p>
          <a:p>
            <a:pPr>
              <a:buFont typeface="Wingdings" panose="05000000000000000000" pitchFamily="2" charset="2"/>
              <a:buChar char="v"/>
            </a:pPr>
            <a:r>
              <a:rPr lang="fr-FR" b="1" dirty="0" smtClean="0"/>
              <a:t>Architecte</a:t>
            </a:r>
          </a:p>
          <a:p>
            <a:pPr marL="0" indent="0">
              <a:buNone/>
            </a:pPr>
            <a:r>
              <a:rPr lang="fr-FR" dirty="0"/>
              <a:t>Il a la responsabilité de décrire la vue architecturale du modèle des cas d’utilisation. </a:t>
            </a:r>
          </a:p>
        </p:txBody>
      </p:sp>
    </p:spTree>
    <p:extLst>
      <p:ext uri="{BB962C8B-B14F-4D97-AF65-F5344CB8AC3E}">
        <p14:creationId xmlns:p14="http://schemas.microsoft.com/office/powerpoint/2010/main" val="947571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L’expression des besoins : Le Procédés</a:t>
            </a:r>
            <a:endParaRPr lang="fr-FR" dirty="0"/>
          </a:p>
        </p:txBody>
      </p:sp>
      <p:sp>
        <p:nvSpPr>
          <p:cNvPr id="3" name="Espace réservé du contenu 2"/>
          <p:cNvSpPr>
            <a:spLocks noGrp="1"/>
          </p:cNvSpPr>
          <p:nvPr>
            <p:ph idx="1"/>
          </p:nvPr>
        </p:nvSpPr>
        <p:spPr>
          <a:xfrm>
            <a:off x="1024128" y="1769806"/>
            <a:ext cx="9720071" cy="4539554"/>
          </a:xfrm>
        </p:spPr>
        <p:txBody>
          <a:bodyPr>
            <a:normAutofit lnSpcReduction="10000"/>
          </a:bodyPr>
          <a:lstStyle/>
          <a:p>
            <a:pPr marL="457200" indent="-457200" algn="just">
              <a:buFont typeface="+mj-lt"/>
              <a:buAutoNum type="arabicPeriod"/>
            </a:pPr>
            <a:r>
              <a:rPr lang="fr-FR" b="1" dirty="0" smtClean="0"/>
              <a:t>Identifier les acteurs et les cas d’utilisation </a:t>
            </a:r>
            <a:r>
              <a:rPr lang="fr-FR" dirty="0" smtClean="0"/>
              <a:t>: Cette activité permet de définir le périmètre du système. Cela consiste à identifier les acteurs et les cas d’utilisation, à décrire  succinctement ces derniers.</a:t>
            </a:r>
            <a:endParaRPr lang="fr-FR" dirty="0"/>
          </a:p>
          <a:p>
            <a:pPr marL="457200" indent="-457200" algn="just">
              <a:buFont typeface="+mj-lt"/>
              <a:buAutoNum type="arabicPeriod"/>
            </a:pPr>
            <a:r>
              <a:rPr lang="fr-FR" b="1" dirty="0"/>
              <a:t>Définir un ordre de priorité pour les cas </a:t>
            </a:r>
            <a:r>
              <a:rPr lang="fr-FR" b="1" dirty="0" smtClean="0"/>
              <a:t>d’utilisation </a:t>
            </a:r>
            <a:r>
              <a:rPr lang="fr-FR" dirty="0" smtClean="0"/>
              <a:t>: Cette tâche consiste à définir les cas d’utilisation prioritaire à implémenter suivant le choix du client et les contours techniques;</a:t>
            </a:r>
          </a:p>
          <a:p>
            <a:pPr marL="457200" indent="-457200" algn="just">
              <a:buFont typeface="+mj-lt"/>
              <a:buAutoNum type="arabicPeriod"/>
            </a:pPr>
            <a:r>
              <a:rPr lang="fr-FR" b="1" dirty="0"/>
              <a:t>Détailler un cas </a:t>
            </a:r>
            <a:r>
              <a:rPr lang="fr-FR" b="1" dirty="0" smtClean="0"/>
              <a:t>d’utilisation </a:t>
            </a:r>
            <a:r>
              <a:rPr lang="fr-FR" dirty="0" smtClean="0"/>
              <a:t>: Chaque cas d’utilisation identifié devrai faire l’objet d’une description détaillée mentionnant toutes les séquences d’actions.</a:t>
            </a:r>
          </a:p>
          <a:p>
            <a:pPr marL="457200" indent="-457200" algn="just">
              <a:buFont typeface="+mj-lt"/>
              <a:buAutoNum type="arabicPeriod"/>
            </a:pPr>
            <a:r>
              <a:rPr lang="fr-FR" b="1" dirty="0"/>
              <a:t>Prototyper l’interface </a:t>
            </a:r>
            <a:r>
              <a:rPr lang="fr-FR" b="1" dirty="0" smtClean="0"/>
              <a:t>utilisateur</a:t>
            </a:r>
          </a:p>
          <a:p>
            <a:pPr marL="457200" indent="-457200" algn="just">
              <a:buFont typeface="+mj-lt"/>
              <a:buAutoNum type="arabicPeriod"/>
            </a:pPr>
            <a:r>
              <a:rPr lang="fr-FR" b="1" dirty="0"/>
              <a:t>Structurer le modèle de cas d’utilisation </a:t>
            </a:r>
            <a:r>
              <a:rPr lang="fr-FR" dirty="0"/>
              <a:t>: l’objectif est de structurer l’ensemble des cas d’utilisation afin de les rendre plus compréhensibles et plus simples à utiliser (dégager les descriptions générales et partagées des fonctionnalités qui pourront être utilisées par des descriptions plus spécifiques). </a:t>
            </a:r>
          </a:p>
        </p:txBody>
      </p:sp>
    </p:spTree>
    <p:extLst>
      <p:ext uri="{BB962C8B-B14F-4D97-AF65-F5344CB8AC3E}">
        <p14:creationId xmlns:p14="http://schemas.microsoft.com/office/powerpoint/2010/main" val="4084992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4128" y="585216"/>
            <a:ext cx="9720072" cy="4956048"/>
          </a:xfrm>
        </p:spPr>
        <p:txBody>
          <a:bodyPr/>
          <a:lstStyle/>
          <a:p>
            <a:pPr algn="ctr"/>
            <a:r>
              <a:rPr lang="fr-FR" dirty="0" smtClean="0"/>
              <a:t>La conception</a:t>
            </a:r>
            <a:endParaRPr lang="fr-FR" dirty="0"/>
          </a:p>
        </p:txBody>
      </p:sp>
    </p:spTree>
    <p:extLst>
      <p:ext uri="{BB962C8B-B14F-4D97-AF65-F5344CB8AC3E}">
        <p14:creationId xmlns:p14="http://schemas.microsoft.com/office/powerpoint/2010/main" val="1313593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2283</TotalTime>
  <Words>2477</Words>
  <Application>Microsoft Office PowerPoint</Application>
  <PresentationFormat>Grand écran</PresentationFormat>
  <Paragraphs>177</Paragraphs>
  <Slides>32</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32</vt:i4>
      </vt:variant>
    </vt:vector>
  </HeadingPairs>
  <TitlesOfParts>
    <vt:vector size="38" baseType="lpstr">
      <vt:lpstr>Calibri</vt:lpstr>
      <vt:lpstr>Tw Cen MT</vt:lpstr>
      <vt:lpstr>Tw Cen MT Condensed</vt:lpstr>
      <vt:lpstr>Wingdings</vt:lpstr>
      <vt:lpstr>Wingdings 3</vt:lpstr>
      <vt:lpstr>Intégral</vt:lpstr>
      <vt:lpstr>Ingénierie des processus logiciels</vt:lpstr>
      <vt:lpstr>Les enchainements d’activités d’un projet</vt:lpstr>
      <vt:lpstr>Les enchainements d’activités d’un projet</vt:lpstr>
      <vt:lpstr>L’expression des besoins</vt:lpstr>
      <vt:lpstr>L’expression des besoins</vt:lpstr>
      <vt:lpstr>L’expression des besoins : Les artefacts</vt:lpstr>
      <vt:lpstr>L’expression des besoins : Les intervenants</vt:lpstr>
      <vt:lpstr>L’expression des besoins : Le Procédés</vt:lpstr>
      <vt:lpstr>La conception</vt:lpstr>
      <vt:lpstr>La conception: Présentation</vt:lpstr>
      <vt:lpstr>La conception: Les artéfacts</vt:lpstr>
      <vt:lpstr>La conception: Les INTERVENANTS</vt:lpstr>
      <vt:lpstr>La conception: Les procédés</vt:lpstr>
      <vt:lpstr>L’implémentation</vt:lpstr>
      <vt:lpstr>L’implémentation: Présentation</vt:lpstr>
      <vt:lpstr>L’implémentation: Les artéfacts</vt:lpstr>
      <vt:lpstr>L’implémentation: Les INTERVENANTS</vt:lpstr>
      <vt:lpstr>L’implémentation: Les procédés</vt:lpstr>
      <vt:lpstr>L’intégration</vt:lpstr>
      <vt:lpstr>L’intégration : Présentation</vt:lpstr>
      <vt:lpstr>Les tests</vt:lpstr>
      <vt:lpstr>Les tests: Présentation</vt:lpstr>
      <vt:lpstr>Les tests: Les artéfacts</vt:lpstr>
      <vt:lpstr>Les tests: Les INTERVENANTS</vt:lpstr>
      <vt:lpstr>Les tests: Les procédés</vt:lpstr>
      <vt:lpstr>La validation</vt:lpstr>
      <vt:lpstr>La validation: Présentation</vt:lpstr>
      <vt:lpstr>La validation: Les artéfacts</vt:lpstr>
      <vt:lpstr>La validation: Les INTERVENANTS</vt:lpstr>
      <vt:lpstr>La validation: Les procédés</vt:lpstr>
      <vt:lpstr>LE déploiement</vt:lpstr>
      <vt:lpstr>La maintenance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Ingénierie des processus logiciels</dc:title>
  <dc:creator>Compte Microsoft</dc:creator>
  <cp:lastModifiedBy>Compte Microsoft</cp:lastModifiedBy>
  <cp:revision>60</cp:revision>
  <dcterms:created xsi:type="dcterms:W3CDTF">2021-05-06T11:31:59Z</dcterms:created>
  <dcterms:modified xsi:type="dcterms:W3CDTF">2021-05-21T10:27:31Z</dcterms:modified>
</cp:coreProperties>
</file>