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4" r:id="rId1"/>
  </p:sldMasterIdLst>
  <p:sldIdLst>
    <p:sldId id="256" r:id="rId2"/>
    <p:sldId id="258" r:id="rId3"/>
    <p:sldId id="29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9" r:id="rId2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30"/>
    <a:srgbClr val="829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66611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423441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41373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485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389399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86135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983454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469043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4067300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336699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688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76055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51384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78912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453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27587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27988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02971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0145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S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fr-SN" smtClean="0"/>
              <a:t>‹#›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110217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5.png"/><Relationship Id="rId3" Type="http://schemas.openxmlformats.org/officeDocument/2006/relationships/image" Target="../media/image63.jpg"/><Relationship Id="rId21" Type="http://schemas.openxmlformats.org/officeDocument/2006/relationships/image" Target="../media/image45.png"/><Relationship Id="rId7" Type="http://schemas.openxmlformats.org/officeDocument/2006/relationships/image" Target="../media/image67.png"/><Relationship Id="rId12" Type="http://schemas.openxmlformats.org/officeDocument/2006/relationships/image" Target="../media/image72.jpg"/><Relationship Id="rId17" Type="http://schemas.openxmlformats.org/officeDocument/2006/relationships/image" Target="../media/image77.png"/><Relationship Id="rId25" Type="http://schemas.openxmlformats.org/officeDocument/2006/relationships/image" Target="../media/image84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3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2.png"/><Relationship Id="rId10" Type="http://schemas.openxmlformats.org/officeDocument/2006/relationships/image" Target="../media/image70.jp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jpg"/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45.png"/><Relationship Id="rId4" Type="http://schemas.openxmlformats.org/officeDocument/2006/relationships/image" Target="../media/image88.png"/><Relationship Id="rId9" Type="http://schemas.openxmlformats.org/officeDocument/2006/relationships/image" Target="../media/image9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95600" cy="6858000"/>
            <a:chOff x="0" y="0"/>
            <a:chExt cx="28956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842965"/>
              <a:ext cx="2895592" cy="60150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23816" cy="863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486640" y="3301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3816" y="1752600"/>
            <a:ext cx="796226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i="1" spc="-5" dirty="0" err="1">
                <a:latin typeface="Arial Narrow"/>
                <a:cs typeface="Arial Narrow"/>
              </a:rPr>
              <a:t>L’</a:t>
            </a:r>
            <a:r>
              <a:rPr lang="en-US" sz="9600" i="1" spc="-5" dirty="0" err="1">
                <a:latin typeface="Arial Narrow"/>
                <a:cs typeface="Arial Narrow"/>
              </a:rPr>
              <a:t>i</a:t>
            </a:r>
            <a:r>
              <a:rPr sz="9600" i="1" spc="-5" dirty="0" err="1">
                <a:latin typeface="Arial Narrow"/>
                <a:cs typeface="Arial Narrow"/>
              </a:rPr>
              <a:t>ngénierie</a:t>
            </a:r>
            <a:r>
              <a:rPr sz="9600" i="1" spc="-50" dirty="0">
                <a:latin typeface="Arial Narrow"/>
                <a:cs typeface="Arial Narrow"/>
              </a:rPr>
              <a:t> </a:t>
            </a:r>
            <a:r>
              <a:rPr sz="9600" i="1" dirty="0">
                <a:latin typeface="Arial Narrow"/>
                <a:cs typeface="Arial Narrow"/>
              </a:rPr>
              <a:t>des</a:t>
            </a:r>
            <a:r>
              <a:rPr lang="en-US" sz="9600" i="1" dirty="0">
                <a:latin typeface="Arial Narrow"/>
                <a:cs typeface="Arial Narrow"/>
              </a:rPr>
              <a:t> exigences</a:t>
            </a:r>
            <a:endParaRPr sz="9600" dirty="0">
              <a:latin typeface="Arial Narrow"/>
              <a:cs typeface="Arial Narro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4762" y="0"/>
            <a:ext cx="1053465" cy="846455"/>
            <a:chOff x="-4762" y="0"/>
            <a:chExt cx="1053465" cy="846455"/>
          </a:xfrm>
        </p:grpSpPr>
        <p:sp>
          <p:nvSpPr>
            <p:cNvPr id="11" name="object 11"/>
            <p:cNvSpPr/>
            <p:nvPr/>
          </p:nvSpPr>
          <p:spPr>
            <a:xfrm>
              <a:off x="0" y="1"/>
              <a:ext cx="1043940" cy="836930"/>
            </a:xfrm>
            <a:custGeom>
              <a:avLst/>
              <a:gdLst/>
              <a:ahLst/>
              <a:cxnLst/>
              <a:rect l="l" t="t" r="r" b="b"/>
              <a:pathLst>
                <a:path w="1043940" h="836930">
                  <a:moveTo>
                    <a:pt x="1043607" y="0"/>
                  </a:moveTo>
                  <a:lnTo>
                    <a:pt x="0" y="0"/>
                  </a:lnTo>
                  <a:lnTo>
                    <a:pt x="0" y="836711"/>
                  </a:lnTo>
                  <a:lnTo>
                    <a:pt x="1043607" y="836711"/>
                  </a:lnTo>
                  <a:lnTo>
                    <a:pt x="10436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"/>
              <a:ext cx="1043940" cy="836930"/>
            </a:xfrm>
            <a:custGeom>
              <a:avLst/>
              <a:gdLst/>
              <a:ahLst/>
              <a:cxnLst/>
              <a:rect l="l" t="t" r="r" b="b"/>
              <a:pathLst>
                <a:path w="1043940" h="836930">
                  <a:moveTo>
                    <a:pt x="0" y="0"/>
                  </a:moveTo>
                  <a:lnTo>
                    <a:pt x="1043607" y="0"/>
                  </a:lnTo>
                  <a:lnTo>
                    <a:pt x="1043607" y="836711"/>
                  </a:lnTo>
                  <a:lnTo>
                    <a:pt x="0" y="8367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156" y="1904132"/>
            <a:ext cx="319087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009999"/>
                </a:solidFill>
                <a:latin typeface="Times New Roman"/>
                <a:cs typeface="Times New Roman"/>
              </a:rPr>
              <a:t>Besoin </a:t>
            </a:r>
            <a:r>
              <a:rPr sz="2500" dirty="0">
                <a:solidFill>
                  <a:srgbClr val="009999"/>
                </a:solidFill>
                <a:latin typeface="Times New Roman"/>
                <a:cs typeface="Times New Roman"/>
              </a:rPr>
              <a:t>: </a:t>
            </a:r>
            <a:r>
              <a:rPr sz="2500" spc="-5" dirty="0">
                <a:latin typeface="Times New Roman"/>
                <a:cs typeface="Times New Roman"/>
              </a:rPr>
              <a:t>l’expression par  </a:t>
            </a:r>
            <a:r>
              <a:rPr sz="2500" dirty="0">
                <a:latin typeface="Times New Roman"/>
                <a:cs typeface="Times New Roman"/>
              </a:rPr>
              <a:t>un </a:t>
            </a:r>
            <a:r>
              <a:rPr sz="2500" spc="-5" dirty="0">
                <a:latin typeface="Times New Roman"/>
                <a:cs typeface="Times New Roman"/>
              </a:rPr>
              <a:t>utilisateur </a:t>
            </a:r>
            <a:r>
              <a:rPr sz="2500" dirty="0">
                <a:latin typeface="Times New Roman"/>
                <a:cs typeface="Times New Roman"/>
              </a:rPr>
              <a:t>d’un  </a:t>
            </a:r>
            <a:r>
              <a:rPr sz="2500" spc="-5" dirty="0">
                <a:latin typeface="Times New Roman"/>
                <a:cs typeface="Times New Roman"/>
              </a:rPr>
              <a:t>manque, </a:t>
            </a:r>
            <a:r>
              <a:rPr sz="2500" dirty="0">
                <a:latin typeface="Times New Roman"/>
                <a:cs typeface="Times New Roman"/>
              </a:rPr>
              <a:t>d’une  </a:t>
            </a:r>
            <a:r>
              <a:rPr sz="2500" spc="-5" dirty="0">
                <a:latin typeface="Times New Roman"/>
                <a:cs typeface="Times New Roman"/>
              </a:rPr>
              <a:t>insatisfaction, </a:t>
            </a:r>
            <a:r>
              <a:rPr sz="2500" dirty="0">
                <a:latin typeface="Times New Roman"/>
                <a:cs typeface="Times New Roman"/>
              </a:rPr>
              <a:t>d’une  </a:t>
            </a:r>
            <a:r>
              <a:rPr sz="2500" spc="-5" dirty="0">
                <a:latin typeface="Times New Roman"/>
                <a:cs typeface="Times New Roman"/>
              </a:rPr>
              <a:t>nécessité, </a:t>
            </a:r>
            <a:r>
              <a:rPr sz="2500" dirty="0">
                <a:latin typeface="Times New Roman"/>
                <a:cs typeface="Times New Roman"/>
              </a:rPr>
              <a:t>d’un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désir</a:t>
            </a:r>
            <a:r>
              <a:rPr sz="2500" spc="-25" dirty="0">
                <a:solidFill>
                  <a:srgbClr val="465050"/>
                </a:solidFill>
                <a:latin typeface="Times New Roman"/>
                <a:cs typeface="Times New Roman"/>
              </a:rPr>
              <a:t>.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8963" y="2146607"/>
            <a:ext cx="31807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009999"/>
                </a:solidFill>
                <a:latin typeface="Times New Roman"/>
                <a:cs typeface="Times New Roman"/>
              </a:rPr>
              <a:t>Exigence </a:t>
            </a:r>
            <a:r>
              <a:rPr sz="2500" dirty="0">
                <a:latin typeface="Times New Roman"/>
                <a:cs typeface="Times New Roman"/>
              </a:rPr>
              <a:t>: une  </a:t>
            </a:r>
            <a:r>
              <a:rPr sz="2500" spc="-5" dirty="0">
                <a:latin typeface="Times New Roman"/>
                <a:cs typeface="Times New Roman"/>
              </a:rPr>
              <a:t>caractéristique </a:t>
            </a:r>
            <a:r>
              <a:rPr sz="2500" dirty="0">
                <a:latin typeface="Times New Roman"/>
                <a:cs typeface="Times New Roman"/>
              </a:rPr>
              <a:t>à </a:t>
            </a:r>
            <a:r>
              <a:rPr sz="2500" spc="-5" dirty="0">
                <a:latin typeface="Times New Roman"/>
                <a:cs typeface="Times New Roman"/>
              </a:rPr>
              <a:t>laquelle  doit obligatoirement  répondre la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solution.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4827" y="5145389"/>
            <a:ext cx="1825625" cy="9804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200"/>
              </a:spcBef>
              <a:tabLst>
                <a:tab pos="1404620" algn="l"/>
              </a:tabLst>
            </a:pPr>
            <a:r>
              <a:rPr sz="2100" spc="-5" dirty="0">
                <a:latin typeface="Times New Roman"/>
                <a:cs typeface="Times New Roman"/>
              </a:rPr>
              <a:t>J’ai besoin </a:t>
            </a:r>
            <a:r>
              <a:rPr sz="2100" dirty="0">
                <a:latin typeface="Times New Roman"/>
                <a:cs typeface="Times New Roman"/>
              </a:rPr>
              <a:t>de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…  Je</a:t>
            </a:r>
            <a:r>
              <a:rPr sz="2100" spc="-5" dirty="0">
                <a:latin typeface="Times New Roman"/>
                <a:cs typeface="Times New Roman"/>
              </a:rPr>
              <a:t> veux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que	…  Il </a:t>
            </a:r>
            <a:r>
              <a:rPr sz="2100" spc="-5" dirty="0">
                <a:latin typeface="Times New Roman"/>
                <a:cs typeface="Times New Roman"/>
              </a:rPr>
              <a:t>me faut </a:t>
            </a:r>
            <a:r>
              <a:rPr sz="2100" dirty="0">
                <a:latin typeface="Times New Roman"/>
                <a:cs typeface="Times New Roman"/>
              </a:rPr>
              <a:t>un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…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3475" y="5490829"/>
            <a:ext cx="38982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009999"/>
                </a:solidFill>
                <a:latin typeface="Times New Roman"/>
                <a:cs typeface="Times New Roman"/>
              </a:rPr>
              <a:t>L’utilisateur </a:t>
            </a: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PEUT </a:t>
            </a:r>
            <a:r>
              <a:rPr sz="2000" spc="-5" dirty="0">
                <a:latin typeface="Times New Roman"/>
                <a:cs typeface="Times New Roman"/>
              </a:rPr>
              <a:t>[verbe d’action]…  </a:t>
            </a: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Le système </a:t>
            </a:r>
            <a:r>
              <a:rPr sz="2000" dirty="0">
                <a:solidFill>
                  <a:srgbClr val="009999"/>
                </a:solidFill>
                <a:latin typeface="Times New Roman"/>
                <a:cs typeface="Times New Roman"/>
              </a:rPr>
              <a:t>DOIT </a:t>
            </a:r>
            <a:r>
              <a:rPr sz="2000" spc="-5" dirty="0">
                <a:latin typeface="Times New Roman"/>
                <a:cs typeface="Times New Roman"/>
              </a:rPr>
              <a:t>[verbe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d’action]…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93959" y="2654848"/>
            <a:ext cx="610985" cy="544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1978" y="4590946"/>
            <a:ext cx="610985" cy="54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4916" y="4203379"/>
            <a:ext cx="1133477" cy="954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3270" y="4399351"/>
            <a:ext cx="1204677" cy="9276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57400" y="711201"/>
            <a:ext cx="55632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8005" algn="l"/>
                <a:tab pos="2513330" algn="l"/>
              </a:tabLst>
            </a:pPr>
            <a:r>
              <a:rPr lang="fr-SN" sz="3600" b="0" dirty="0">
                <a:solidFill>
                  <a:srgbClr val="83B330"/>
                </a:solidFill>
                <a:latin typeface="Trebuchet MS (Headings)"/>
              </a:rPr>
              <a:t>Besoin	vs	</a:t>
            </a:r>
            <a:r>
              <a:rPr lang="fr-SN" sz="3600" b="0" spc="-5" dirty="0">
                <a:solidFill>
                  <a:srgbClr val="83B330"/>
                </a:solidFill>
                <a:latin typeface="Trebuchet MS (Headings)"/>
              </a:rPr>
              <a:t>Exigence</a:t>
            </a:r>
            <a:endParaRPr sz="3600" b="0" spc="-5" dirty="0">
              <a:solidFill>
                <a:srgbClr val="83B330"/>
              </a:solidFill>
              <a:latin typeface="Trebuchet MS (Headings)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31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5602" y="2314644"/>
            <a:ext cx="959073" cy="810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8614" y="1690982"/>
            <a:ext cx="15074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4200" spc="-5" dirty="0">
                <a:solidFill>
                  <a:srgbClr val="009999"/>
                </a:solidFill>
                <a:latin typeface="Times New Roman"/>
                <a:cs typeface="Times New Roman"/>
              </a:rPr>
              <a:t>e</a:t>
            </a:r>
            <a:r>
              <a:rPr sz="4200" dirty="0">
                <a:solidFill>
                  <a:srgbClr val="009999"/>
                </a:solidFill>
                <a:latin typeface="Times New Roman"/>
                <a:cs typeface="Times New Roman"/>
              </a:rPr>
              <a:t>so</a:t>
            </a:r>
            <a:r>
              <a:rPr sz="4200" spc="-5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420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5564" y="1734444"/>
            <a:ext cx="2009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009999"/>
                </a:solidFill>
                <a:latin typeface="Times New Roman"/>
                <a:cs typeface="Times New Roman"/>
              </a:rPr>
              <a:t>Exigence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0726" y="2290156"/>
            <a:ext cx="610985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5425" y="3308465"/>
            <a:ext cx="519545" cy="644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6749" y="4018800"/>
            <a:ext cx="2736215" cy="14478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48800"/>
              </a:lnSpc>
              <a:spcBef>
                <a:spcPts val="50"/>
              </a:spcBef>
            </a:pPr>
            <a:r>
              <a:rPr sz="2100" spc="-5" dirty="0">
                <a:latin typeface="Times New Roman"/>
                <a:cs typeface="Times New Roman"/>
              </a:rPr>
              <a:t>Exprimé dans le mode </a:t>
            </a:r>
            <a:r>
              <a:rPr sz="2100" dirty="0">
                <a:latin typeface="Times New Roman"/>
                <a:cs typeface="Times New Roman"/>
              </a:rPr>
              <a:t>de  </a:t>
            </a:r>
            <a:r>
              <a:rPr sz="2100" spc="-5" dirty="0">
                <a:latin typeface="Times New Roman"/>
                <a:cs typeface="Times New Roman"/>
              </a:rPr>
              <a:t>représentation </a:t>
            </a:r>
            <a:r>
              <a:rPr sz="2100" dirty="0">
                <a:latin typeface="Times New Roman"/>
                <a:cs typeface="Times New Roman"/>
              </a:rPr>
              <a:t>de son  </a:t>
            </a:r>
            <a:r>
              <a:rPr sz="2100" spc="-20" dirty="0">
                <a:latin typeface="Times New Roman"/>
                <a:cs typeface="Times New Roman"/>
              </a:rPr>
              <a:t>émetteur.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38700" y="3300152"/>
            <a:ext cx="515388" cy="6442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58107" y="4012105"/>
            <a:ext cx="3981450" cy="14478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100" spc="-5" dirty="0">
                <a:latin typeface="Times New Roman"/>
                <a:cs typeface="Times New Roman"/>
              </a:rPr>
              <a:t>Décrite en langage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naturel</a:t>
            </a: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z="2100" spc="-10" dirty="0">
                <a:latin typeface="Wingdings"/>
                <a:cs typeface="Wingdings"/>
              </a:rPr>
              <a:t></a:t>
            </a:r>
            <a:r>
              <a:rPr sz="2100" spc="-10" dirty="0">
                <a:latin typeface="Times New Roman"/>
                <a:cs typeface="Times New Roman"/>
              </a:rPr>
              <a:t>Transformation </a:t>
            </a:r>
            <a:r>
              <a:rPr sz="2100" dirty="0">
                <a:latin typeface="Times New Roman"/>
                <a:cs typeface="Times New Roman"/>
              </a:rPr>
              <a:t>de </a:t>
            </a:r>
            <a:r>
              <a:rPr sz="2100" spc="-5" dirty="0">
                <a:latin typeface="Times New Roman"/>
                <a:cs typeface="Times New Roman"/>
              </a:rPr>
              <a:t>l’expression </a:t>
            </a:r>
            <a:r>
              <a:rPr sz="2100" dirty="0">
                <a:latin typeface="Times New Roman"/>
                <a:cs typeface="Times New Roman"/>
              </a:rPr>
              <a:t>du  </a:t>
            </a:r>
            <a:r>
              <a:rPr sz="2100" spc="-5" dirty="0">
                <a:latin typeface="Times New Roman"/>
                <a:cs typeface="Times New Roman"/>
              </a:rPr>
              <a:t>besoin en liste d’exigences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58201" y="5520104"/>
            <a:ext cx="1847850" cy="1221740"/>
          </a:xfrm>
          <a:custGeom>
            <a:avLst/>
            <a:gdLst/>
            <a:ahLst/>
            <a:cxnLst/>
            <a:rect l="l" t="t" r="r" b="b"/>
            <a:pathLst>
              <a:path w="1847850" h="1221740">
                <a:moveTo>
                  <a:pt x="1847286" y="0"/>
                </a:moveTo>
                <a:lnTo>
                  <a:pt x="0" y="0"/>
                </a:lnTo>
                <a:lnTo>
                  <a:pt x="0" y="1221262"/>
                </a:lnTo>
                <a:lnTo>
                  <a:pt x="1847286" y="1221262"/>
                </a:lnTo>
                <a:lnTo>
                  <a:pt x="1847286" y="0"/>
                </a:lnTo>
                <a:close/>
              </a:path>
            </a:pathLst>
          </a:custGeom>
          <a:solidFill>
            <a:srgbClr val="00A8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2174" y="4507555"/>
            <a:ext cx="600075" cy="2233930"/>
          </a:xfrm>
          <a:custGeom>
            <a:avLst/>
            <a:gdLst/>
            <a:ahLst/>
            <a:cxnLst/>
            <a:rect l="l" t="t" r="r" b="b"/>
            <a:pathLst>
              <a:path w="600075" h="2233929">
                <a:moveTo>
                  <a:pt x="599887" y="1012548"/>
                </a:moveTo>
                <a:lnTo>
                  <a:pt x="599887" y="2233811"/>
                </a:lnTo>
              </a:path>
              <a:path w="600075" h="2233929">
                <a:moveTo>
                  <a:pt x="599887" y="1241535"/>
                </a:moveTo>
                <a:lnTo>
                  <a:pt x="0" y="0"/>
                </a:lnTo>
              </a:path>
            </a:pathLst>
          </a:custGeom>
          <a:ln w="9524">
            <a:solidFill>
              <a:srgbClr val="00A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25648" y="5584636"/>
            <a:ext cx="1498600" cy="108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Seront modélisés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1285" indent="-109220">
              <a:lnSpc>
                <a:spcPts val="1639"/>
              </a:lnSpc>
              <a:buChar char="-"/>
              <a:tabLst>
                <a:tab pos="12192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Processus,</a:t>
            </a:r>
            <a:endParaRPr sz="1400">
              <a:latin typeface="Arial"/>
              <a:cs typeface="Arial"/>
            </a:endParaRPr>
          </a:p>
          <a:p>
            <a:pPr marL="121285" indent="-109220">
              <a:lnSpc>
                <a:spcPct val="100000"/>
              </a:lnSpc>
              <a:spcBef>
                <a:spcPts val="20"/>
              </a:spcBef>
              <a:buChar char="-"/>
              <a:tabLst>
                <a:tab pos="12192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Cinématiques,</a:t>
            </a:r>
            <a:endParaRPr sz="1400">
              <a:latin typeface="Arial"/>
              <a:cs typeface="Arial"/>
            </a:endParaRPr>
          </a:p>
          <a:p>
            <a:pPr marL="121285" indent="-109220">
              <a:lnSpc>
                <a:spcPct val="100000"/>
              </a:lnSpc>
              <a:spcBef>
                <a:spcPts val="20"/>
              </a:spcBef>
              <a:buChar char="-"/>
              <a:tabLst>
                <a:tab pos="12192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Cas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d’utilisation,</a:t>
            </a:r>
            <a:endParaRPr sz="1400">
              <a:latin typeface="Arial"/>
              <a:cs typeface="Arial"/>
            </a:endParaRPr>
          </a:p>
          <a:p>
            <a:pPr marL="121285" indent="-109220">
              <a:lnSpc>
                <a:spcPct val="100000"/>
              </a:lnSpc>
              <a:spcBef>
                <a:spcPts val="20"/>
              </a:spcBef>
              <a:buChar char="-"/>
              <a:tabLst>
                <a:tab pos="12192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Scénarios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73751" y="2382263"/>
            <a:ext cx="1046518" cy="8060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8775" y="711201"/>
            <a:ext cx="4721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8005" algn="l"/>
                <a:tab pos="2513330" algn="l"/>
              </a:tabLst>
            </a:pPr>
            <a:r>
              <a:rPr dirty="0">
                <a:solidFill>
                  <a:srgbClr val="829B4D"/>
                </a:solidFill>
              </a:rPr>
              <a:t>Besoin	vs	</a:t>
            </a:r>
            <a:r>
              <a:rPr spc="-5" dirty="0">
                <a:solidFill>
                  <a:srgbClr val="829B4D"/>
                </a:solidFill>
              </a:rPr>
              <a:t>Exigence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8775" y="711201"/>
            <a:ext cx="4721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8005" algn="l"/>
                <a:tab pos="2513330" algn="l"/>
              </a:tabLst>
            </a:pPr>
            <a:r>
              <a:rPr dirty="0"/>
              <a:t>Besoin	vs	</a:t>
            </a:r>
            <a:r>
              <a:rPr spc="-5" dirty="0"/>
              <a:t>Exigence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68545" y="3491291"/>
            <a:ext cx="6079490" cy="2894965"/>
            <a:chOff x="2268545" y="3491291"/>
            <a:chExt cx="6079490" cy="2894965"/>
          </a:xfrm>
        </p:grpSpPr>
        <p:sp>
          <p:nvSpPr>
            <p:cNvPr id="5" name="object 5"/>
            <p:cNvSpPr/>
            <p:nvPr/>
          </p:nvSpPr>
          <p:spPr>
            <a:xfrm>
              <a:off x="2273307" y="3496053"/>
              <a:ext cx="6069965" cy="2885440"/>
            </a:xfrm>
            <a:custGeom>
              <a:avLst/>
              <a:gdLst/>
              <a:ahLst/>
              <a:cxnLst/>
              <a:rect l="l" t="t" r="r" b="b"/>
              <a:pathLst>
                <a:path w="6069965" h="2885440">
                  <a:moveTo>
                    <a:pt x="6069759" y="0"/>
                  </a:moveTo>
                  <a:lnTo>
                    <a:pt x="1328389" y="0"/>
                  </a:lnTo>
                  <a:lnTo>
                    <a:pt x="1328389" y="480879"/>
                  </a:lnTo>
                  <a:lnTo>
                    <a:pt x="0" y="1031514"/>
                  </a:lnTo>
                  <a:lnTo>
                    <a:pt x="1328389" y="1202197"/>
                  </a:lnTo>
                  <a:lnTo>
                    <a:pt x="1328389" y="2885274"/>
                  </a:lnTo>
                  <a:lnTo>
                    <a:pt x="6069759" y="2885274"/>
                  </a:lnTo>
                  <a:lnTo>
                    <a:pt x="6069759" y="0"/>
                  </a:lnTo>
                  <a:close/>
                </a:path>
              </a:pathLst>
            </a:custGeom>
            <a:solidFill>
              <a:srgbClr val="7A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73307" y="3496053"/>
              <a:ext cx="6069965" cy="2885440"/>
            </a:xfrm>
            <a:custGeom>
              <a:avLst/>
              <a:gdLst/>
              <a:ahLst/>
              <a:cxnLst/>
              <a:rect l="l" t="t" r="r" b="b"/>
              <a:pathLst>
                <a:path w="6069965" h="2885440">
                  <a:moveTo>
                    <a:pt x="1328389" y="0"/>
                  </a:moveTo>
                  <a:lnTo>
                    <a:pt x="2118618" y="0"/>
                  </a:lnTo>
                  <a:lnTo>
                    <a:pt x="3303960" y="0"/>
                  </a:lnTo>
                  <a:lnTo>
                    <a:pt x="6069758" y="0"/>
                  </a:lnTo>
                  <a:lnTo>
                    <a:pt x="6069758" y="480878"/>
                  </a:lnTo>
                  <a:lnTo>
                    <a:pt x="6069758" y="1202197"/>
                  </a:lnTo>
                  <a:lnTo>
                    <a:pt x="6069758" y="2885274"/>
                  </a:lnTo>
                  <a:lnTo>
                    <a:pt x="3303960" y="2885274"/>
                  </a:lnTo>
                  <a:lnTo>
                    <a:pt x="2118618" y="2885274"/>
                  </a:lnTo>
                  <a:lnTo>
                    <a:pt x="1328389" y="2885274"/>
                  </a:lnTo>
                  <a:lnTo>
                    <a:pt x="1328389" y="1202197"/>
                  </a:lnTo>
                  <a:lnTo>
                    <a:pt x="0" y="1031514"/>
                  </a:lnTo>
                  <a:lnTo>
                    <a:pt x="1328389" y="480878"/>
                  </a:lnTo>
                  <a:lnTo>
                    <a:pt x="1328389" y="0"/>
                  </a:lnTo>
                  <a:close/>
                </a:path>
              </a:pathLst>
            </a:custGeom>
            <a:ln w="9524">
              <a:solidFill>
                <a:srgbClr val="00A8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207617" y="1570226"/>
            <a:ext cx="6140450" cy="1642745"/>
            <a:chOff x="2207617" y="1570226"/>
            <a:chExt cx="6140450" cy="1642745"/>
          </a:xfrm>
        </p:grpSpPr>
        <p:sp>
          <p:nvSpPr>
            <p:cNvPr id="8" name="object 8"/>
            <p:cNvSpPr/>
            <p:nvPr/>
          </p:nvSpPr>
          <p:spPr>
            <a:xfrm>
              <a:off x="2212380" y="1574989"/>
              <a:ext cx="6130925" cy="1633220"/>
            </a:xfrm>
            <a:custGeom>
              <a:avLst/>
              <a:gdLst/>
              <a:ahLst/>
              <a:cxnLst/>
              <a:rect l="l" t="t" r="r" b="b"/>
              <a:pathLst>
                <a:path w="6130925" h="1633220">
                  <a:moveTo>
                    <a:pt x="6130686" y="0"/>
                  </a:moveTo>
                  <a:lnTo>
                    <a:pt x="1389316" y="0"/>
                  </a:lnTo>
                  <a:lnTo>
                    <a:pt x="1389316" y="272135"/>
                  </a:lnTo>
                  <a:lnTo>
                    <a:pt x="0" y="716754"/>
                  </a:lnTo>
                  <a:lnTo>
                    <a:pt x="1389316" y="680337"/>
                  </a:lnTo>
                  <a:lnTo>
                    <a:pt x="1389316" y="1632811"/>
                  </a:lnTo>
                  <a:lnTo>
                    <a:pt x="6130686" y="1632811"/>
                  </a:lnTo>
                  <a:lnTo>
                    <a:pt x="6130686" y="0"/>
                  </a:lnTo>
                  <a:close/>
                </a:path>
              </a:pathLst>
            </a:custGeom>
            <a:solidFill>
              <a:srgbClr val="7A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12380" y="1574989"/>
              <a:ext cx="6130925" cy="1633220"/>
            </a:xfrm>
            <a:custGeom>
              <a:avLst/>
              <a:gdLst/>
              <a:ahLst/>
              <a:cxnLst/>
              <a:rect l="l" t="t" r="r" b="b"/>
              <a:pathLst>
                <a:path w="6130925" h="1633220">
                  <a:moveTo>
                    <a:pt x="1389316" y="0"/>
                  </a:moveTo>
                  <a:lnTo>
                    <a:pt x="2179545" y="0"/>
                  </a:lnTo>
                  <a:lnTo>
                    <a:pt x="3364887" y="0"/>
                  </a:lnTo>
                  <a:lnTo>
                    <a:pt x="6130685" y="0"/>
                  </a:lnTo>
                  <a:lnTo>
                    <a:pt x="6130685" y="272134"/>
                  </a:lnTo>
                  <a:lnTo>
                    <a:pt x="6130685" y="680337"/>
                  </a:lnTo>
                  <a:lnTo>
                    <a:pt x="6130685" y="1632810"/>
                  </a:lnTo>
                  <a:lnTo>
                    <a:pt x="3364887" y="1632810"/>
                  </a:lnTo>
                  <a:lnTo>
                    <a:pt x="2179545" y="1632810"/>
                  </a:lnTo>
                  <a:lnTo>
                    <a:pt x="1389316" y="1632810"/>
                  </a:lnTo>
                  <a:lnTo>
                    <a:pt x="1389316" y="680337"/>
                  </a:lnTo>
                  <a:lnTo>
                    <a:pt x="0" y="716754"/>
                  </a:lnTo>
                  <a:lnTo>
                    <a:pt x="1389316" y="272134"/>
                  </a:lnTo>
                  <a:lnTo>
                    <a:pt x="1389316" y="0"/>
                  </a:lnTo>
                  <a:close/>
                </a:path>
              </a:pathLst>
            </a:custGeom>
            <a:ln w="9524">
              <a:solidFill>
                <a:srgbClr val="00A8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60924" y="1602362"/>
            <a:ext cx="4645660" cy="150050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135890" indent="-342900">
              <a:lnSpc>
                <a:spcPts val="2600"/>
              </a:lnSpc>
              <a:spcBef>
                <a:spcPts val="219"/>
              </a:spcBef>
              <a:buClr>
                <a:srgbClr val="CCECFF"/>
              </a:buClr>
              <a:buSzPct val="10909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Avancer avec des informations  imparfaites</a:t>
            </a:r>
            <a:endParaRPr sz="2200" dirty="0">
              <a:latin typeface="Lucida Sans"/>
              <a:cs typeface="Lucida Sans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Clr>
                <a:srgbClr val="CCECFF"/>
              </a:buClr>
              <a:buSzPct val="10909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Garder </a:t>
            </a:r>
            <a:r>
              <a:rPr sz="2200" dirty="0">
                <a:solidFill>
                  <a:srgbClr val="FFFFFF"/>
                </a:solidFill>
                <a:latin typeface="Lucida Sans"/>
                <a:cs typeface="Lucida Sans"/>
              </a:rPr>
              <a:t>le </a:t>
            </a: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Métier en tant </a:t>
            </a:r>
            <a:r>
              <a:rPr sz="2200" dirty="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sz="2200" spc="-4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PO</a:t>
            </a:r>
            <a:endParaRPr sz="2200" dirty="0">
              <a:latin typeface="Lucida Sans"/>
              <a:cs typeface="Lucida Sans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CCECFF"/>
              </a:buClr>
              <a:buSzPct val="10909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latin typeface="Lucida Sans"/>
                <a:cs typeface="Lucida Sans"/>
              </a:rPr>
              <a:t>Ne plus </a:t>
            </a: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réfléchir qu’en</a:t>
            </a:r>
            <a:r>
              <a:rPr sz="2200" spc="-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solution</a:t>
            </a:r>
            <a:endParaRPr sz="2200" dirty="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0924" y="3497064"/>
            <a:ext cx="4427220" cy="26828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CCECFF"/>
              </a:buClr>
              <a:buSzPct val="10909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Gérer la</a:t>
            </a:r>
            <a:r>
              <a:rPr sz="22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connaissance</a:t>
            </a:r>
            <a:endParaRPr sz="2200">
              <a:latin typeface="Lucida Sans"/>
              <a:cs typeface="Lucida Sans"/>
            </a:endParaRPr>
          </a:p>
          <a:p>
            <a:pPr marL="355600" marR="5080" indent="-342900">
              <a:lnSpc>
                <a:spcPct val="101200"/>
              </a:lnSpc>
              <a:spcBef>
                <a:spcPts val="525"/>
              </a:spcBef>
              <a:buClr>
                <a:srgbClr val="CCECFF"/>
              </a:buClr>
              <a:buSzPct val="10909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Elucider les exigences </a:t>
            </a:r>
            <a:r>
              <a:rPr sz="2200" dirty="0">
                <a:solidFill>
                  <a:srgbClr val="FFFFFF"/>
                </a:solidFill>
                <a:latin typeface="Lucida Sans"/>
                <a:cs typeface="Lucida Sans"/>
              </a:rPr>
              <a:t>à </a:t>
            </a: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partir  </a:t>
            </a:r>
            <a:r>
              <a:rPr sz="2200" dirty="0">
                <a:solidFill>
                  <a:srgbClr val="FFFFFF"/>
                </a:solidFill>
                <a:latin typeface="Lucida Sans"/>
                <a:cs typeface="Lucida Sans"/>
              </a:rPr>
              <a:t>du </a:t>
            </a: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besoin</a:t>
            </a:r>
            <a:r>
              <a:rPr sz="2200" spc="-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exprimé</a:t>
            </a:r>
            <a:endParaRPr sz="2200">
              <a:latin typeface="Lucida Sans"/>
              <a:cs typeface="Lucida Sans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Clr>
                <a:srgbClr val="CCECFF"/>
              </a:buClr>
              <a:buSzPct val="10909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Analyser les impacts</a:t>
            </a:r>
            <a:endParaRPr sz="2200">
              <a:latin typeface="Lucida Sans"/>
              <a:cs typeface="Lucida Sans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CCECFF"/>
              </a:buClr>
              <a:buSzPct val="10909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Maîtriser </a:t>
            </a:r>
            <a:r>
              <a:rPr sz="2200" dirty="0">
                <a:solidFill>
                  <a:srgbClr val="FFFFFF"/>
                </a:solidFill>
                <a:latin typeface="Lucida Sans"/>
                <a:cs typeface="Lucida Sans"/>
              </a:rPr>
              <a:t>le</a:t>
            </a: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 projet</a:t>
            </a:r>
            <a:endParaRPr sz="2200">
              <a:latin typeface="Lucida Sans"/>
              <a:cs typeface="Lucida Sans"/>
            </a:endParaRPr>
          </a:p>
          <a:p>
            <a:pPr marL="355600" marR="108585" indent="-342900">
              <a:lnSpc>
                <a:spcPct val="101200"/>
              </a:lnSpc>
              <a:spcBef>
                <a:spcPts val="425"/>
              </a:spcBef>
              <a:buClr>
                <a:srgbClr val="CCECFF"/>
              </a:buClr>
              <a:buSzPct val="10909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Garder les cas </a:t>
            </a:r>
            <a:r>
              <a:rPr sz="2200" dirty="0">
                <a:solidFill>
                  <a:srgbClr val="FFFFFF"/>
                </a:solidFill>
                <a:latin typeface="Lucida Sans"/>
                <a:cs typeface="Lucida Sans"/>
              </a:rPr>
              <a:t>de </a:t>
            </a: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tests en les  faisant évoluer au </a:t>
            </a:r>
            <a:r>
              <a:rPr sz="2200" spc="-15" dirty="0">
                <a:solidFill>
                  <a:srgbClr val="FFFFFF"/>
                </a:solidFill>
                <a:latin typeface="Lucida Sans"/>
                <a:cs typeface="Lucida Sans"/>
              </a:rPr>
              <a:t>fil </a:t>
            </a:r>
            <a:r>
              <a:rPr sz="2200" dirty="0">
                <a:solidFill>
                  <a:srgbClr val="FFFFFF"/>
                </a:solidFill>
                <a:latin typeface="Lucida Sans"/>
                <a:cs typeface="Lucida Sans"/>
              </a:rPr>
              <a:t>de </a:t>
            </a:r>
            <a:r>
              <a:rPr sz="2200" spc="-5" dirty="0">
                <a:solidFill>
                  <a:srgbClr val="FFFFFF"/>
                </a:solidFill>
                <a:latin typeface="Lucida Sans"/>
                <a:cs typeface="Lucida Sans"/>
              </a:rPr>
              <a:t>l’eau</a:t>
            </a:r>
            <a:endParaRPr sz="2200">
              <a:latin typeface="Lucida Sans"/>
              <a:cs typeface="Lucida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13384" y="1734506"/>
            <a:ext cx="404589" cy="786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5920" y="2419278"/>
            <a:ext cx="185356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Gill Sans MT"/>
                <a:cs typeface="Gill Sans MT"/>
              </a:rPr>
              <a:t>Liste </a:t>
            </a:r>
            <a:r>
              <a:rPr sz="2100" dirty="0">
                <a:latin typeface="Gill Sans MT"/>
                <a:cs typeface="Gill Sans MT"/>
              </a:rPr>
              <a:t>des</a:t>
            </a:r>
            <a:r>
              <a:rPr sz="2100" spc="-50" dirty="0">
                <a:latin typeface="Gill Sans MT"/>
                <a:cs typeface="Gill Sans MT"/>
              </a:rPr>
              <a:t> </a:t>
            </a:r>
            <a:r>
              <a:rPr sz="2100" spc="-5" dirty="0">
                <a:latin typeface="Gill Sans MT"/>
                <a:cs typeface="Gill Sans MT"/>
              </a:rPr>
              <a:t>besoins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37995" y="4060266"/>
            <a:ext cx="404589" cy="786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06597" y="4745039"/>
            <a:ext cx="1261745" cy="6629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8575">
              <a:lnSpc>
                <a:spcPts val="2500"/>
              </a:lnSpc>
              <a:spcBef>
                <a:spcPts val="200"/>
              </a:spcBef>
            </a:pPr>
            <a:r>
              <a:rPr sz="2100" spc="-5" dirty="0">
                <a:latin typeface="Gill Sans MT"/>
                <a:cs typeface="Gill Sans MT"/>
              </a:rPr>
              <a:t>Référentiel  </a:t>
            </a:r>
            <a:r>
              <a:rPr sz="2100" dirty="0">
                <a:latin typeface="Gill Sans MT"/>
                <a:cs typeface="Gill Sans MT"/>
              </a:rPr>
              <a:t>d</a:t>
            </a:r>
            <a:r>
              <a:rPr sz="2100" spc="-5" dirty="0">
                <a:latin typeface="Gill Sans MT"/>
                <a:cs typeface="Gill Sans MT"/>
              </a:rPr>
              <a:t>’</a:t>
            </a:r>
            <a:r>
              <a:rPr sz="2100" dirty="0">
                <a:latin typeface="Gill Sans MT"/>
                <a:cs typeface="Gill Sans MT"/>
              </a:rPr>
              <a:t>exigences</a:t>
            </a:r>
            <a:endParaRPr sz="2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6845" y="2194501"/>
            <a:ext cx="4383405" cy="2674620"/>
          </a:xfrm>
          <a:prstGeom prst="rect">
            <a:avLst/>
          </a:prstGeom>
        </p:spPr>
        <p:txBody>
          <a:bodyPr vert="horz" wrap="square" lIns="0" tIns="253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Les exigences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vont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60"/>
              </a:spcBef>
              <a:buClr>
                <a:srgbClr val="01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caractériser 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produit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739"/>
              </a:spcBef>
              <a:buClr>
                <a:srgbClr val="01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pour </a:t>
            </a:r>
            <a:r>
              <a:rPr sz="2800" spc="-5" dirty="0">
                <a:latin typeface="Times New Roman"/>
                <a:cs typeface="Times New Roman"/>
              </a:rPr>
              <a:t>répondre aux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besoins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39"/>
              </a:spcBef>
              <a:buClr>
                <a:srgbClr val="01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ressentis par les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utilisateurs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8775" y="711201"/>
            <a:ext cx="222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Exigence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7968" y="1947765"/>
            <a:ext cx="7167880" cy="403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6699"/>
                </a:solidFill>
                <a:latin typeface="Times New Roman"/>
                <a:cs typeface="Times New Roman"/>
              </a:rPr>
              <a:t>L’élicitation </a:t>
            </a:r>
            <a:r>
              <a:rPr sz="2400" spc="-5" dirty="0">
                <a:solidFill>
                  <a:srgbClr val="336699"/>
                </a:solidFill>
                <a:latin typeface="Times New Roman"/>
                <a:cs typeface="Times New Roman"/>
              </a:rPr>
              <a:t>des exigences permet </a:t>
            </a:r>
            <a:r>
              <a:rPr sz="2400" dirty="0">
                <a:solidFill>
                  <a:srgbClr val="336699"/>
                </a:solidFill>
                <a:latin typeface="Times New Roman"/>
                <a:cs typeface="Times New Roman"/>
              </a:rPr>
              <a:t>de</a:t>
            </a:r>
            <a:r>
              <a:rPr sz="2400" spc="35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6699"/>
                </a:solidFill>
                <a:latin typeface="Times New Roman"/>
                <a:cs typeface="Times New Roman"/>
              </a:rPr>
              <a:t>distinguer: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320"/>
              </a:spcBef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Les exigences</a:t>
            </a:r>
            <a:r>
              <a:rPr sz="20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fonctionnelles: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spc="-10" dirty="0">
                <a:solidFill>
                  <a:srgbClr val="010000"/>
                </a:solidFill>
                <a:latin typeface="Times New Roman"/>
                <a:cs typeface="Times New Roman"/>
              </a:rPr>
              <a:t>Utilisateur,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Gestionnaire, Exploitation, Maintenance,</a:t>
            </a:r>
            <a:r>
              <a:rPr sz="2000" spc="-2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10000"/>
                </a:solidFill>
                <a:latin typeface="Times New Roman"/>
                <a:cs typeface="Times New Roman"/>
              </a:rPr>
              <a:t>Test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418465" algn="l"/>
                <a:tab pos="4191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Les exigences </a:t>
            </a:r>
            <a:r>
              <a:rPr sz="2000" dirty="0">
                <a:solidFill>
                  <a:srgbClr val="009999"/>
                </a:solidFill>
                <a:latin typeface="Times New Roman"/>
                <a:cs typeface="Times New Roman"/>
              </a:rPr>
              <a:t>non</a:t>
            </a:r>
            <a:r>
              <a:rPr sz="20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fonctionnelles: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Sécurité, Accessibilité, Confidentialité, Disponibilité,</a:t>
            </a:r>
            <a:r>
              <a:rPr sz="2000" spc="-7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Déploiement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4965" marR="15367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418465" algn="l"/>
                <a:tab pos="419100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Les exigences </a:t>
            </a:r>
            <a:r>
              <a:rPr sz="2000" dirty="0">
                <a:solidFill>
                  <a:srgbClr val="009999"/>
                </a:solidFill>
                <a:latin typeface="Times New Roman"/>
                <a:cs typeface="Times New Roman"/>
              </a:rPr>
              <a:t>de </a:t>
            </a: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contraintes (fonctionnelles </a:t>
            </a:r>
            <a:r>
              <a:rPr sz="2000" dirty="0">
                <a:solidFill>
                  <a:srgbClr val="009999"/>
                </a:solidFill>
                <a:latin typeface="Times New Roman"/>
                <a:cs typeface="Times New Roman"/>
              </a:rPr>
              <a:t>ou </a:t>
            </a: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opérationnelles):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 Matériel, </a:t>
            </a:r>
            <a:r>
              <a:rPr sz="2000" spc="-20" dirty="0">
                <a:solidFill>
                  <a:srgbClr val="010000"/>
                </a:solidFill>
                <a:latin typeface="Times New Roman"/>
                <a:cs typeface="Times New Roman"/>
              </a:rPr>
              <a:t>Technique,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Déclarative,</a:t>
            </a:r>
            <a:r>
              <a:rPr sz="2000" spc="-1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Réglementaire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9966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418465" algn="l"/>
                <a:tab pos="4191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Les exigences</a:t>
            </a:r>
            <a:r>
              <a:rPr sz="20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d’interface:</a:t>
            </a:r>
            <a:endParaRPr sz="2000">
              <a:latin typeface="Times New Roman"/>
              <a:cs typeface="Times New Roman"/>
            </a:endParaRPr>
          </a:p>
          <a:p>
            <a:pPr marL="404495">
              <a:lnSpc>
                <a:spcPct val="100000"/>
              </a:lnSpc>
            </a:pP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Applicative, Humaines, Matérielle, Logicielle,</a:t>
            </a:r>
            <a:r>
              <a:rPr sz="2000" spc="1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Communication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8775" y="711201"/>
            <a:ext cx="4194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6390" algn="l"/>
              </a:tabLst>
            </a:pPr>
            <a:r>
              <a:rPr dirty="0"/>
              <a:t>Types	</a:t>
            </a:r>
            <a:r>
              <a:rPr spc="-5" dirty="0"/>
              <a:t>d’exigence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0178" y="5292662"/>
            <a:ext cx="1945639" cy="1007744"/>
          </a:xfrm>
          <a:custGeom>
            <a:avLst/>
            <a:gdLst/>
            <a:ahLst/>
            <a:cxnLst/>
            <a:rect l="l" t="t" r="r" b="b"/>
            <a:pathLst>
              <a:path w="1945639" h="1007745">
                <a:moveTo>
                  <a:pt x="0" y="296577"/>
                </a:moveTo>
                <a:lnTo>
                  <a:pt x="0" y="1007266"/>
                </a:lnTo>
              </a:path>
              <a:path w="1945639" h="1007745">
                <a:moveTo>
                  <a:pt x="0" y="429831"/>
                </a:moveTo>
                <a:lnTo>
                  <a:pt x="1945272" y="0"/>
                </a:lnTo>
              </a:path>
            </a:pathLst>
          </a:custGeom>
          <a:ln w="9524">
            <a:solidFill>
              <a:srgbClr val="00A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3527" y="5589240"/>
            <a:ext cx="3623945" cy="711200"/>
          </a:xfrm>
          <a:prstGeom prst="rect">
            <a:avLst/>
          </a:prstGeom>
          <a:solidFill>
            <a:srgbClr val="EFF9FF"/>
          </a:solidFill>
        </p:spPr>
        <p:txBody>
          <a:bodyPr vert="horz" wrap="square" lIns="0" tIns="90805" rIns="0" bIns="0" rtlCol="0">
            <a:spAutoFit/>
          </a:bodyPr>
          <a:lstStyle/>
          <a:p>
            <a:pPr marL="80010" marR="66675" algn="just">
              <a:lnSpc>
                <a:spcPts val="1400"/>
              </a:lnSpc>
              <a:spcBef>
                <a:spcPts val="715"/>
              </a:spcBef>
            </a:pPr>
            <a:r>
              <a:rPr sz="1200" spc="-25" dirty="0">
                <a:solidFill>
                  <a:srgbClr val="010000"/>
                </a:solidFill>
                <a:latin typeface="Arial"/>
                <a:cs typeface="Arial"/>
              </a:rPr>
              <a:t>Toutes </a:t>
            </a:r>
            <a:r>
              <a:rPr sz="1200" dirty="0">
                <a:solidFill>
                  <a:srgbClr val="010000"/>
                </a:solidFill>
                <a:latin typeface="Arial"/>
                <a:cs typeface="Arial"/>
              </a:rPr>
              <a:t>les exigences ne sont pas vérifiables par le  </a:t>
            </a:r>
            <a:r>
              <a:rPr sz="1200" spc="-5" dirty="0">
                <a:solidFill>
                  <a:srgbClr val="010000"/>
                </a:solidFill>
                <a:latin typeface="Arial"/>
                <a:cs typeface="Arial"/>
              </a:rPr>
              <a:t>test. </a:t>
            </a:r>
            <a:r>
              <a:rPr sz="1200" dirty="0">
                <a:solidFill>
                  <a:srgbClr val="010000"/>
                </a:solidFill>
                <a:latin typeface="Arial"/>
                <a:cs typeface="Arial"/>
              </a:rPr>
              <a:t>On applique alors un autre type de contrôle :  </a:t>
            </a:r>
            <a:r>
              <a:rPr sz="1200" spc="-5" dirty="0">
                <a:solidFill>
                  <a:srgbClr val="010000"/>
                </a:solidFill>
                <a:latin typeface="Arial"/>
                <a:cs typeface="Arial"/>
              </a:rPr>
              <a:t>inspection,</a:t>
            </a:r>
            <a:r>
              <a:rPr sz="1200" spc="-10" dirty="0">
                <a:solidFill>
                  <a:srgbClr val="01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10000"/>
                </a:solidFill>
                <a:latin typeface="Arial"/>
                <a:cs typeface="Arial"/>
              </a:rPr>
              <a:t>revue..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16701" y="1556792"/>
            <a:ext cx="530860" cy="1953895"/>
          </a:xfrm>
          <a:custGeom>
            <a:avLst/>
            <a:gdLst/>
            <a:ahLst/>
            <a:cxnLst/>
            <a:rect l="l" t="t" r="r" b="b"/>
            <a:pathLst>
              <a:path w="530860" h="1953895">
                <a:moveTo>
                  <a:pt x="530865" y="0"/>
                </a:moveTo>
                <a:lnTo>
                  <a:pt x="530865" y="1004701"/>
                </a:lnTo>
              </a:path>
              <a:path w="530860" h="1953895">
                <a:moveTo>
                  <a:pt x="530865" y="188381"/>
                </a:moveTo>
                <a:lnTo>
                  <a:pt x="0" y="1953491"/>
                </a:lnTo>
              </a:path>
            </a:pathLst>
          </a:custGeom>
          <a:ln w="9524">
            <a:solidFill>
              <a:srgbClr val="00A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81589" y="1556792"/>
            <a:ext cx="2983230" cy="1005205"/>
          </a:xfrm>
          <a:prstGeom prst="rect">
            <a:avLst/>
          </a:prstGeom>
          <a:solidFill>
            <a:srgbClr val="EFF9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1200" dirty="0">
                <a:solidFill>
                  <a:srgbClr val="010000"/>
                </a:solidFill>
                <a:latin typeface="Wingdings"/>
                <a:cs typeface="Wingdings"/>
              </a:rPr>
              <a:t></a:t>
            </a:r>
            <a:r>
              <a:rPr sz="12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10000"/>
                </a:solidFill>
                <a:latin typeface="Arial"/>
                <a:cs typeface="Arial"/>
              </a:rPr>
              <a:t>Attention </a:t>
            </a:r>
            <a:r>
              <a:rPr sz="1200" dirty="0">
                <a:solidFill>
                  <a:srgbClr val="010000"/>
                </a:solidFill>
                <a:latin typeface="Arial"/>
                <a:cs typeface="Arial"/>
              </a:rPr>
              <a:t>au</a:t>
            </a:r>
            <a:r>
              <a:rPr sz="1200" spc="-40" dirty="0">
                <a:solidFill>
                  <a:srgbClr val="01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10000"/>
                </a:solidFill>
                <a:latin typeface="Arial"/>
                <a:cs typeface="Arial"/>
              </a:rPr>
              <a:t>vocabulaire</a:t>
            </a:r>
            <a:endParaRPr sz="1200">
              <a:latin typeface="Arial"/>
              <a:cs typeface="Arial"/>
            </a:endParaRPr>
          </a:p>
          <a:p>
            <a:pPr marL="80010" marR="141605">
              <a:lnSpc>
                <a:spcPts val="2200"/>
              </a:lnSpc>
              <a:spcBef>
                <a:spcPts val="100"/>
              </a:spcBef>
            </a:pPr>
            <a:r>
              <a:rPr sz="1200" dirty="0">
                <a:solidFill>
                  <a:srgbClr val="010000"/>
                </a:solidFill>
                <a:latin typeface="Wingdings"/>
                <a:cs typeface="Wingdings"/>
              </a:rPr>
              <a:t></a:t>
            </a:r>
            <a:r>
              <a:rPr sz="12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10000"/>
                </a:solidFill>
                <a:latin typeface="Arial"/>
                <a:cs typeface="Arial"/>
              </a:rPr>
              <a:t>Ôter les ambiguïtés lexicales,  sémantiques, syntaxiques,</a:t>
            </a:r>
            <a:r>
              <a:rPr sz="1200" spc="-110" dirty="0">
                <a:solidFill>
                  <a:srgbClr val="01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10000"/>
                </a:solidFill>
                <a:latin typeface="Arial"/>
                <a:cs typeface="Arial"/>
              </a:rPr>
              <a:t>référentielles.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8808" y="2443690"/>
            <a:ext cx="2387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6699"/>
                </a:solidFill>
                <a:latin typeface="Times New Roman"/>
                <a:cs typeface="Times New Roman"/>
              </a:rPr>
              <a:t>Une </a:t>
            </a:r>
            <a:r>
              <a:rPr sz="2000" spc="-5" dirty="0">
                <a:solidFill>
                  <a:srgbClr val="336699"/>
                </a:solidFill>
                <a:latin typeface="Times New Roman"/>
                <a:cs typeface="Times New Roman"/>
              </a:rPr>
              <a:t>exigence doit</a:t>
            </a:r>
            <a:r>
              <a:rPr sz="2000" spc="-60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6699"/>
                </a:solidFill>
                <a:latin typeface="Times New Roman"/>
                <a:cs typeface="Times New Roman"/>
              </a:rPr>
              <a:t>être: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7609" y="2748490"/>
            <a:ext cx="4091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correspond </a:t>
            </a:r>
            <a:r>
              <a:rPr sz="1800" dirty="0">
                <a:latin typeface="Times New Roman"/>
                <a:cs typeface="Times New Roman"/>
              </a:rPr>
              <a:t>à un </a:t>
            </a:r>
            <a:r>
              <a:rPr sz="1800" spc="-5" dirty="0">
                <a:latin typeface="Times New Roman"/>
                <a:cs typeface="Times New Roman"/>
              </a:rPr>
              <a:t>besoin réel et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nécessaire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n’exprime </a:t>
            </a:r>
            <a:r>
              <a:rPr sz="1800" dirty="0">
                <a:latin typeface="Times New Roman"/>
                <a:cs typeface="Times New Roman"/>
              </a:rPr>
              <a:t>qu’un </a:t>
            </a:r>
            <a:r>
              <a:rPr sz="1800" spc="-5" dirty="0">
                <a:latin typeface="Times New Roman"/>
                <a:cs typeface="Times New Roman"/>
              </a:rPr>
              <a:t>seul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8808" y="2748490"/>
            <a:ext cx="514096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Correcte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Atomique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9999"/>
                </a:solidFill>
                <a:latin typeface="Times New Roman"/>
                <a:cs typeface="Times New Roman"/>
              </a:rPr>
              <a:t>Non </a:t>
            </a: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ambigüe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une </a:t>
            </a:r>
            <a:r>
              <a:rPr sz="1800" spc="-5" dirty="0">
                <a:latin typeface="Times New Roman"/>
                <a:cs typeface="Times New Roman"/>
              </a:rPr>
              <a:t>seule interprétation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possible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Complète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Cohérente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Evaluée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009999"/>
                </a:solidFill>
                <a:latin typeface="Times New Roman"/>
                <a:cs typeface="Times New Roman"/>
              </a:rPr>
              <a:t>Traçable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Vérifiable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7609" y="3662890"/>
            <a:ext cx="501904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énoncée entièrement en </a:t>
            </a:r>
            <a:r>
              <a:rPr sz="1800" dirty="0">
                <a:latin typeface="Times New Roman"/>
                <a:cs typeface="Times New Roman"/>
              </a:rPr>
              <a:t>un </a:t>
            </a:r>
            <a:r>
              <a:rPr sz="1800" spc="-5" dirty="0">
                <a:latin typeface="Times New Roman"/>
                <a:cs typeface="Times New Roman"/>
              </a:rPr>
              <a:t>seul endroit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sans contradiction avec d’autres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exigences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Négociée, priorisée, pertinente </a:t>
            </a:r>
            <a:r>
              <a:rPr sz="1800" dirty="0">
                <a:latin typeface="Times New Roman"/>
                <a:cs typeface="Times New Roman"/>
              </a:rPr>
              <a:t>- </a:t>
            </a:r>
            <a:r>
              <a:rPr sz="1800" spc="-5" dirty="0">
                <a:latin typeface="Times New Roman"/>
                <a:cs typeface="Times New Roman"/>
              </a:rPr>
              <a:t>stabilité </a:t>
            </a:r>
            <a:r>
              <a:rPr sz="1800" dirty="0">
                <a:latin typeface="Times New Roman"/>
                <a:cs typeface="Times New Roman"/>
              </a:rPr>
              <a:t>du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besoin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identifiant unique </a:t>
            </a:r>
            <a:r>
              <a:rPr sz="1800" dirty="0">
                <a:latin typeface="Times New Roman"/>
                <a:cs typeface="Times New Roman"/>
              </a:rPr>
              <a:t>+ </a:t>
            </a:r>
            <a:r>
              <a:rPr sz="1800" spc="-5" dirty="0">
                <a:latin typeface="Times New Roman"/>
                <a:cs typeface="Times New Roman"/>
              </a:rPr>
              <a:t>trace </a:t>
            </a:r>
            <a:r>
              <a:rPr sz="1800" dirty="0">
                <a:latin typeface="Times New Roman"/>
                <a:cs typeface="Times New Roman"/>
              </a:rPr>
              <a:t>de </a:t>
            </a:r>
            <a:r>
              <a:rPr sz="1800" spc="-5" dirty="0">
                <a:latin typeface="Times New Roman"/>
                <a:cs typeface="Times New Roman"/>
              </a:rPr>
              <a:t>toute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modification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que </a:t>
            </a:r>
            <a:r>
              <a:rPr sz="1800" spc="-5" dirty="0">
                <a:latin typeface="Times New Roman"/>
                <a:cs typeface="Times New Roman"/>
              </a:rPr>
              <a:t>l’on peut </a:t>
            </a:r>
            <a:r>
              <a:rPr sz="1800" spc="-10" dirty="0">
                <a:latin typeface="Times New Roman"/>
                <a:cs typeface="Times New Roman"/>
              </a:rPr>
              <a:t>contrôler, </a:t>
            </a:r>
            <a:r>
              <a:rPr sz="1800" spc="-5" dirty="0">
                <a:latin typeface="Times New Roman"/>
                <a:cs typeface="Times New Roman"/>
              </a:rPr>
              <a:t>qualifier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98775" y="455169"/>
            <a:ext cx="46653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8445" algn="l"/>
              </a:tabLst>
            </a:pPr>
            <a:r>
              <a:rPr dirty="0" err="1"/>
              <a:t>Ca</a:t>
            </a:r>
            <a:r>
              <a:rPr spc="-5" dirty="0" err="1"/>
              <a:t>r</a:t>
            </a:r>
            <a:r>
              <a:rPr dirty="0" err="1"/>
              <a:t>ac</a:t>
            </a:r>
            <a:r>
              <a:rPr spc="-5" dirty="0" err="1"/>
              <a:t>t</a:t>
            </a:r>
            <a:r>
              <a:rPr dirty="0" err="1"/>
              <a:t>é</a:t>
            </a:r>
            <a:r>
              <a:rPr spc="-5" dirty="0" err="1"/>
              <a:t>ri</a:t>
            </a:r>
            <a:r>
              <a:rPr dirty="0" err="1"/>
              <a:t>s</a:t>
            </a:r>
            <a:r>
              <a:rPr spc="-5" dirty="0" err="1"/>
              <a:t>tiqu</a:t>
            </a:r>
            <a:r>
              <a:rPr dirty="0" err="1"/>
              <a:t>es</a:t>
            </a:r>
            <a:r>
              <a:rPr lang="en-US" dirty="0"/>
              <a:t> </a:t>
            </a:r>
            <a:r>
              <a:rPr dirty="0"/>
              <a:t>de</a:t>
            </a:r>
            <a:r>
              <a:rPr lang="en-US" dirty="0"/>
              <a:t> </a:t>
            </a:r>
            <a:r>
              <a:rPr lang="en-US" dirty="0" err="1"/>
              <a:t>l’exigence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16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647" y="1979237"/>
            <a:ext cx="3552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6699"/>
                </a:solidFill>
                <a:latin typeface="Times New Roman"/>
                <a:cs typeface="Times New Roman"/>
              </a:rPr>
              <a:t>Les attributs </a:t>
            </a:r>
            <a:r>
              <a:rPr sz="2000" dirty="0">
                <a:solidFill>
                  <a:srgbClr val="336699"/>
                </a:solidFill>
                <a:latin typeface="Times New Roman"/>
                <a:cs typeface="Times New Roman"/>
              </a:rPr>
              <a:t>d’une </a:t>
            </a:r>
            <a:r>
              <a:rPr sz="2000" spc="-5" dirty="0">
                <a:solidFill>
                  <a:srgbClr val="336699"/>
                </a:solidFill>
                <a:latin typeface="Times New Roman"/>
                <a:cs typeface="Times New Roman"/>
              </a:rPr>
              <a:t>exigences</a:t>
            </a:r>
            <a:r>
              <a:rPr sz="2000" spc="-30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6699"/>
                </a:solidFill>
                <a:latin typeface="Times New Roman"/>
                <a:cs typeface="Times New Roman"/>
              </a:rPr>
              <a:t>sont: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647" y="2309437"/>
            <a:ext cx="365506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Identifiant </a:t>
            </a:r>
            <a:r>
              <a:rPr sz="2000" dirty="0">
                <a:solidFill>
                  <a:srgbClr val="009999"/>
                </a:solidFill>
                <a:latin typeface="Times New Roman"/>
                <a:cs typeface="Times New Roman"/>
              </a:rPr>
              <a:t>– </a:t>
            </a: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unique et</a:t>
            </a:r>
            <a:r>
              <a:rPr sz="20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persistant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Produit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Projet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20" dirty="0">
                <a:solidFill>
                  <a:srgbClr val="009999"/>
                </a:solidFill>
                <a:latin typeface="Times New Roman"/>
                <a:cs typeface="Times New Roman"/>
              </a:rPr>
              <a:t>Titre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Description générale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Auteur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User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Statuts </a:t>
            </a:r>
            <a:r>
              <a:rPr sz="2000" dirty="0">
                <a:solidFill>
                  <a:srgbClr val="009999"/>
                </a:solidFill>
                <a:latin typeface="Times New Roman"/>
                <a:cs typeface="Times New Roman"/>
              </a:rPr>
              <a:t>du </a:t>
            </a: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workflow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Description détaillée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Critères d’acceptation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8775" y="711201"/>
            <a:ext cx="5859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3295" algn="l"/>
              </a:tabLst>
            </a:pPr>
            <a:r>
              <a:rPr spc="-5" dirty="0"/>
              <a:t>Attributs	</a:t>
            </a:r>
            <a:r>
              <a:rPr dirty="0"/>
              <a:t>d’une</a:t>
            </a:r>
            <a:r>
              <a:rPr spc="-65" dirty="0"/>
              <a:t> </a:t>
            </a:r>
            <a:r>
              <a:rPr spc="-5" dirty="0"/>
              <a:t>exigence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9046" y="2221186"/>
            <a:ext cx="40500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6699"/>
                </a:solidFill>
                <a:latin typeface="Arial"/>
                <a:cs typeface="Arial"/>
              </a:rPr>
              <a:t>Le </a:t>
            </a:r>
            <a:r>
              <a:rPr sz="2000" spc="-5" dirty="0">
                <a:solidFill>
                  <a:srgbClr val="336699"/>
                </a:solidFill>
                <a:latin typeface="Arial"/>
                <a:cs typeface="Arial"/>
              </a:rPr>
              <a:t>référentiel </a:t>
            </a:r>
            <a:r>
              <a:rPr sz="2000" dirty="0">
                <a:solidFill>
                  <a:srgbClr val="336699"/>
                </a:solidFill>
                <a:latin typeface="Arial"/>
                <a:cs typeface="Arial"/>
              </a:rPr>
              <a:t>d’exigences doit </a:t>
            </a:r>
            <a:r>
              <a:rPr sz="2000" spc="-5" dirty="0">
                <a:solidFill>
                  <a:srgbClr val="336699"/>
                </a:solidFill>
                <a:latin typeface="Arial"/>
                <a:cs typeface="Arial"/>
              </a:rPr>
              <a:t>être</a:t>
            </a:r>
            <a:r>
              <a:rPr sz="2000" spc="-4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6699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9046" y="2967946"/>
            <a:ext cx="1314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966"/>
              </a:buClr>
              <a:buSzPct val="50000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Complet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7846" y="2993346"/>
            <a:ext cx="5187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100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Toutes </a:t>
            </a:r>
            <a:r>
              <a:rPr sz="1800" dirty="0">
                <a:latin typeface="Arial"/>
                <a:cs typeface="Arial"/>
              </a:rPr>
              <a:t>les exigences </a:t>
            </a:r>
            <a:r>
              <a:rPr sz="1800" spc="-5" dirty="0">
                <a:latin typeface="Arial"/>
                <a:cs typeface="Arial"/>
              </a:rPr>
              <a:t>existent </a:t>
            </a:r>
            <a:r>
              <a:rPr sz="1800" dirty="0">
                <a:latin typeface="Arial"/>
                <a:cs typeface="Arial"/>
              </a:rPr>
              <a:t>et sont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complètes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9046" y="3488645"/>
            <a:ext cx="1413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966"/>
              </a:buClr>
              <a:buSzPct val="50000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Cohérent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7846" y="3514045"/>
            <a:ext cx="415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100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Les exigences ne se </a:t>
            </a:r>
            <a:r>
              <a:rPr sz="1800" spc="-5" dirty="0">
                <a:latin typeface="Arial"/>
                <a:cs typeface="Arial"/>
              </a:rPr>
              <a:t>contredisent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9046" y="3996646"/>
            <a:ext cx="3333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966"/>
              </a:buClr>
              <a:buSzPct val="50000"/>
              <a:buChar char="■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Arial"/>
                <a:cs typeface="Arial"/>
              </a:rPr>
              <a:t>Doté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d’une </a:t>
            </a:r>
            <a:r>
              <a:rPr sz="2000" spc="-5" dirty="0">
                <a:solidFill>
                  <a:srgbClr val="009999"/>
                </a:solidFill>
                <a:latin typeface="Arial"/>
                <a:cs typeface="Arial"/>
              </a:rPr>
              <a:t>structure</a:t>
            </a:r>
            <a:r>
              <a:rPr sz="2000" spc="-4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claire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9046" y="4517345"/>
            <a:ext cx="1526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966"/>
              </a:buClr>
              <a:buSzPct val="50000"/>
              <a:buChar char="■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Arial"/>
                <a:cs typeface="Arial"/>
              </a:rPr>
              <a:t>Modifiable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27846" y="4542745"/>
            <a:ext cx="35356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100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Modification </a:t>
            </a:r>
            <a:r>
              <a:rPr sz="1800" dirty="0">
                <a:latin typeface="Arial"/>
                <a:cs typeface="Arial"/>
              </a:rPr>
              <a:t>du produit possible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9046" y="5038046"/>
            <a:ext cx="1540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966"/>
              </a:buClr>
              <a:buSzPct val="50000"/>
              <a:buChar char="■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Arial"/>
                <a:cs typeface="Arial"/>
              </a:rPr>
              <a:t>Extensible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7846" y="5063446"/>
            <a:ext cx="3256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100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Evolution </a:t>
            </a:r>
            <a:r>
              <a:rPr sz="1800" dirty="0">
                <a:latin typeface="Arial"/>
                <a:cs typeface="Arial"/>
              </a:rPr>
              <a:t>du produit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possible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898775" y="455169"/>
            <a:ext cx="5443855" cy="126492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 marR="5080">
              <a:lnSpc>
                <a:spcPct val="69400"/>
              </a:lnSpc>
              <a:spcBef>
                <a:spcPts val="1860"/>
              </a:spcBef>
              <a:tabLst>
                <a:tab pos="4068445" algn="l"/>
              </a:tabLst>
            </a:pPr>
            <a:r>
              <a:rPr spc="-5" dirty="0"/>
              <a:t>Caractéristiques	</a:t>
            </a:r>
            <a:r>
              <a:rPr dirty="0"/>
              <a:t>d’un  </a:t>
            </a:r>
            <a:r>
              <a:rPr spc="-5" dirty="0"/>
              <a:t>référentiel</a:t>
            </a:r>
            <a:r>
              <a:rPr spc="-30" dirty="0"/>
              <a:t> </a:t>
            </a:r>
            <a:r>
              <a:rPr spc="-5" dirty="0"/>
              <a:t>d’exigences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19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8775" y="455169"/>
            <a:ext cx="5859145" cy="126492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 marR="5080">
              <a:lnSpc>
                <a:spcPct val="69400"/>
              </a:lnSpc>
              <a:spcBef>
                <a:spcPts val="1860"/>
              </a:spcBef>
              <a:tabLst>
                <a:tab pos="1012825" algn="l"/>
              </a:tabLst>
            </a:pPr>
            <a:r>
              <a:rPr spc="-5" dirty="0"/>
              <a:t>Vérification </a:t>
            </a:r>
            <a:r>
              <a:rPr dirty="0"/>
              <a:t>et </a:t>
            </a:r>
            <a:r>
              <a:rPr spc="-5" dirty="0"/>
              <a:t>Validation  </a:t>
            </a:r>
            <a:r>
              <a:rPr dirty="0"/>
              <a:t>des	</a:t>
            </a:r>
            <a:r>
              <a:rPr spc="-5" dirty="0"/>
              <a:t>exigences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59286" y="1950170"/>
            <a:ext cx="42945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Est-ce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la </a:t>
            </a:r>
            <a:r>
              <a:rPr sz="2800" b="1" spc="-5" dirty="0">
                <a:solidFill>
                  <a:srgbClr val="00A8A9"/>
                </a:solidFill>
                <a:latin typeface="Arial"/>
                <a:cs typeface="Arial"/>
              </a:rPr>
              <a:t>bonne</a:t>
            </a:r>
            <a:r>
              <a:rPr sz="2800" b="1" spc="-65" dirty="0">
                <a:solidFill>
                  <a:srgbClr val="00A8A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exigence?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126" y="3818632"/>
            <a:ext cx="2747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336699"/>
                </a:solidFill>
                <a:latin typeface="Arial Narrow"/>
                <a:cs typeface="Arial Narrow"/>
              </a:rPr>
              <a:t>Vérification</a:t>
            </a:r>
            <a:endParaRPr sz="4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29" y="1798914"/>
            <a:ext cx="2414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336699"/>
                </a:solidFill>
                <a:latin typeface="Arial Narrow"/>
                <a:cs typeface="Arial Narrow"/>
              </a:rPr>
              <a:t>Validation</a:t>
            </a:r>
            <a:endParaRPr sz="48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07879" y="1926814"/>
            <a:ext cx="683999" cy="68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3904" y="3933056"/>
            <a:ext cx="683999" cy="68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2347" y="2669932"/>
            <a:ext cx="6490335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Ex :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contrôler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que l’exigence répond à</a:t>
            </a:r>
            <a:r>
              <a:rPr sz="2800" spc="-6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un  besoin du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9286" y="4005230"/>
            <a:ext cx="4690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L’exigence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est-elle</a:t>
            </a:r>
            <a:r>
              <a:rPr sz="2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8A9"/>
                </a:solidFill>
                <a:latin typeface="Arial"/>
                <a:cs typeface="Arial"/>
              </a:rPr>
              <a:t>correcte?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4747" y="5046196"/>
            <a:ext cx="7576820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Ex :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contrôler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que l’exigence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respecte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les règles  de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 formulation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8775" y="711201"/>
            <a:ext cx="5444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3075" algn="l"/>
              </a:tabLst>
            </a:pPr>
            <a:r>
              <a:rPr spc="-5" dirty="0"/>
              <a:t>Gestion</a:t>
            </a:r>
            <a:r>
              <a:rPr dirty="0"/>
              <a:t> des	</a:t>
            </a:r>
            <a:r>
              <a:rPr spc="-5" dirty="0"/>
              <a:t>exigences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25585" y="1820486"/>
            <a:ext cx="3272790" cy="3205480"/>
            <a:chOff x="3125585" y="1820486"/>
            <a:chExt cx="3272790" cy="3205480"/>
          </a:xfrm>
        </p:grpSpPr>
        <p:sp>
          <p:nvSpPr>
            <p:cNvPr id="5" name="object 5"/>
            <p:cNvSpPr/>
            <p:nvPr/>
          </p:nvSpPr>
          <p:spPr>
            <a:xfrm>
              <a:off x="3409612" y="2300314"/>
              <a:ext cx="2962910" cy="635000"/>
            </a:xfrm>
            <a:custGeom>
              <a:avLst/>
              <a:gdLst/>
              <a:ahLst/>
              <a:cxnLst/>
              <a:rect l="l" t="t" r="r" b="b"/>
              <a:pathLst>
                <a:path w="2962910" h="635000">
                  <a:moveTo>
                    <a:pt x="2962587" y="0"/>
                  </a:moveTo>
                  <a:lnTo>
                    <a:pt x="0" y="0"/>
                  </a:lnTo>
                  <a:lnTo>
                    <a:pt x="0" y="634755"/>
                  </a:lnTo>
                  <a:lnTo>
                    <a:pt x="2962587" y="634755"/>
                  </a:lnTo>
                  <a:lnTo>
                    <a:pt x="2962587" y="0"/>
                  </a:lnTo>
                  <a:close/>
                </a:path>
              </a:pathLst>
            </a:custGeom>
            <a:solidFill>
              <a:srgbClr val="FAF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09612" y="2300313"/>
              <a:ext cx="2962910" cy="635000"/>
            </a:xfrm>
            <a:custGeom>
              <a:avLst/>
              <a:gdLst/>
              <a:ahLst/>
              <a:cxnLst/>
              <a:rect l="l" t="t" r="r" b="b"/>
              <a:pathLst>
                <a:path w="2962910" h="635000">
                  <a:moveTo>
                    <a:pt x="0" y="0"/>
                  </a:moveTo>
                  <a:lnTo>
                    <a:pt x="2962587" y="0"/>
                  </a:lnTo>
                  <a:lnTo>
                    <a:pt x="2962587" y="634754"/>
                  </a:lnTo>
                  <a:lnTo>
                    <a:pt x="0" y="63475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7B3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22768" y="2375628"/>
              <a:ext cx="1885666" cy="2004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5077" y="2683476"/>
              <a:ext cx="1137394" cy="2479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06672" y="3738632"/>
              <a:ext cx="2966085" cy="600075"/>
            </a:xfrm>
            <a:custGeom>
              <a:avLst/>
              <a:gdLst/>
              <a:ahLst/>
              <a:cxnLst/>
              <a:rect l="l" t="t" r="r" b="b"/>
              <a:pathLst>
                <a:path w="2966085" h="600075">
                  <a:moveTo>
                    <a:pt x="2965527" y="0"/>
                  </a:moveTo>
                  <a:lnTo>
                    <a:pt x="0" y="0"/>
                  </a:lnTo>
                  <a:lnTo>
                    <a:pt x="0" y="599481"/>
                  </a:lnTo>
                  <a:lnTo>
                    <a:pt x="2965527" y="599481"/>
                  </a:lnTo>
                  <a:lnTo>
                    <a:pt x="2965527" y="0"/>
                  </a:lnTo>
                  <a:close/>
                </a:path>
              </a:pathLst>
            </a:custGeom>
            <a:solidFill>
              <a:srgbClr val="FAF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06672" y="3738632"/>
              <a:ext cx="2966085" cy="600075"/>
            </a:xfrm>
            <a:custGeom>
              <a:avLst/>
              <a:gdLst/>
              <a:ahLst/>
              <a:cxnLst/>
              <a:rect l="l" t="t" r="r" b="b"/>
              <a:pathLst>
                <a:path w="2966085" h="600075">
                  <a:moveTo>
                    <a:pt x="0" y="0"/>
                  </a:moveTo>
                  <a:lnTo>
                    <a:pt x="2965527" y="0"/>
                  </a:lnTo>
                  <a:lnTo>
                    <a:pt x="2965527" y="599481"/>
                  </a:lnTo>
                  <a:lnTo>
                    <a:pt x="0" y="599481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7B3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9095" y="3948710"/>
              <a:ext cx="2290717" cy="2481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5585" y="1820486"/>
              <a:ext cx="128847" cy="29136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91160" y="1844824"/>
              <a:ext cx="0" cy="2821940"/>
            </a:xfrm>
            <a:custGeom>
              <a:avLst/>
              <a:gdLst/>
              <a:ahLst/>
              <a:cxnLst/>
              <a:rect l="l" t="t" r="r" b="b"/>
              <a:pathLst>
                <a:path h="2821940">
                  <a:moveTo>
                    <a:pt x="0" y="0"/>
                  </a:moveTo>
                  <a:lnTo>
                    <a:pt x="0" y="2821807"/>
                  </a:lnTo>
                </a:path>
              </a:pathLst>
            </a:custGeom>
            <a:ln w="38099">
              <a:solidFill>
                <a:srgbClr val="D5F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46367" y="3977639"/>
              <a:ext cx="307570" cy="1288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1160" y="4018560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218450" y="0"/>
                  </a:lnTo>
                </a:path>
              </a:pathLst>
            </a:custGeom>
            <a:ln w="38099">
              <a:solidFill>
                <a:srgbClr val="D5F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19871" y="4420345"/>
              <a:ext cx="2966085" cy="593090"/>
            </a:xfrm>
            <a:custGeom>
              <a:avLst/>
              <a:gdLst/>
              <a:ahLst/>
              <a:cxnLst/>
              <a:rect l="l" t="t" r="r" b="b"/>
              <a:pathLst>
                <a:path w="2966085" h="593089">
                  <a:moveTo>
                    <a:pt x="2965527" y="0"/>
                  </a:moveTo>
                  <a:lnTo>
                    <a:pt x="0" y="0"/>
                  </a:lnTo>
                  <a:lnTo>
                    <a:pt x="0" y="592830"/>
                  </a:lnTo>
                  <a:lnTo>
                    <a:pt x="2965527" y="592830"/>
                  </a:lnTo>
                  <a:lnTo>
                    <a:pt x="2965527" y="0"/>
                  </a:lnTo>
                  <a:close/>
                </a:path>
              </a:pathLst>
            </a:custGeom>
            <a:solidFill>
              <a:srgbClr val="FAF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19871" y="4420345"/>
              <a:ext cx="2966085" cy="593090"/>
            </a:xfrm>
            <a:custGeom>
              <a:avLst/>
              <a:gdLst/>
              <a:ahLst/>
              <a:cxnLst/>
              <a:rect l="l" t="t" r="r" b="b"/>
              <a:pathLst>
                <a:path w="2966085" h="593089">
                  <a:moveTo>
                    <a:pt x="0" y="0"/>
                  </a:moveTo>
                  <a:lnTo>
                    <a:pt x="2965527" y="0"/>
                  </a:lnTo>
                  <a:lnTo>
                    <a:pt x="2965527" y="592830"/>
                  </a:lnTo>
                  <a:lnTo>
                    <a:pt x="0" y="59283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7B3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36139" y="4627098"/>
              <a:ext cx="2735117" cy="2509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46367" y="4626032"/>
              <a:ext cx="307570" cy="1288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91160" y="4666631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218450" y="0"/>
                  </a:lnTo>
                </a:path>
              </a:pathLst>
            </a:custGeom>
            <a:ln w="38099">
              <a:solidFill>
                <a:srgbClr val="D5F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22298" y="3020391"/>
              <a:ext cx="2950210" cy="638175"/>
            </a:xfrm>
            <a:custGeom>
              <a:avLst/>
              <a:gdLst/>
              <a:ahLst/>
              <a:cxnLst/>
              <a:rect l="l" t="t" r="r" b="b"/>
              <a:pathLst>
                <a:path w="2950210" h="638175">
                  <a:moveTo>
                    <a:pt x="2949900" y="0"/>
                  </a:moveTo>
                  <a:lnTo>
                    <a:pt x="0" y="0"/>
                  </a:lnTo>
                  <a:lnTo>
                    <a:pt x="0" y="638128"/>
                  </a:lnTo>
                  <a:lnTo>
                    <a:pt x="2949900" y="638128"/>
                  </a:lnTo>
                  <a:lnTo>
                    <a:pt x="2949900" y="0"/>
                  </a:lnTo>
                  <a:close/>
                </a:path>
              </a:pathLst>
            </a:custGeom>
            <a:solidFill>
              <a:srgbClr val="FAF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22298" y="3020392"/>
              <a:ext cx="2950210" cy="638175"/>
            </a:xfrm>
            <a:custGeom>
              <a:avLst/>
              <a:gdLst/>
              <a:ahLst/>
              <a:cxnLst/>
              <a:rect l="l" t="t" r="r" b="b"/>
              <a:pathLst>
                <a:path w="2950210" h="638175">
                  <a:moveTo>
                    <a:pt x="0" y="0"/>
                  </a:moveTo>
                  <a:lnTo>
                    <a:pt x="2949900" y="0"/>
                  </a:lnTo>
                  <a:lnTo>
                    <a:pt x="2949900" y="638128"/>
                  </a:lnTo>
                  <a:lnTo>
                    <a:pt x="0" y="63812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7B3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43287" y="3099426"/>
              <a:ext cx="1639524" cy="2504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31414" y="3405243"/>
              <a:ext cx="1137394" cy="2479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54680" y="3295996"/>
              <a:ext cx="311727" cy="1371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01421" y="3339457"/>
              <a:ext cx="220979" cy="4445"/>
            </a:xfrm>
            <a:custGeom>
              <a:avLst/>
              <a:gdLst/>
              <a:ahLst/>
              <a:cxnLst/>
              <a:rect l="l" t="t" r="r" b="b"/>
              <a:pathLst>
                <a:path w="220979" h="4445">
                  <a:moveTo>
                    <a:pt x="-19049" y="2097"/>
                  </a:moveTo>
                  <a:lnTo>
                    <a:pt x="239927" y="2097"/>
                  </a:lnTo>
                </a:path>
              </a:pathLst>
            </a:custGeom>
            <a:ln w="42295">
              <a:solidFill>
                <a:srgbClr val="D5F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54680" y="2535381"/>
              <a:ext cx="311727" cy="12884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01421" y="2578401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218450" y="1"/>
                  </a:lnTo>
                </a:path>
              </a:pathLst>
            </a:custGeom>
            <a:ln w="38099">
              <a:solidFill>
                <a:srgbClr val="D5F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876256" y="1700808"/>
            <a:ext cx="1980564" cy="2088514"/>
            <a:chOff x="6876256" y="1700808"/>
            <a:chExt cx="1980564" cy="2088514"/>
          </a:xfrm>
        </p:grpSpPr>
        <p:sp>
          <p:nvSpPr>
            <p:cNvPr id="30" name="object 30"/>
            <p:cNvSpPr/>
            <p:nvPr/>
          </p:nvSpPr>
          <p:spPr>
            <a:xfrm>
              <a:off x="6876256" y="2347878"/>
              <a:ext cx="1775286" cy="144092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04876" y="1700808"/>
              <a:ext cx="1251377" cy="11079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80659" y="2317344"/>
            <a:ext cx="2672080" cy="1483360"/>
            <a:chOff x="180659" y="2317344"/>
            <a:chExt cx="2672080" cy="1483360"/>
          </a:xfrm>
        </p:grpSpPr>
        <p:sp>
          <p:nvSpPr>
            <p:cNvPr id="33" name="object 33"/>
            <p:cNvSpPr/>
            <p:nvPr/>
          </p:nvSpPr>
          <p:spPr>
            <a:xfrm>
              <a:off x="1598415" y="2317344"/>
              <a:ext cx="1254760" cy="1346200"/>
            </a:xfrm>
            <a:custGeom>
              <a:avLst/>
              <a:gdLst/>
              <a:ahLst/>
              <a:cxnLst/>
              <a:rect l="l" t="t" r="r" b="b"/>
              <a:pathLst>
                <a:path w="1254760" h="1346200">
                  <a:moveTo>
                    <a:pt x="1210184" y="1320800"/>
                  </a:moveTo>
                  <a:lnTo>
                    <a:pt x="1112815" y="1320800"/>
                  </a:lnTo>
                  <a:lnTo>
                    <a:pt x="1122530" y="1333500"/>
                  </a:lnTo>
                  <a:lnTo>
                    <a:pt x="1131879" y="1346200"/>
                  </a:lnTo>
                  <a:lnTo>
                    <a:pt x="1198956" y="1346200"/>
                  </a:lnTo>
                  <a:lnTo>
                    <a:pt x="1203560" y="1333500"/>
                  </a:lnTo>
                  <a:lnTo>
                    <a:pt x="1207303" y="1333500"/>
                  </a:lnTo>
                  <a:lnTo>
                    <a:pt x="1210184" y="1320800"/>
                  </a:lnTo>
                  <a:close/>
                </a:path>
                <a:path w="1254760" h="1346200">
                  <a:moveTo>
                    <a:pt x="1080964" y="1219200"/>
                  </a:moveTo>
                  <a:lnTo>
                    <a:pt x="1075274" y="1231900"/>
                  </a:lnTo>
                  <a:lnTo>
                    <a:pt x="1071655" y="1244600"/>
                  </a:lnTo>
                  <a:lnTo>
                    <a:pt x="1070107" y="1244600"/>
                  </a:lnTo>
                  <a:lnTo>
                    <a:pt x="1070630" y="1257300"/>
                  </a:lnTo>
                  <a:lnTo>
                    <a:pt x="1073805" y="1270000"/>
                  </a:lnTo>
                  <a:lnTo>
                    <a:pt x="1080215" y="1282700"/>
                  </a:lnTo>
                  <a:lnTo>
                    <a:pt x="1089858" y="1295400"/>
                  </a:lnTo>
                  <a:lnTo>
                    <a:pt x="1102735" y="1320800"/>
                  </a:lnTo>
                  <a:lnTo>
                    <a:pt x="1212204" y="1320800"/>
                  </a:lnTo>
                  <a:lnTo>
                    <a:pt x="1213263" y="1308100"/>
                  </a:lnTo>
                  <a:lnTo>
                    <a:pt x="1140456" y="1308100"/>
                  </a:lnTo>
                  <a:lnTo>
                    <a:pt x="1134943" y="1295400"/>
                  </a:lnTo>
                  <a:lnTo>
                    <a:pt x="1124502" y="1295400"/>
                  </a:lnTo>
                  <a:lnTo>
                    <a:pt x="1121647" y="1282700"/>
                  </a:lnTo>
                  <a:lnTo>
                    <a:pt x="1120202" y="1270000"/>
                  </a:lnTo>
                  <a:lnTo>
                    <a:pt x="1121644" y="1270000"/>
                  </a:lnTo>
                  <a:lnTo>
                    <a:pt x="1125251" y="1257300"/>
                  </a:lnTo>
                  <a:lnTo>
                    <a:pt x="1080964" y="1219200"/>
                  </a:lnTo>
                  <a:close/>
                </a:path>
                <a:path w="1254760" h="1346200">
                  <a:moveTo>
                    <a:pt x="1212190" y="1295400"/>
                  </a:moveTo>
                  <a:lnTo>
                    <a:pt x="1159959" y="1295400"/>
                  </a:lnTo>
                  <a:lnTo>
                    <a:pt x="1153836" y="1308100"/>
                  </a:lnTo>
                  <a:lnTo>
                    <a:pt x="1213258" y="1308100"/>
                  </a:lnTo>
                  <a:lnTo>
                    <a:pt x="1212190" y="1295400"/>
                  </a:lnTo>
                  <a:close/>
                </a:path>
                <a:path w="1254760" h="1346200">
                  <a:moveTo>
                    <a:pt x="1177938" y="1231900"/>
                  </a:moveTo>
                  <a:lnTo>
                    <a:pt x="1128237" y="1231900"/>
                  </a:lnTo>
                  <a:lnTo>
                    <a:pt x="1132909" y="1244600"/>
                  </a:lnTo>
                  <a:lnTo>
                    <a:pt x="1139117" y="1257300"/>
                  </a:lnTo>
                  <a:lnTo>
                    <a:pt x="1151929" y="1282700"/>
                  </a:lnTo>
                  <a:lnTo>
                    <a:pt x="1158324" y="1282700"/>
                  </a:lnTo>
                  <a:lnTo>
                    <a:pt x="1159652" y="1295400"/>
                  </a:lnTo>
                  <a:lnTo>
                    <a:pt x="1210058" y="1295400"/>
                  </a:lnTo>
                  <a:lnTo>
                    <a:pt x="1206623" y="1282700"/>
                  </a:lnTo>
                  <a:lnTo>
                    <a:pt x="1201644" y="1270000"/>
                  </a:lnTo>
                  <a:lnTo>
                    <a:pt x="1195120" y="1257300"/>
                  </a:lnTo>
                  <a:lnTo>
                    <a:pt x="1187053" y="1244600"/>
                  </a:lnTo>
                  <a:lnTo>
                    <a:pt x="1181880" y="1244600"/>
                  </a:lnTo>
                  <a:lnTo>
                    <a:pt x="1177938" y="1231900"/>
                  </a:lnTo>
                  <a:close/>
                </a:path>
                <a:path w="1254760" h="1346200">
                  <a:moveTo>
                    <a:pt x="1253279" y="1244600"/>
                  </a:moveTo>
                  <a:lnTo>
                    <a:pt x="1206196" y="1244600"/>
                  </a:lnTo>
                  <a:lnTo>
                    <a:pt x="1203449" y="1257300"/>
                  </a:lnTo>
                  <a:lnTo>
                    <a:pt x="1245900" y="1295400"/>
                  </a:lnTo>
                  <a:lnTo>
                    <a:pt x="1249245" y="1282700"/>
                  </a:lnTo>
                  <a:lnTo>
                    <a:pt x="1251739" y="1270000"/>
                  </a:lnTo>
                  <a:lnTo>
                    <a:pt x="1253383" y="1270000"/>
                  </a:lnTo>
                  <a:lnTo>
                    <a:pt x="1254177" y="1257300"/>
                  </a:lnTo>
                  <a:lnTo>
                    <a:pt x="1253279" y="1244600"/>
                  </a:lnTo>
                  <a:close/>
                </a:path>
                <a:path w="1254760" h="1346200">
                  <a:moveTo>
                    <a:pt x="1249118" y="1231900"/>
                  </a:moveTo>
                  <a:lnTo>
                    <a:pt x="1205901" y="1231900"/>
                  </a:lnTo>
                  <a:lnTo>
                    <a:pt x="1206734" y="1244600"/>
                  </a:lnTo>
                  <a:lnTo>
                    <a:pt x="1251607" y="1244600"/>
                  </a:lnTo>
                  <a:lnTo>
                    <a:pt x="1249118" y="1231900"/>
                  </a:lnTo>
                  <a:close/>
                </a:path>
                <a:path w="1254760" h="1346200">
                  <a:moveTo>
                    <a:pt x="1172589" y="1219200"/>
                  </a:moveTo>
                  <a:lnTo>
                    <a:pt x="1123197" y="1219200"/>
                  </a:lnTo>
                  <a:lnTo>
                    <a:pt x="1125101" y="1231900"/>
                  </a:lnTo>
                  <a:lnTo>
                    <a:pt x="1173746" y="1231900"/>
                  </a:lnTo>
                  <a:lnTo>
                    <a:pt x="1172589" y="1219200"/>
                  </a:lnTo>
                  <a:close/>
                </a:path>
                <a:path w="1254760" h="1346200">
                  <a:moveTo>
                    <a:pt x="1240044" y="1219200"/>
                  </a:moveTo>
                  <a:lnTo>
                    <a:pt x="1194163" y="1219200"/>
                  </a:lnTo>
                  <a:lnTo>
                    <a:pt x="1203234" y="1231900"/>
                  </a:lnTo>
                  <a:lnTo>
                    <a:pt x="1245401" y="1231900"/>
                  </a:lnTo>
                  <a:lnTo>
                    <a:pt x="1240044" y="1219200"/>
                  </a:lnTo>
                  <a:close/>
                </a:path>
                <a:path w="1254760" h="1346200">
                  <a:moveTo>
                    <a:pt x="1207273" y="1181100"/>
                  </a:moveTo>
                  <a:lnTo>
                    <a:pt x="1131514" y="1181100"/>
                  </a:lnTo>
                  <a:lnTo>
                    <a:pt x="1127694" y="1193800"/>
                  </a:lnTo>
                  <a:lnTo>
                    <a:pt x="1124868" y="1193800"/>
                  </a:lnTo>
                  <a:lnTo>
                    <a:pt x="1123036" y="1206500"/>
                  </a:lnTo>
                  <a:lnTo>
                    <a:pt x="1122165" y="1206500"/>
                  </a:lnTo>
                  <a:lnTo>
                    <a:pt x="1122218" y="1219200"/>
                  </a:lnTo>
                  <a:lnTo>
                    <a:pt x="1233046" y="1219200"/>
                  </a:lnTo>
                  <a:lnTo>
                    <a:pt x="1224409" y="1206500"/>
                  </a:lnTo>
                  <a:lnTo>
                    <a:pt x="1215646" y="1193800"/>
                  </a:lnTo>
                  <a:lnTo>
                    <a:pt x="1207273" y="1181100"/>
                  </a:lnTo>
                  <a:close/>
                </a:path>
                <a:path w="1254760" h="1346200">
                  <a:moveTo>
                    <a:pt x="999956" y="1143000"/>
                  </a:moveTo>
                  <a:lnTo>
                    <a:pt x="955447" y="1143000"/>
                  </a:lnTo>
                  <a:lnTo>
                    <a:pt x="963055" y="1155700"/>
                  </a:lnTo>
                  <a:lnTo>
                    <a:pt x="972609" y="1168400"/>
                  </a:lnTo>
                  <a:lnTo>
                    <a:pt x="984508" y="1181100"/>
                  </a:lnTo>
                  <a:lnTo>
                    <a:pt x="995957" y="1193800"/>
                  </a:lnTo>
                  <a:lnTo>
                    <a:pt x="1006957" y="1206500"/>
                  </a:lnTo>
                  <a:lnTo>
                    <a:pt x="1065025" y="1206500"/>
                  </a:lnTo>
                  <a:lnTo>
                    <a:pt x="1029091" y="1155700"/>
                  </a:lnTo>
                  <a:lnTo>
                    <a:pt x="1003955" y="1155700"/>
                  </a:lnTo>
                  <a:lnTo>
                    <a:pt x="999956" y="1143000"/>
                  </a:lnTo>
                  <a:close/>
                </a:path>
                <a:path w="1254760" h="1346200">
                  <a:moveTo>
                    <a:pt x="1044685" y="1104900"/>
                  </a:moveTo>
                  <a:lnTo>
                    <a:pt x="1003025" y="1104900"/>
                  </a:lnTo>
                  <a:lnTo>
                    <a:pt x="1084473" y="1193800"/>
                  </a:lnTo>
                  <a:lnTo>
                    <a:pt x="1089569" y="1193800"/>
                  </a:lnTo>
                  <a:lnTo>
                    <a:pt x="1100221" y="1181100"/>
                  </a:lnTo>
                  <a:lnTo>
                    <a:pt x="1108920" y="1168400"/>
                  </a:lnTo>
                  <a:lnTo>
                    <a:pt x="1115664" y="1155700"/>
                  </a:lnTo>
                  <a:lnTo>
                    <a:pt x="1120456" y="1143000"/>
                  </a:lnTo>
                  <a:lnTo>
                    <a:pt x="1123448" y="1143000"/>
                  </a:lnTo>
                  <a:lnTo>
                    <a:pt x="1124795" y="1130300"/>
                  </a:lnTo>
                  <a:lnTo>
                    <a:pt x="1064742" y="1130300"/>
                  </a:lnTo>
                  <a:lnTo>
                    <a:pt x="1044685" y="1104900"/>
                  </a:lnTo>
                  <a:close/>
                </a:path>
                <a:path w="1254760" h="1346200">
                  <a:moveTo>
                    <a:pt x="1184316" y="1168400"/>
                  </a:moveTo>
                  <a:lnTo>
                    <a:pt x="1148657" y="1168400"/>
                  </a:lnTo>
                  <a:lnTo>
                    <a:pt x="1142313" y="1181100"/>
                  </a:lnTo>
                  <a:lnTo>
                    <a:pt x="1191695" y="1181100"/>
                  </a:lnTo>
                  <a:lnTo>
                    <a:pt x="1184316" y="1168400"/>
                  </a:lnTo>
                  <a:close/>
                </a:path>
                <a:path w="1254760" h="1346200">
                  <a:moveTo>
                    <a:pt x="1049480" y="1028700"/>
                  </a:moveTo>
                  <a:lnTo>
                    <a:pt x="1001692" y="1028700"/>
                  </a:lnTo>
                  <a:lnTo>
                    <a:pt x="986896" y="1041400"/>
                  </a:lnTo>
                  <a:lnTo>
                    <a:pt x="972773" y="1054100"/>
                  </a:lnTo>
                  <a:lnTo>
                    <a:pt x="963894" y="1054100"/>
                  </a:lnTo>
                  <a:lnTo>
                    <a:pt x="956638" y="1066800"/>
                  </a:lnTo>
                  <a:lnTo>
                    <a:pt x="951003" y="1079500"/>
                  </a:lnTo>
                  <a:lnTo>
                    <a:pt x="946990" y="1092200"/>
                  </a:lnTo>
                  <a:lnTo>
                    <a:pt x="944530" y="1092200"/>
                  </a:lnTo>
                  <a:lnTo>
                    <a:pt x="943557" y="1104900"/>
                  </a:lnTo>
                  <a:lnTo>
                    <a:pt x="944070" y="1117600"/>
                  </a:lnTo>
                  <a:lnTo>
                    <a:pt x="946069" y="1130300"/>
                  </a:lnTo>
                  <a:lnTo>
                    <a:pt x="949785" y="1143000"/>
                  </a:lnTo>
                  <a:lnTo>
                    <a:pt x="993264" y="1143000"/>
                  </a:lnTo>
                  <a:lnTo>
                    <a:pt x="992023" y="1130300"/>
                  </a:lnTo>
                  <a:lnTo>
                    <a:pt x="992186" y="1130300"/>
                  </a:lnTo>
                  <a:lnTo>
                    <a:pt x="992924" y="1117600"/>
                  </a:lnTo>
                  <a:lnTo>
                    <a:pt x="996537" y="1117600"/>
                  </a:lnTo>
                  <a:lnTo>
                    <a:pt x="1003025" y="1104900"/>
                  </a:lnTo>
                  <a:lnTo>
                    <a:pt x="1044685" y="1104900"/>
                  </a:lnTo>
                  <a:lnTo>
                    <a:pt x="1024628" y="1079500"/>
                  </a:lnTo>
                  <a:lnTo>
                    <a:pt x="1112731" y="1079500"/>
                  </a:lnTo>
                  <a:lnTo>
                    <a:pt x="1104589" y="1066800"/>
                  </a:lnTo>
                  <a:lnTo>
                    <a:pt x="1094295" y="1054100"/>
                  </a:lnTo>
                  <a:lnTo>
                    <a:pt x="1079973" y="1041400"/>
                  </a:lnTo>
                  <a:lnTo>
                    <a:pt x="1065035" y="1041400"/>
                  </a:lnTo>
                  <a:lnTo>
                    <a:pt x="1049480" y="1028700"/>
                  </a:lnTo>
                  <a:close/>
                </a:path>
                <a:path w="1254760" h="1346200">
                  <a:moveTo>
                    <a:pt x="1112731" y="1079500"/>
                  </a:moveTo>
                  <a:lnTo>
                    <a:pt x="1069282" y="1079500"/>
                  </a:lnTo>
                  <a:lnTo>
                    <a:pt x="1074883" y="1092200"/>
                  </a:lnTo>
                  <a:lnTo>
                    <a:pt x="1077512" y="1092200"/>
                  </a:lnTo>
                  <a:lnTo>
                    <a:pt x="1077169" y="1104900"/>
                  </a:lnTo>
                  <a:lnTo>
                    <a:pt x="1076199" y="1104900"/>
                  </a:lnTo>
                  <a:lnTo>
                    <a:pt x="1073805" y="1117600"/>
                  </a:lnTo>
                  <a:lnTo>
                    <a:pt x="1069986" y="1117600"/>
                  </a:lnTo>
                  <a:lnTo>
                    <a:pt x="1064742" y="1130300"/>
                  </a:lnTo>
                  <a:lnTo>
                    <a:pt x="1124795" y="1130300"/>
                  </a:lnTo>
                  <a:lnTo>
                    <a:pt x="1124499" y="1117600"/>
                  </a:lnTo>
                  <a:lnTo>
                    <a:pt x="1122559" y="1104900"/>
                  </a:lnTo>
                  <a:lnTo>
                    <a:pt x="1118721" y="1092200"/>
                  </a:lnTo>
                  <a:lnTo>
                    <a:pt x="1112731" y="1079500"/>
                  </a:lnTo>
                  <a:close/>
                </a:path>
                <a:path w="1254760" h="1346200">
                  <a:moveTo>
                    <a:pt x="970290" y="927100"/>
                  </a:moveTo>
                  <a:lnTo>
                    <a:pt x="852813" y="1028700"/>
                  </a:lnTo>
                  <a:lnTo>
                    <a:pt x="893436" y="1079500"/>
                  </a:lnTo>
                  <a:lnTo>
                    <a:pt x="1010911" y="977900"/>
                  </a:lnTo>
                  <a:lnTo>
                    <a:pt x="970290" y="927100"/>
                  </a:lnTo>
                  <a:close/>
                </a:path>
                <a:path w="1254760" h="1346200">
                  <a:moveTo>
                    <a:pt x="946904" y="812800"/>
                  </a:moveTo>
                  <a:lnTo>
                    <a:pt x="784837" y="952500"/>
                  </a:lnTo>
                  <a:lnTo>
                    <a:pt x="825459" y="1003300"/>
                  </a:lnTo>
                  <a:lnTo>
                    <a:pt x="987525" y="850900"/>
                  </a:lnTo>
                  <a:lnTo>
                    <a:pt x="946904" y="812800"/>
                  </a:lnTo>
                  <a:close/>
                </a:path>
                <a:path w="1254760" h="1346200">
                  <a:moveTo>
                    <a:pt x="1014879" y="889000"/>
                  </a:moveTo>
                  <a:lnTo>
                    <a:pt x="984323" y="914400"/>
                  </a:lnTo>
                  <a:lnTo>
                    <a:pt x="1024944" y="965200"/>
                  </a:lnTo>
                  <a:lnTo>
                    <a:pt x="1055502" y="927100"/>
                  </a:lnTo>
                  <a:lnTo>
                    <a:pt x="1014879" y="889000"/>
                  </a:lnTo>
                  <a:close/>
                </a:path>
                <a:path w="1254760" h="1346200">
                  <a:moveTo>
                    <a:pt x="841570" y="850900"/>
                  </a:moveTo>
                  <a:lnTo>
                    <a:pt x="685433" y="850900"/>
                  </a:lnTo>
                  <a:lnTo>
                    <a:pt x="692817" y="863600"/>
                  </a:lnTo>
                  <a:lnTo>
                    <a:pt x="708098" y="863600"/>
                  </a:lnTo>
                  <a:lnTo>
                    <a:pt x="714165" y="876300"/>
                  </a:lnTo>
                  <a:lnTo>
                    <a:pt x="731172" y="876300"/>
                  </a:lnTo>
                  <a:lnTo>
                    <a:pt x="728953" y="889000"/>
                  </a:lnTo>
                  <a:lnTo>
                    <a:pt x="726187" y="889000"/>
                  </a:lnTo>
                  <a:lnTo>
                    <a:pt x="764202" y="939800"/>
                  </a:lnTo>
                  <a:lnTo>
                    <a:pt x="766945" y="927100"/>
                  </a:lnTo>
                  <a:lnTo>
                    <a:pt x="769569" y="927100"/>
                  </a:lnTo>
                  <a:lnTo>
                    <a:pt x="774578" y="914400"/>
                  </a:lnTo>
                  <a:lnTo>
                    <a:pt x="778596" y="914400"/>
                  </a:lnTo>
                  <a:lnTo>
                    <a:pt x="841570" y="850900"/>
                  </a:lnTo>
                  <a:close/>
                </a:path>
                <a:path w="1254760" h="1346200">
                  <a:moveTo>
                    <a:pt x="778330" y="800100"/>
                  </a:moveTo>
                  <a:lnTo>
                    <a:pt x="659215" y="800100"/>
                  </a:lnTo>
                  <a:lnTo>
                    <a:pt x="660426" y="812800"/>
                  </a:lnTo>
                  <a:lnTo>
                    <a:pt x="663998" y="825500"/>
                  </a:lnTo>
                  <a:lnTo>
                    <a:pt x="669929" y="838200"/>
                  </a:lnTo>
                  <a:lnTo>
                    <a:pt x="678220" y="850900"/>
                  </a:lnTo>
                  <a:lnTo>
                    <a:pt x="728301" y="850900"/>
                  </a:lnTo>
                  <a:lnTo>
                    <a:pt x="722864" y="838200"/>
                  </a:lnTo>
                  <a:lnTo>
                    <a:pt x="714013" y="838200"/>
                  </a:lnTo>
                  <a:lnTo>
                    <a:pt x="711869" y="825500"/>
                  </a:lnTo>
                  <a:lnTo>
                    <a:pt x="713759" y="812800"/>
                  </a:lnTo>
                  <a:lnTo>
                    <a:pt x="784217" y="812800"/>
                  </a:lnTo>
                  <a:lnTo>
                    <a:pt x="778330" y="800100"/>
                  </a:lnTo>
                  <a:close/>
                </a:path>
                <a:path w="1254760" h="1346200">
                  <a:moveTo>
                    <a:pt x="856428" y="812800"/>
                  </a:moveTo>
                  <a:lnTo>
                    <a:pt x="741324" y="812800"/>
                  </a:lnTo>
                  <a:lnTo>
                    <a:pt x="757867" y="825500"/>
                  </a:lnTo>
                  <a:lnTo>
                    <a:pt x="769563" y="825500"/>
                  </a:lnTo>
                  <a:lnTo>
                    <a:pt x="775426" y="838200"/>
                  </a:lnTo>
                  <a:lnTo>
                    <a:pt x="768168" y="838200"/>
                  </a:lnTo>
                  <a:lnTo>
                    <a:pt x="762510" y="850900"/>
                  </a:lnTo>
                  <a:lnTo>
                    <a:pt x="846383" y="850900"/>
                  </a:lnTo>
                  <a:lnTo>
                    <a:pt x="854576" y="838200"/>
                  </a:lnTo>
                  <a:lnTo>
                    <a:pt x="856560" y="825500"/>
                  </a:lnTo>
                  <a:lnTo>
                    <a:pt x="856428" y="812800"/>
                  </a:lnTo>
                  <a:close/>
                </a:path>
                <a:path w="1254760" h="1346200">
                  <a:moveTo>
                    <a:pt x="854102" y="800100"/>
                  </a:moveTo>
                  <a:lnTo>
                    <a:pt x="806439" y="800100"/>
                  </a:lnTo>
                  <a:lnTo>
                    <a:pt x="803595" y="812800"/>
                  </a:lnTo>
                  <a:lnTo>
                    <a:pt x="855803" y="812800"/>
                  </a:lnTo>
                  <a:lnTo>
                    <a:pt x="854102" y="800100"/>
                  </a:lnTo>
                  <a:close/>
                </a:path>
                <a:path w="1254760" h="1346200">
                  <a:moveTo>
                    <a:pt x="741569" y="774700"/>
                  </a:moveTo>
                  <a:lnTo>
                    <a:pt x="667199" y="774700"/>
                  </a:lnTo>
                  <a:lnTo>
                    <a:pt x="662742" y="787400"/>
                  </a:lnTo>
                  <a:lnTo>
                    <a:pt x="660081" y="800100"/>
                  </a:lnTo>
                  <a:lnTo>
                    <a:pt x="764725" y="800100"/>
                  </a:lnTo>
                  <a:lnTo>
                    <a:pt x="754341" y="787400"/>
                  </a:lnTo>
                  <a:lnTo>
                    <a:pt x="741569" y="774700"/>
                  </a:lnTo>
                  <a:close/>
                </a:path>
                <a:path w="1254760" h="1346200">
                  <a:moveTo>
                    <a:pt x="789721" y="723900"/>
                  </a:moveTo>
                  <a:lnTo>
                    <a:pt x="729598" y="723900"/>
                  </a:lnTo>
                  <a:lnTo>
                    <a:pt x="763855" y="774700"/>
                  </a:lnTo>
                  <a:lnTo>
                    <a:pt x="792444" y="774700"/>
                  </a:lnTo>
                  <a:lnTo>
                    <a:pt x="804247" y="787400"/>
                  </a:lnTo>
                  <a:lnTo>
                    <a:pt x="806756" y="800100"/>
                  </a:lnTo>
                  <a:lnTo>
                    <a:pt x="851325" y="800100"/>
                  </a:lnTo>
                  <a:lnTo>
                    <a:pt x="847473" y="787400"/>
                  </a:lnTo>
                  <a:lnTo>
                    <a:pt x="842492" y="787400"/>
                  </a:lnTo>
                  <a:lnTo>
                    <a:pt x="836332" y="774700"/>
                  </a:lnTo>
                  <a:lnTo>
                    <a:pt x="828993" y="762000"/>
                  </a:lnTo>
                  <a:lnTo>
                    <a:pt x="820473" y="749300"/>
                  </a:lnTo>
                  <a:lnTo>
                    <a:pt x="809049" y="749300"/>
                  </a:lnTo>
                  <a:lnTo>
                    <a:pt x="803284" y="736600"/>
                  </a:lnTo>
                  <a:lnTo>
                    <a:pt x="797482" y="736600"/>
                  </a:lnTo>
                  <a:lnTo>
                    <a:pt x="789721" y="723900"/>
                  </a:lnTo>
                  <a:close/>
                </a:path>
                <a:path w="1254760" h="1346200">
                  <a:moveTo>
                    <a:pt x="714394" y="635000"/>
                  </a:moveTo>
                  <a:lnTo>
                    <a:pt x="649784" y="635000"/>
                  </a:lnTo>
                  <a:lnTo>
                    <a:pt x="658583" y="647700"/>
                  </a:lnTo>
                  <a:lnTo>
                    <a:pt x="659923" y="647700"/>
                  </a:lnTo>
                  <a:lnTo>
                    <a:pt x="658567" y="660400"/>
                  </a:lnTo>
                  <a:lnTo>
                    <a:pt x="657830" y="660400"/>
                  </a:lnTo>
                  <a:lnTo>
                    <a:pt x="654799" y="673100"/>
                  </a:lnTo>
                  <a:lnTo>
                    <a:pt x="582343" y="736600"/>
                  </a:lnTo>
                  <a:lnTo>
                    <a:pt x="622964" y="774700"/>
                  </a:lnTo>
                  <a:lnTo>
                    <a:pt x="696782" y="711200"/>
                  </a:lnTo>
                  <a:lnTo>
                    <a:pt x="707348" y="698500"/>
                  </a:lnTo>
                  <a:lnTo>
                    <a:pt x="715135" y="685800"/>
                  </a:lnTo>
                  <a:lnTo>
                    <a:pt x="720145" y="685800"/>
                  </a:lnTo>
                  <a:lnTo>
                    <a:pt x="722377" y="673100"/>
                  </a:lnTo>
                  <a:lnTo>
                    <a:pt x="722052" y="660400"/>
                  </a:lnTo>
                  <a:lnTo>
                    <a:pt x="719391" y="647700"/>
                  </a:lnTo>
                  <a:lnTo>
                    <a:pt x="714394" y="635000"/>
                  </a:lnTo>
                  <a:close/>
                </a:path>
                <a:path w="1254760" h="1346200">
                  <a:moveTo>
                    <a:pt x="720198" y="762000"/>
                  </a:moveTo>
                  <a:lnTo>
                    <a:pt x="680303" y="762000"/>
                  </a:lnTo>
                  <a:lnTo>
                    <a:pt x="673451" y="774700"/>
                  </a:lnTo>
                  <a:lnTo>
                    <a:pt x="730413" y="774700"/>
                  </a:lnTo>
                  <a:lnTo>
                    <a:pt x="720198" y="762000"/>
                  </a:lnTo>
                  <a:close/>
                </a:path>
                <a:path w="1254760" h="1346200">
                  <a:moveTo>
                    <a:pt x="653945" y="584200"/>
                  </a:moveTo>
                  <a:lnTo>
                    <a:pt x="586085" y="584200"/>
                  </a:lnTo>
                  <a:lnTo>
                    <a:pt x="582847" y="596900"/>
                  </a:lnTo>
                  <a:lnTo>
                    <a:pt x="512939" y="660400"/>
                  </a:lnTo>
                  <a:lnTo>
                    <a:pt x="553559" y="698500"/>
                  </a:lnTo>
                  <a:lnTo>
                    <a:pt x="614367" y="647700"/>
                  </a:lnTo>
                  <a:lnTo>
                    <a:pt x="620583" y="635000"/>
                  </a:lnTo>
                  <a:lnTo>
                    <a:pt x="707061" y="635000"/>
                  </a:lnTo>
                  <a:lnTo>
                    <a:pt x="701263" y="622300"/>
                  </a:lnTo>
                  <a:lnTo>
                    <a:pt x="695406" y="622300"/>
                  </a:lnTo>
                  <a:lnTo>
                    <a:pt x="689491" y="609600"/>
                  </a:lnTo>
                  <a:lnTo>
                    <a:pt x="650453" y="609600"/>
                  </a:lnTo>
                  <a:lnTo>
                    <a:pt x="652562" y="596900"/>
                  </a:lnTo>
                  <a:lnTo>
                    <a:pt x="653726" y="596900"/>
                  </a:lnTo>
                  <a:lnTo>
                    <a:pt x="653945" y="584200"/>
                  </a:lnTo>
                  <a:close/>
                </a:path>
                <a:path w="1254760" h="1346200">
                  <a:moveTo>
                    <a:pt x="561009" y="469900"/>
                  </a:moveTo>
                  <a:lnTo>
                    <a:pt x="443534" y="584200"/>
                  </a:lnTo>
                  <a:lnTo>
                    <a:pt x="484157" y="622300"/>
                  </a:lnTo>
                  <a:lnTo>
                    <a:pt x="544142" y="571500"/>
                  </a:lnTo>
                  <a:lnTo>
                    <a:pt x="550648" y="558800"/>
                  </a:lnTo>
                  <a:lnTo>
                    <a:pt x="638153" y="558800"/>
                  </a:lnTo>
                  <a:lnTo>
                    <a:pt x="632202" y="546100"/>
                  </a:lnTo>
                  <a:lnTo>
                    <a:pt x="626113" y="546100"/>
                  </a:lnTo>
                  <a:lnTo>
                    <a:pt x="619887" y="533400"/>
                  </a:lnTo>
                  <a:lnTo>
                    <a:pt x="581745" y="533400"/>
                  </a:lnTo>
                  <a:lnTo>
                    <a:pt x="598841" y="520700"/>
                  </a:lnTo>
                  <a:lnTo>
                    <a:pt x="561009" y="469900"/>
                  </a:lnTo>
                  <a:close/>
                </a:path>
                <a:path w="1254760" h="1346200">
                  <a:moveTo>
                    <a:pt x="651377" y="571500"/>
                  </a:moveTo>
                  <a:lnTo>
                    <a:pt x="589714" y="571500"/>
                  </a:lnTo>
                  <a:lnTo>
                    <a:pt x="590363" y="584200"/>
                  </a:lnTo>
                  <a:lnTo>
                    <a:pt x="653218" y="584200"/>
                  </a:lnTo>
                  <a:lnTo>
                    <a:pt x="651377" y="571500"/>
                  </a:lnTo>
                  <a:close/>
                </a:path>
                <a:path w="1254760" h="1346200">
                  <a:moveTo>
                    <a:pt x="643844" y="558800"/>
                  </a:moveTo>
                  <a:lnTo>
                    <a:pt x="580590" y="558800"/>
                  </a:lnTo>
                  <a:lnTo>
                    <a:pt x="588119" y="571500"/>
                  </a:lnTo>
                  <a:lnTo>
                    <a:pt x="648252" y="571500"/>
                  </a:lnTo>
                  <a:lnTo>
                    <a:pt x="643844" y="558800"/>
                  </a:lnTo>
                  <a:close/>
                </a:path>
                <a:path w="1254760" h="1346200">
                  <a:moveTo>
                    <a:pt x="453422" y="355600"/>
                  </a:moveTo>
                  <a:lnTo>
                    <a:pt x="374362" y="355600"/>
                  </a:lnTo>
                  <a:lnTo>
                    <a:pt x="360480" y="368300"/>
                  </a:lnTo>
                  <a:lnTo>
                    <a:pt x="347930" y="381000"/>
                  </a:lnTo>
                  <a:lnTo>
                    <a:pt x="339177" y="393700"/>
                  </a:lnTo>
                  <a:lnTo>
                    <a:pt x="334222" y="419100"/>
                  </a:lnTo>
                  <a:lnTo>
                    <a:pt x="333065" y="431800"/>
                  </a:lnTo>
                  <a:lnTo>
                    <a:pt x="335243" y="444500"/>
                  </a:lnTo>
                  <a:lnTo>
                    <a:pt x="340439" y="457200"/>
                  </a:lnTo>
                  <a:lnTo>
                    <a:pt x="348654" y="482600"/>
                  </a:lnTo>
                  <a:lnTo>
                    <a:pt x="359888" y="495300"/>
                  </a:lnTo>
                  <a:lnTo>
                    <a:pt x="374483" y="508000"/>
                  </a:lnTo>
                  <a:lnTo>
                    <a:pt x="389694" y="520700"/>
                  </a:lnTo>
                  <a:lnTo>
                    <a:pt x="453877" y="520700"/>
                  </a:lnTo>
                  <a:lnTo>
                    <a:pt x="468638" y="508000"/>
                  </a:lnTo>
                  <a:lnTo>
                    <a:pt x="482601" y="508000"/>
                  </a:lnTo>
                  <a:lnTo>
                    <a:pt x="493377" y="495300"/>
                  </a:lnTo>
                  <a:lnTo>
                    <a:pt x="501569" y="482600"/>
                  </a:lnTo>
                  <a:lnTo>
                    <a:pt x="507175" y="469900"/>
                  </a:lnTo>
                  <a:lnTo>
                    <a:pt x="396190" y="469900"/>
                  </a:lnTo>
                  <a:lnTo>
                    <a:pt x="384609" y="457200"/>
                  </a:lnTo>
                  <a:lnTo>
                    <a:pt x="382341" y="444500"/>
                  </a:lnTo>
                  <a:lnTo>
                    <a:pt x="383564" y="444500"/>
                  </a:lnTo>
                  <a:lnTo>
                    <a:pt x="385351" y="431800"/>
                  </a:lnTo>
                  <a:lnTo>
                    <a:pt x="388878" y="431800"/>
                  </a:lnTo>
                  <a:lnTo>
                    <a:pt x="394144" y="419100"/>
                  </a:lnTo>
                  <a:lnTo>
                    <a:pt x="401151" y="419100"/>
                  </a:lnTo>
                  <a:lnTo>
                    <a:pt x="408780" y="406400"/>
                  </a:lnTo>
                  <a:lnTo>
                    <a:pt x="430038" y="406400"/>
                  </a:lnTo>
                  <a:lnTo>
                    <a:pt x="438943" y="393700"/>
                  </a:lnTo>
                  <a:lnTo>
                    <a:pt x="496323" y="393700"/>
                  </a:lnTo>
                  <a:lnTo>
                    <a:pt x="482695" y="381000"/>
                  </a:lnTo>
                  <a:lnTo>
                    <a:pt x="468433" y="368300"/>
                  </a:lnTo>
                  <a:lnTo>
                    <a:pt x="453422" y="355600"/>
                  </a:lnTo>
                  <a:close/>
                </a:path>
                <a:path w="1254760" h="1346200">
                  <a:moveTo>
                    <a:pt x="496323" y="393700"/>
                  </a:moveTo>
                  <a:lnTo>
                    <a:pt x="438943" y="393700"/>
                  </a:lnTo>
                  <a:lnTo>
                    <a:pt x="446340" y="406400"/>
                  </a:lnTo>
                  <a:lnTo>
                    <a:pt x="457791" y="419100"/>
                  </a:lnTo>
                  <a:lnTo>
                    <a:pt x="459962" y="419100"/>
                  </a:lnTo>
                  <a:lnTo>
                    <a:pt x="458741" y="431800"/>
                  </a:lnTo>
                  <a:lnTo>
                    <a:pt x="456984" y="444500"/>
                  </a:lnTo>
                  <a:lnTo>
                    <a:pt x="453542" y="444500"/>
                  </a:lnTo>
                  <a:lnTo>
                    <a:pt x="448415" y="457200"/>
                  </a:lnTo>
                  <a:lnTo>
                    <a:pt x="441603" y="457200"/>
                  </a:lnTo>
                  <a:lnTo>
                    <a:pt x="433605" y="469900"/>
                  </a:lnTo>
                  <a:lnTo>
                    <a:pt x="507175" y="469900"/>
                  </a:lnTo>
                  <a:lnTo>
                    <a:pt x="510197" y="457200"/>
                  </a:lnTo>
                  <a:lnTo>
                    <a:pt x="510074" y="431800"/>
                  </a:lnTo>
                  <a:lnTo>
                    <a:pt x="505449" y="419100"/>
                  </a:lnTo>
                  <a:lnTo>
                    <a:pt x="496323" y="393700"/>
                  </a:lnTo>
                  <a:close/>
                </a:path>
                <a:path w="1254760" h="1346200">
                  <a:moveTo>
                    <a:pt x="367051" y="254000"/>
                  </a:moveTo>
                  <a:lnTo>
                    <a:pt x="307882" y="254000"/>
                  </a:lnTo>
                  <a:lnTo>
                    <a:pt x="317193" y="266700"/>
                  </a:lnTo>
                  <a:lnTo>
                    <a:pt x="319097" y="279400"/>
                  </a:lnTo>
                  <a:lnTo>
                    <a:pt x="317863" y="279400"/>
                  </a:lnTo>
                  <a:lnTo>
                    <a:pt x="313865" y="292100"/>
                  </a:lnTo>
                  <a:lnTo>
                    <a:pt x="241858" y="355600"/>
                  </a:lnTo>
                  <a:lnTo>
                    <a:pt x="282684" y="406400"/>
                  </a:lnTo>
                  <a:lnTo>
                    <a:pt x="357390" y="330200"/>
                  </a:lnTo>
                  <a:lnTo>
                    <a:pt x="367659" y="317500"/>
                  </a:lnTo>
                  <a:lnTo>
                    <a:pt x="375225" y="317500"/>
                  </a:lnTo>
                  <a:lnTo>
                    <a:pt x="380088" y="304800"/>
                  </a:lnTo>
                  <a:lnTo>
                    <a:pt x="382249" y="292100"/>
                  </a:lnTo>
                  <a:lnTo>
                    <a:pt x="381907" y="279400"/>
                  </a:lnTo>
                  <a:lnTo>
                    <a:pt x="379259" y="266700"/>
                  </a:lnTo>
                  <a:lnTo>
                    <a:pt x="374307" y="266700"/>
                  </a:lnTo>
                  <a:lnTo>
                    <a:pt x="367051" y="254000"/>
                  </a:lnTo>
                  <a:close/>
                </a:path>
                <a:path w="1254760" h="1346200">
                  <a:moveTo>
                    <a:pt x="421153" y="342900"/>
                  </a:moveTo>
                  <a:lnTo>
                    <a:pt x="404699" y="342900"/>
                  </a:lnTo>
                  <a:lnTo>
                    <a:pt x="389102" y="355600"/>
                  </a:lnTo>
                  <a:lnTo>
                    <a:pt x="437662" y="355600"/>
                  </a:lnTo>
                  <a:lnTo>
                    <a:pt x="421153" y="342900"/>
                  </a:lnTo>
                  <a:close/>
                </a:path>
                <a:path w="1254760" h="1346200">
                  <a:moveTo>
                    <a:pt x="288296" y="165100"/>
                  </a:moveTo>
                  <a:lnTo>
                    <a:pt x="170821" y="279400"/>
                  </a:lnTo>
                  <a:lnTo>
                    <a:pt x="211443" y="317500"/>
                  </a:lnTo>
                  <a:lnTo>
                    <a:pt x="267882" y="266700"/>
                  </a:lnTo>
                  <a:lnTo>
                    <a:pt x="275574" y="266700"/>
                  </a:lnTo>
                  <a:lnTo>
                    <a:pt x="282605" y="254000"/>
                  </a:lnTo>
                  <a:lnTo>
                    <a:pt x="367051" y="254000"/>
                  </a:lnTo>
                  <a:lnTo>
                    <a:pt x="360752" y="241300"/>
                  </a:lnTo>
                  <a:lnTo>
                    <a:pt x="347683" y="241300"/>
                  </a:lnTo>
                  <a:lnTo>
                    <a:pt x="340912" y="228600"/>
                  </a:lnTo>
                  <a:lnTo>
                    <a:pt x="307008" y="228600"/>
                  </a:lnTo>
                  <a:lnTo>
                    <a:pt x="326120" y="215900"/>
                  </a:lnTo>
                  <a:lnTo>
                    <a:pt x="288296" y="165100"/>
                  </a:lnTo>
                  <a:close/>
                </a:path>
                <a:path w="1254760" h="1346200">
                  <a:moveTo>
                    <a:pt x="146181" y="127000"/>
                  </a:moveTo>
                  <a:lnTo>
                    <a:pt x="80152" y="127000"/>
                  </a:lnTo>
                  <a:lnTo>
                    <a:pt x="131334" y="177800"/>
                  </a:lnTo>
                  <a:lnTo>
                    <a:pt x="111939" y="215900"/>
                  </a:lnTo>
                  <a:lnTo>
                    <a:pt x="159219" y="266700"/>
                  </a:lnTo>
                  <a:lnTo>
                    <a:pt x="222329" y="139700"/>
                  </a:lnTo>
                  <a:lnTo>
                    <a:pt x="156833" y="139700"/>
                  </a:lnTo>
                  <a:lnTo>
                    <a:pt x="146181" y="127000"/>
                  </a:lnTo>
                  <a:close/>
                </a:path>
                <a:path w="1254760" h="1346200">
                  <a:moveTo>
                    <a:pt x="217059" y="0"/>
                  </a:moveTo>
                  <a:lnTo>
                    <a:pt x="0" y="88900"/>
                  </a:lnTo>
                  <a:lnTo>
                    <a:pt x="46107" y="139700"/>
                  </a:lnTo>
                  <a:lnTo>
                    <a:pt x="80152" y="127000"/>
                  </a:lnTo>
                  <a:lnTo>
                    <a:pt x="146181" y="127000"/>
                  </a:lnTo>
                  <a:lnTo>
                    <a:pt x="124877" y="101600"/>
                  </a:lnTo>
                  <a:lnTo>
                    <a:pt x="199156" y="63500"/>
                  </a:lnTo>
                  <a:lnTo>
                    <a:pt x="260195" y="63500"/>
                  </a:lnTo>
                  <a:lnTo>
                    <a:pt x="266506" y="50800"/>
                  </a:lnTo>
                  <a:lnTo>
                    <a:pt x="217059" y="0"/>
                  </a:lnTo>
                  <a:close/>
                </a:path>
                <a:path w="1254760" h="1346200">
                  <a:moveTo>
                    <a:pt x="260195" y="63500"/>
                  </a:moveTo>
                  <a:lnTo>
                    <a:pt x="199156" y="63500"/>
                  </a:lnTo>
                  <a:lnTo>
                    <a:pt x="156833" y="139700"/>
                  </a:lnTo>
                  <a:lnTo>
                    <a:pt x="222329" y="139700"/>
                  </a:lnTo>
                  <a:lnTo>
                    <a:pt x="260195" y="6350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0659" y="2520247"/>
              <a:ext cx="1389976" cy="128030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 rot="21300000">
            <a:off x="279436" y="1078292"/>
            <a:ext cx="175701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spc="-25" dirty="0">
                <a:solidFill>
                  <a:srgbClr val="010000"/>
                </a:solidFill>
                <a:latin typeface="Arial Black"/>
                <a:cs typeface="Arial Black"/>
              </a:rPr>
              <a:t>E</a:t>
            </a:r>
            <a:r>
              <a:rPr sz="2400" dirty="0">
                <a:solidFill>
                  <a:srgbClr val="010000"/>
                </a:solidFill>
                <a:latin typeface="Arial Black"/>
                <a:cs typeface="Arial Black"/>
              </a:rPr>
              <a:t>xigences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5541" y="1747255"/>
            <a:ext cx="192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Cas </a:t>
            </a:r>
            <a:r>
              <a:rPr sz="2400" dirty="0">
                <a:solidFill>
                  <a:srgbClr val="0048AA"/>
                </a:solidFill>
                <a:latin typeface="Arial Black"/>
                <a:cs typeface="Arial Black"/>
              </a:rPr>
              <a:t>de</a:t>
            </a:r>
            <a:r>
              <a:rPr sz="2400" spc="-70" dirty="0">
                <a:solidFill>
                  <a:srgbClr val="0048AA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48AA"/>
                </a:solidFill>
                <a:latin typeface="Arial Black"/>
                <a:cs typeface="Arial Black"/>
              </a:rPr>
              <a:t>test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3567" y="4581128"/>
            <a:ext cx="1904533" cy="16919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99072" y="3882125"/>
            <a:ext cx="231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 Black"/>
                <a:cs typeface="Arial Black"/>
              </a:rPr>
              <a:t>Changements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1054" y="711201"/>
            <a:ext cx="69443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3454" algn="l"/>
                <a:tab pos="6125845" algn="l"/>
              </a:tabLst>
            </a:pPr>
            <a:r>
              <a:rPr lang="en-US" spc="-5" dirty="0"/>
              <a:t>PLAN</a:t>
            </a:r>
            <a:r>
              <a:rPr dirty="0"/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1600200"/>
            <a:ext cx="8333741" cy="7191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450" dirty="0">
              <a:latin typeface="Arial"/>
              <a:cs typeface="Arial"/>
            </a:endParaRP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r>
              <a:rPr lang="fr-SN" sz="2400" dirty="0">
                <a:solidFill>
                  <a:srgbClr val="009999"/>
                </a:solidFill>
                <a:latin typeface="Arial"/>
                <a:cs typeface="Arial"/>
              </a:rPr>
              <a:t>Introduction </a:t>
            </a:r>
            <a:endParaRPr lang="fr-SN" sz="3450" dirty="0">
              <a:latin typeface="Arial"/>
              <a:cs typeface="Arial"/>
            </a:endParaRP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r>
              <a:rPr lang="fr-FR" sz="2400" spc="-5" dirty="0">
                <a:solidFill>
                  <a:srgbClr val="009999"/>
                </a:solidFill>
                <a:latin typeface="Arial"/>
                <a:cs typeface="Arial"/>
              </a:rPr>
              <a:t>Activités de L’</a:t>
            </a:r>
            <a:r>
              <a:rPr lang="fr-FR" sz="2400" spc="-5" dirty="0" err="1">
                <a:solidFill>
                  <a:srgbClr val="009999"/>
                </a:solidFill>
                <a:latin typeface="Arial"/>
                <a:cs typeface="Arial"/>
              </a:rPr>
              <a:t>ingénerie</a:t>
            </a:r>
            <a:r>
              <a:rPr lang="fr-FR" sz="2400" spc="-5" dirty="0">
                <a:solidFill>
                  <a:srgbClr val="009999"/>
                </a:solidFill>
                <a:latin typeface="Arial"/>
                <a:cs typeface="Arial"/>
              </a:rPr>
              <a:t> d’exigence </a:t>
            </a: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r>
              <a:rPr lang="fr-FR" sz="2400" spc="-5" dirty="0">
                <a:solidFill>
                  <a:srgbClr val="009999"/>
                </a:solidFill>
                <a:latin typeface="Arial"/>
                <a:cs typeface="Arial"/>
              </a:rPr>
              <a:t>Développement des exigences</a:t>
            </a: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r>
              <a:rPr lang="fr-FR" sz="2400" spc="-5" dirty="0">
                <a:solidFill>
                  <a:srgbClr val="009999"/>
                </a:solidFill>
                <a:latin typeface="Arial"/>
                <a:cs typeface="Arial"/>
              </a:rPr>
              <a:t> Exigences (Définition)</a:t>
            </a: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r>
              <a:rPr lang="fr-FR" sz="2400" spc="-5" dirty="0">
                <a:solidFill>
                  <a:srgbClr val="009999"/>
                </a:solidFill>
                <a:latin typeface="Arial"/>
                <a:cs typeface="Arial"/>
              </a:rPr>
              <a:t> Besoins vs Exigence</a:t>
            </a: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r>
              <a:rPr lang="fr-FR" sz="2400" spc="-5" dirty="0">
                <a:solidFill>
                  <a:srgbClr val="009999"/>
                </a:solidFill>
                <a:latin typeface="Arial"/>
                <a:cs typeface="Arial"/>
              </a:rPr>
              <a:t>Types d’exigence</a:t>
            </a: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r>
              <a:rPr lang="fr-FR" sz="2400" spc="-5" dirty="0">
                <a:solidFill>
                  <a:srgbClr val="009999"/>
                </a:solidFill>
                <a:latin typeface="Arial"/>
                <a:cs typeface="Arial"/>
              </a:rPr>
              <a:t>Caractéristique de  l’exigence </a:t>
            </a: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r>
              <a:rPr lang="fr-FR" sz="2400" spc="-5" dirty="0">
                <a:solidFill>
                  <a:srgbClr val="009999"/>
                </a:solidFill>
                <a:latin typeface="Arial"/>
                <a:cs typeface="Arial"/>
              </a:rPr>
              <a:t>Attributs d’une exigence</a:t>
            </a: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r>
              <a:rPr lang="fr-FR" sz="2400" spc="-5" dirty="0">
                <a:solidFill>
                  <a:srgbClr val="009999"/>
                </a:solidFill>
                <a:latin typeface="Arial"/>
                <a:cs typeface="Arial"/>
              </a:rPr>
              <a:t>Caractéristique d’un </a:t>
            </a:r>
            <a:r>
              <a:rPr lang="fr-FR" sz="2400" spc="-5" dirty="0" err="1">
                <a:solidFill>
                  <a:srgbClr val="009999"/>
                </a:solidFill>
                <a:latin typeface="Arial"/>
                <a:cs typeface="Arial"/>
              </a:rPr>
              <a:t>référenciel</a:t>
            </a:r>
            <a:r>
              <a:rPr lang="fr-FR" sz="2400" spc="-5" dirty="0">
                <a:solidFill>
                  <a:srgbClr val="009999"/>
                </a:solidFill>
                <a:latin typeface="Arial"/>
                <a:cs typeface="Arial"/>
              </a:rPr>
              <a:t>  d’exigences</a:t>
            </a: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r>
              <a:rPr lang="fr-FR" sz="2400" spc="-5" dirty="0">
                <a:solidFill>
                  <a:srgbClr val="009999"/>
                </a:solidFill>
                <a:latin typeface="Arial"/>
                <a:cs typeface="Arial"/>
              </a:rPr>
              <a:t> Vérification et validation des exigences </a:t>
            </a: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r>
              <a:rPr lang="fr-FR" sz="2400" spc="-5" dirty="0">
                <a:solidFill>
                  <a:srgbClr val="009999"/>
                </a:solidFill>
                <a:latin typeface="Arial"/>
                <a:cs typeface="Arial"/>
              </a:rPr>
              <a:t>Gestion des exigences </a:t>
            </a: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r>
              <a:rPr lang="fr-FR" sz="2400" spc="-5" dirty="0">
                <a:solidFill>
                  <a:srgbClr val="009999"/>
                </a:solidFill>
                <a:latin typeface="Arial"/>
                <a:cs typeface="Arial"/>
              </a:rPr>
              <a:t>Bonne pratiques </a:t>
            </a: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r>
              <a:rPr lang="fr-FR" sz="2400" spc="-5" dirty="0">
                <a:solidFill>
                  <a:srgbClr val="009999"/>
                </a:solidFill>
                <a:latin typeface="Arial"/>
                <a:cs typeface="Arial"/>
              </a:rPr>
              <a:t>Conclusion </a:t>
            </a: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endParaRPr lang="fr-FR" sz="2400" spc="-5" dirty="0">
              <a:solidFill>
                <a:srgbClr val="009999"/>
              </a:solidFill>
              <a:latin typeface="Arial"/>
              <a:cs typeface="Arial"/>
            </a:endParaRP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endParaRPr lang="fr-FR" sz="2400" spc="-5" dirty="0">
              <a:solidFill>
                <a:srgbClr val="009999"/>
              </a:solidFill>
              <a:latin typeface="Arial"/>
              <a:cs typeface="Arial"/>
            </a:endParaRP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endParaRPr lang="fr-FR" sz="2400" spc="-5" dirty="0">
              <a:solidFill>
                <a:srgbClr val="009999"/>
              </a:solidFill>
              <a:latin typeface="Arial"/>
              <a:cs typeface="Arial"/>
            </a:endParaRP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endParaRPr lang="fr-FR" sz="2400" dirty="0">
              <a:solidFill>
                <a:srgbClr val="009999"/>
              </a:solidFill>
              <a:latin typeface="Arial"/>
              <a:cs typeface="Arial"/>
            </a:endParaRP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endParaRPr lang="fr-FR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7336" y="1889175"/>
            <a:ext cx="360269" cy="847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87911" y="2575319"/>
            <a:ext cx="539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C</a:t>
            </a:r>
            <a:r>
              <a:rPr sz="1800" spc="-5" dirty="0">
                <a:latin typeface="Gill Sans MT"/>
                <a:cs typeface="Gill Sans MT"/>
              </a:rPr>
              <a:t>o</a:t>
            </a:r>
            <a:r>
              <a:rPr sz="1800" dirty="0">
                <a:latin typeface="Gill Sans MT"/>
                <a:cs typeface="Gill Sans MT"/>
              </a:rPr>
              <a:t>de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6787" y="4180894"/>
            <a:ext cx="1241217" cy="393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2574" y="4606962"/>
            <a:ext cx="1075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Cas </a:t>
            </a:r>
            <a:r>
              <a:rPr sz="1800" dirty="0">
                <a:latin typeface="Gill Sans MT"/>
                <a:cs typeface="Gill Sans MT"/>
              </a:rPr>
              <a:t>de</a:t>
            </a:r>
            <a:r>
              <a:rPr sz="1800" spc="-7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test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44636" y="1309255"/>
            <a:ext cx="897890" cy="923290"/>
            <a:chOff x="3844636" y="1309255"/>
            <a:chExt cx="897890" cy="923290"/>
          </a:xfrm>
        </p:grpSpPr>
        <p:sp>
          <p:nvSpPr>
            <p:cNvPr id="7" name="object 7"/>
            <p:cNvSpPr/>
            <p:nvPr/>
          </p:nvSpPr>
          <p:spPr>
            <a:xfrm>
              <a:off x="3844636" y="1309255"/>
              <a:ext cx="897774" cy="9227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4588" y="1337772"/>
              <a:ext cx="797214" cy="8197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4588" y="1337772"/>
              <a:ext cx="797560" cy="819785"/>
            </a:xfrm>
            <a:custGeom>
              <a:avLst/>
              <a:gdLst/>
              <a:ahLst/>
              <a:cxnLst/>
              <a:rect l="l" t="t" r="r" b="b"/>
              <a:pathLst>
                <a:path w="797560" h="819785">
                  <a:moveTo>
                    <a:pt x="0" y="409854"/>
                  </a:moveTo>
                  <a:lnTo>
                    <a:pt x="2681" y="362056"/>
                  </a:lnTo>
                  <a:lnTo>
                    <a:pt x="10527" y="315878"/>
                  </a:lnTo>
                  <a:lnTo>
                    <a:pt x="23238" y="271627"/>
                  </a:lnTo>
                  <a:lnTo>
                    <a:pt x="40514" y="229610"/>
                  </a:lnTo>
                  <a:lnTo>
                    <a:pt x="62058" y="190136"/>
                  </a:lnTo>
                  <a:lnTo>
                    <a:pt x="87569" y="153511"/>
                  </a:lnTo>
                  <a:lnTo>
                    <a:pt x="116749" y="120043"/>
                  </a:lnTo>
                  <a:lnTo>
                    <a:pt x="149298" y="90040"/>
                  </a:lnTo>
                  <a:lnTo>
                    <a:pt x="184918" y="63809"/>
                  </a:lnTo>
                  <a:lnTo>
                    <a:pt x="223309" y="41657"/>
                  </a:lnTo>
                  <a:lnTo>
                    <a:pt x="264173" y="23893"/>
                  </a:lnTo>
                  <a:lnTo>
                    <a:pt x="307210" y="10824"/>
                  </a:lnTo>
                  <a:lnTo>
                    <a:pt x="352121" y="2757"/>
                  </a:lnTo>
                  <a:lnTo>
                    <a:pt x="398607" y="0"/>
                  </a:lnTo>
                  <a:lnTo>
                    <a:pt x="445092" y="2757"/>
                  </a:lnTo>
                  <a:lnTo>
                    <a:pt x="490003" y="10824"/>
                  </a:lnTo>
                  <a:lnTo>
                    <a:pt x="533040" y="23893"/>
                  </a:lnTo>
                  <a:lnTo>
                    <a:pt x="573904" y="41657"/>
                  </a:lnTo>
                  <a:lnTo>
                    <a:pt x="612295" y="63809"/>
                  </a:lnTo>
                  <a:lnTo>
                    <a:pt x="647915" y="90040"/>
                  </a:lnTo>
                  <a:lnTo>
                    <a:pt x="680464" y="120043"/>
                  </a:lnTo>
                  <a:lnTo>
                    <a:pt x="709644" y="153511"/>
                  </a:lnTo>
                  <a:lnTo>
                    <a:pt x="735155" y="190136"/>
                  </a:lnTo>
                  <a:lnTo>
                    <a:pt x="756698" y="229610"/>
                  </a:lnTo>
                  <a:lnTo>
                    <a:pt x="773975" y="271627"/>
                  </a:lnTo>
                  <a:lnTo>
                    <a:pt x="786686" y="315878"/>
                  </a:lnTo>
                  <a:lnTo>
                    <a:pt x="794531" y="362056"/>
                  </a:lnTo>
                  <a:lnTo>
                    <a:pt x="797213" y="409854"/>
                  </a:lnTo>
                  <a:lnTo>
                    <a:pt x="794531" y="457651"/>
                  </a:lnTo>
                  <a:lnTo>
                    <a:pt x="786686" y="503829"/>
                  </a:lnTo>
                  <a:lnTo>
                    <a:pt x="773975" y="548080"/>
                  </a:lnTo>
                  <a:lnTo>
                    <a:pt x="756698" y="590097"/>
                  </a:lnTo>
                  <a:lnTo>
                    <a:pt x="735155" y="629571"/>
                  </a:lnTo>
                  <a:lnTo>
                    <a:pt x="709644" y="666196"/>
                  </a:lnTo>
                  <a:lnTo>
                    <a:pt x="680464" y="699664"/>
                  </a:lnTo>
                  <a:lnTo>
                    <a:pt x="647915" y="729667"/>
                  </a:lnTo>
                  <a:lnTo>
                    <a:pt x="612295" y="755898"/>
                  </a:lnTo>
                  <a:lnTo>
                    <a:pt x="573904" y="778049"/>
                  </a:lnTo>
                  <a:lnTo>
                    <a:pt x="533040" y="795813"/>
                  </a:lnTo>
                  <a:lnTo>
                    <a:pt x="490003" y="808883"/>
                  </a:lnTo>
                  <a:lnTo>
                    <a:pt x="445092" y="816950"/>
                  </a:lnTo>
                  <a:lnTo>
                    <a:pt x="398607" y="819707"/>
                  </a:lnTo>
                  <a:lnTo>
                    <a:pt x="352121" y="816950"/>
                  </a:lnTo>
                  <a:lnTo>
                    <a:pt x="307210" y="808883"/>
                  </a:lnTo>
                  <a:lnTo>
                    <a:pt x="264173" y="795813"/>
                  </a:lnTo>
                  <a:lnTo>
                    <a:pt x="223309" y="778049"/>
                  </a:lnTo>
                  <a:lnTo>
                    <a:pt x="184918" y="755898"/>
                  </a:lnTo>
                  <a:lnTo>
                    <a:pt x="149298" y="729667"/>
                  </a:lnTo>
                  <a:lnTo>
                    <a:pt x="116749" y="699664"/>
                  </a:lnTo>
                  <a:lnTo>
                    <a:pt x="87569" y="666196"/>
                  </a:lnTo>
                  <a:lnTo>
                    <a:pt x="62058" y="629571"/>
                  </a:lnTo>
                  <a:lnTo>
                    <a:pt x="40514" y="590097"/>
                  </a:lnTo>
                  <a:lnTo>
                    <a:pt x="23238" y="548080"/>
                  </a:lnTo>
                  <a:lnTo>
                    <a:pt x="10527" y="503829"/>
                  </a:lnTo>
                  <a:lnTo>
                    <a:pt x="2681" y="457651"/>
                  </a:lnTo>
                  <a:lnTo>
                    <a:pt x="0" y="409854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13494" y="1895684"/>
            <a:ext cx="64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B78"/>
                </a:solidFill>
                <a:latin typeface="Gill Sans MT"/>
                <a:cs typeface="Gill Sans MT"/>
              </a:rPr>
              <a:t>Equipe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67148" y="1421417"/>
            <a:ext cx="1420495" cy="2760345"/>
            <a:chOff x="3167148" y="1421417"/>
            <a:chExt cx="1420495" cy="2760345"/>
          </a:xfrm>
        </p:grpSpPr>
        <p:sp>
          <p:nvSpPr>
            <p:cNvPr id="12" name="object 12"/>
            <p:cNvSpPr/>
            <p:nvPr/>
          </p:nvSpPr>
          <p:spPr>
            <a:xfrm>
              <a:off x="3167148" y="3233650"/>
              <a:ext cx="893618" cy="9476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19030" y="3260737"/>
              <a:ext cx="790602" cy="8468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19030" y="3260737"/>
              <a:ext cx="791210" cy="847090"/>
            </a:xfrm>
            <a:custGeom>
              <a:avLst/>
              <a:gdLst/>
              <a:ahLst/>
              <a:cxnLst/>
              <a:rect l="l" t="t" r="r" b="b"/>
              <a:pathLst>
                <a:path w="791210" h="847089">
                  <a:moveTo>
                    <a:pt x="0" y="423435"/>
                  </a:moveTo>
                  <a:lnTo>
                    <a:pt x="2659" y="374054"/>
                  </a:lnTo>
                  <a:lnTo>
                    <a:pt x="10440" y="326345"/>
                  </a:lnTo>
                  <a:lnTo>
                    <a:pt x="23045" y="280628"/>
                  </a:lnTo>
                  <a:lnTo>
                    <a:pt x="40178" y="237219"/>
                  </a:lnTo>
                  <a:lnTo>
                    <a:pt x="61543" y="196436"/>
                  </a:lnTo>
                  <a:lnTo>
                    <a:pt x="86843" y="158598"/>
                  </a:lnTo>
                  <a:lnTo>
                    <a:pt x="115781" y="124021"/>
                  </a:lnTo>
                  <a:lnTo>
                    <a:pt x="148060" y="93024"/>
                  </a:lnTo>
                  <a:lnTo>
                    <a:pt x="183385" y="65923"/>
                  </a:lnTo>
                  <a:lnTo>
                    <a:pt x="221458" y="43038"/>
                  </a:lnTo>
                  <a:lnTo>
                    <a:pt x="261982" y="24685"/>
                  </a:lnTo>
                  <a:lnTo>
                    <a:pt x="304662" y="11183"/>
                  </a:lnTo>
                  <a:lnTo>
                    <a:pt x="349201" y="2848"/>
                  </a:lnTo>
                  <a:lnTo>
                    <a:pt x="395301" y="0"/>
                  </a:lnTo>
                  <a:lnTo>
                    <a:pt x="441402" y="2848"/>
                  </a:lnTo>
                  <a:lnTo>
                    <a:pt x="485940" y="11183"/>
                  </a:lnTo>
                  <a:lnTo>
                    <a:pt x="528620" y="24685"/>
                  </a:lnTo>
                  <a:lnTo>
                    <a:pt x="569145" y="43038"/>
                  </a:lnTo>
                  <a:lnTo>
                    <a:pt x="607218" y="65923"/>
                  </a:lnTo>
                  <a:lnTo>
                    <a:pt x="642542" y="93024"/>
                  </a:lnTo>
                  <a:lnTo>
                    <a:pt x="674822" y="124021"/>
                  </a:lnTo>
                  <a:lnTo>
                    <a:pt x="703760" y="158598"/>
                  </a:lnTo>
                  <a:lnTo>
                    <a:pt x="729059" y="196436"/>
                  </a:lnTo>
                  <a:lnTo>
                    <a:pt x="750424" y="237219"/>
                  </a:lnTo>
                  <a:lnTo>
                    <a:pt x="767558" y="280628"/>
                  </a:lnTo>
                  <a:lnTo>
                    <a:pt x="780163" y="326345"/>
                  </a:lnTo>
                  <a:lnTo>
                    <a:pt x="787944" y="374054"/>
                  </a:lnTo>
                  <a:lnTo>
                    <a:pt x="790603" y="423435"/>
                  </a:lnTo>
                  <a:lnTo>
                    <a:pt x="787944" y="472817"/>
                  </a:lnTo>
                  <a:lnTo>
                    <a:pt x="780163" y="520525"/>
                  </a:lnTo>
                  <a:lnTo>
                    <a:pt x="767558" y="566243"/>
                  </a:lnTo>
                  <a:lnTo>
                    <a:pt x="750424" y="609652"/>
                  </a:lnTo>
                  <a:lnTo>
                    <a:pt x="729059" y="650434"/>
                  </a:lnTo>
                  <a:lnTo>
                    <a:pt x="703760" y="688273"/>
                  </a:lnTo>
                  <a:lnTo>
                    <a:pt x="674822" y="722850"/>
                  </a:lnTo>
                  <a:lnTo>
                    <a:pt x="642542" y="753847"/>
                  </a:lnTo>
                  <a:lnTo>
                    <a:pt x="607218" y="780947"/>
                  </a:lnTo>
                  <a:lnTo>
                    <a:pt x="569145" y="803833"/>
                  </a:lnTo>
                  <a:lnTo>
                    <a:pt x="528620" y="822186"/>
                  </a:lnTo>
                  <a:lnTo>
                    <a:pt x="485940" y="835688"/>
                  </a:lnTo>
                  <a:lnTo>
                    <a:pt x="441402" y="844023"/>
                  </a:lnTo>
                  <a:lnTo>
                    <a:pt x="395301" y="846871"/>
                  </a:lnTo>
                  <a:lnTo>
                    <a:pt x="349201" y="844023"/>
                  </a:lnTo>
                  <a:lnTo>
                    <a:pt x="304662" y="835688"/>
                  </a:lnTo>
                  <a:lnTo>
                    <a:pt x="261982" y="822186"/>
                  </a:lnTo>
                  <a:lnTo>
                    <a:pt x="221458" y="803833"/>
                  </a:lnTo>
                  <a:lnTo>
                    <a:pt x="183385" y="780947"/>
                  </a:lnTo>
                  <a:lnTo>
                    <a:pt x="148060" y="753847"/>
                  </a:lnTo>
                  <a:lnTo>
                    <a:pt x="115781" y="722850"/>
                  </a:lnTo>
                  <a:lnTo>
                    <a:pt x="86843" y="688273"/>
                  </a:lnTo>
                  <a:lnTo>
                    <a:pt x="61543" y="650434"/>
                  </a:lnTo>
                  <a:lnTo>
                    <a:pt x="40178" y="609652"/>
                  </a:lnTo>
                  <a:lnTo>
                    <a:pt x="23045" y="566243"/>
                  </a:lnTo>
                  <a:lnTo>
                    <a:pt x="10440" y="520525"/>
                  </a:lnTo>
                  <a:lnTo>
                    <a:pt x="2659" y="472817"/>
                  </a:lnTo>
                  <a:lnTo>
                    <a:pt x="0" y="423435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0883" y="1421417"/>
              <a:ext cx="586185" cy="5303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82609" y="3855595"/>
            <a:ext cx="71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0" dirty="0">
                <a:solidFill>
                  <a:srgbClr val="004B78"/>
                </a:solidFill>
                <a:latin typeface="Gill Sans MT"/>
                <a:cs typeface="Gill Sans MT"/>
              </a:rPr>
              <a:t>T</a:t>
            </a:r>
            <a:r>
              <a:rPr sz="1800" dirty="0">
                <a:solidFill>
                  <a:srgbClr val="004B78"/>
                </a:solidFill>
                <a:latin typeface="Gill Sans MT"/>
                <a:cs typeface="Gill Sans MT"/>
              </a:rPr>
              <a:t>e</a:t>
            </a:r>
            <a:r>
              <a:rPr sz="1800" spc="-5" dirty="0">
                <a:solidFill>
                  <a:srgbClr val="004B78"/>
                </a:solidFill>
                <a:latin typeface="Gill Sans MT"/>
                <a:cs typeface="Gill Sans MT"/>
              </a:rPr>
              <a:t>s</a:t>
            </a:r>
            <a:r>
              <a:rPr sz="1800" dirty="0">
                <a:solidFill>
                  <a:srgbClr val="004B78"/>
                </a:solidFill>
                <a:latin typeface="Gill Sans MT"/>
                <a:cs typeface="Gill Sans MT"/>
              </a:rPr>
              <a:t>teur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58908" y="3377740"/>
            <a:ext cx="2688590" cy="556895"/>
            <a:chOff x="3358908" y="3377740"/>
            <a:chExt cx="2688590" cy="556895"/>
          </a:xfrm>
        </p:grpSpPr>
        <p:sp>
          <p:nvSpPr>
            <p:cNvPr id="18" name="object 18"/>
            <p:cNvSpPr/>
            <p:nvPr/>
          </p:nvSpPr>
          <p:spPr>
            <a:xfrm>
              <a:off x="3358908" y="3380566"/>
              <a:ext cx="585466" cy="5535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81234" y="3377740"/>
              <a:ext cx="665644" cy="3930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559344" y="3737321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Bug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36881" y="1862664"/>
            <a:ext cx="781812" cy="8292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72183" y="2559220"/>
            <a:ext cx="58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T</a:t>
            </a:r>
            <a:r>
              <a:rPr sz="1800" spc="-5" dirty="0">
                <a:latin typeface="Gill Sans MT"/>
                <a:cs typeface="Gill Sans MT"/>
              </a:rPr>
              <a:t>â</a:t>
            </a:r>
            <a:r>
              <a:rPr sz="1800" dirty="0">
                <a:latin typeface="Gill Sans MT"/>
                <a:cs typeface="Gill Sans MT"/>
              </a:rPr>
              <a:t>che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53126" y="4512030"/>
            <a:ext cx="484351" cy="5137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48277" y="5004194"/>
            <a:ext cx="719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latin typeface="Gill Sans MT"/>
                <a:cs typeface="Gill Sans MT"/>
              </a:rPr>
              <a:t>V</a:t>
            </a:r>
            <a:r>
              <a:rPr sz="1800" dirty="0">
                <a:latin typeface="Gill Sans MT"/>
                <a:cs typeface="Gill Sans MT"/>
              </a:rPr>
              <a:t>er</a:t>
            </a:r>
            <a:r>
              <a:rPr sz="1800" spc="-5" dirty="0">
                <a:latin typeface="Gill Sans MT"/>
                <a:cs typeface="Gill Sans MT"/>
              </a:rPr>
              <a:t>si</a:t>
            </a:r>
            <a:r>
              <a:rPr sz="1800" dirty="0">
                <a:latin typeface="Gill Sans MT"/>
                <a:cs typeface="Gill Sans MT"/>
              </a:rPr>
              <a:t>on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46429" y="6228332"/>
            <a:ext cx="71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P</a:t>
            </a:r>
            <a:r>
              <a:rPr sz="1800" spc="-45" dirty="0">
                <a:latin typeface="Gill Sans MT"/>
                <a:cs typeface="Gill Sans MT"/>
              </a:rPr>
              <a:t>r</a:t>
            </a:r>
            <a:r>
              <a:rPr sz="1800" dirty="0">
                <a:latin typeface="Gill Sans MT"/>
                <a:cs typeface="Gill Sans MT"/>
              </a:rPr>
              <a:t>oduit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779537" y="5482243"/>
            <a:ext cx="3776979" cy="989330"/>
            <a:chOff x="3779537" y="5482243"/>
            <a:chExt cx="3776979" cy="989330"/>
          </a:xfrm>
        </p:grpSpPr>
        <p:sp>
          <p:nvSpPr>
            <p:cNvPr id="27" name="object 27"/>
            <p:cNvSpPr/>
            <p:nvPr/>
          </p:nvSpPr>
          <p:spPr>
            <a:xfrm>
              <a:off x="3779537" y="5741316"/>
              <a:ext cx="574260" cy="5415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71211" y="5482243"/>
              <a:ext cx="985058" cy="98921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22364" y="5509294"/>
              <a:ext cx="883316" cy="8904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22364" y="5509294"/>
              <a:ext cx="883919" cy="890905"/>
            </a:xfrm>
            <a:custGeom>
              <a:avLst/>
              <a:gdLst/>
              <a:ahLst/>
              <a:cxnLst/>
              <a:rect l="l" t="t" r="r" b="b"/>
              <a:pathLst>
                <a:path w="883920" h="890904">
                  <a:moveTo>
                    <a:pt x="0" y="445237"/>
                  </a:moveTo>
                  <a:lnTo>
                    <a:pt x="2591" y="396724"/>
                  </a:lnTo>
                  <a:lnTo>
                    <a:pt x="10186" y="349723"/>
                  </a:lnTo>
                  <a:lnTo>
                    <a:pt x="22515" y="304508"/>
                  </a:lnTo>
                  <a:lnTo>
                    <a:pt x="39309" y="261349"/>
                  </a:lnTo>
                  <a:lnTo>
                    <a:pt x="60299" y="220517"/>
                  </a:lnTo>
                  <a:lnTo>
                    <a:pt x="85214" y="182286"/>
                  </a:lnTo>
                  <a:lnTo>
                    <a:pt x="113785" y="146925"/>
                  </a:lnTo>
                  <a:lnTo>
                    <a:pt x="145744" y="114708"/>
                  </a:lnTo>
                  <a:lnTo>
                    <a:pt x="180820" y="85905"/>
                  </a:lnTo>
                  <a:lnTo>
                    <a:pt x="218744" y="60788"/>
                  </a:lnTo>
                  <a:lnTo>
                    <a:pt x="259247" y="39628"/>
                  </a:lnTo>
                  <a:lnTo>
                    <a:pt x="302059" y="22698"/>
                  </a:lnTo>
                  <a:lnTo>
                    <a:pt x="346911" y="10269"/>
                  </a:lnTo>
                  <a:lnTo>
                    <a:pt x="393534" y="2612"/>
                  </a:lnTo>
                  <a:lnTo>
                    <a:pt x="441657" y="0"/>
                  </a:lnTo>
                  <a:lnTo>
                    <a:pt x="489781" y="2612"/>
                  </a:lnTo>
                  <a:lnTo>
                    <a:pt x="536403" y="10269"/>
                  </a:lnTo>
                  <a:lnTo>
                    <a:pt x="581255" y="22698"/>
                  </a:lnTo>
                  <a:lnTo>
                    <a:pt x="624068" y="39628"/>
                  </a:lnTo>
                  <a:lnTo>
                    <a:pt x="664571" y="60788"/>
                  </a:lnTo>
                  <a:lnTo>
                    <a:pt x="702495" y="85905"/>
                  </a:lnTo>
                  <a:lnTo>
                    <a:pt x="737571" y="114708"/>
                  </a:lnTo>
                  <a:lnTo>
                    <a:pt x="769529" y="146925"/>
                  </a:lnTo>
                  <a:lnTo>
                    <a:pt x="798101" y="182286"/>
                  </a:lnTo>
                  <a:lnTo>
                    <a:pt x="823016" y="220517"/>
                  </a:lnTo>
                  <a:lnTo>
                    <a:pt x="844005" y="261349"/>
                  </a:lnTo>
                  <a:lnTo>
                    <a:pt x="860799" y="304508"/>
                  </a:lnTo>
                  <a:lnTo>
                    <a:pt x="873129" y="349723"/>
                  </a:lnTo>
                  <a:lnTo>
                    <a:pt x="880724" y="396724"/>
                  </a:lnTo>
                  <a:lnTo>
                    <a:pt x="883315" y="445237"/>
                  </a:lnTo>
                  <a:lnTo>
                    <a:pt x="880724" y="493751"/>
                  </a:lnTo>
                  <a:lnTo>
                    <a:pt x="873129" y="540751"/>
                  </a:lnTo>
                  <a:lnTo>
                    <a:pt x="860799" y="585967"/>
                  </a:lnTo>
                  <a:lnTo>
                    <a:pt x="844005" y="629126"/>
                  </a:lnTo>
                  <a:lnTo>
                    <a:pt x="823016" y="669957"/>
                  </a:lnTo>
                  <a:lnTo>
                    <a:pt x="798101" y="708189"/>
                  </a:lnTo>
                  <a:lnTo>
                    <a:pt x="769529" y="743549"/>
                  </a:lnTo>
                  <a:lnTo>
                    <a:pt x="737571" y="775767"/>
                  </a:lnTo>
                  <a:lnTo>
                    <a:pt x="702495" y="804570"/>
                  </a:lnTo>
                  <a:lnTo>
                    <a:pt x="664571" y="829687"/>
                  </a:lnTo>
                  <a:lnTo>
                    <a:pt x="624068" y="850847"/>
                  </a:lnTo>
                  <a:lnTo>
                    <a:pt x="581255" y="867777"/>
                  </a:lnTo>
                  <a:lnTo>
                    <a:pt x="536403" y="880206"/>
                  </a:lnTo>
                  <a:lnTo>
                    <a:pt x="489781" y="887863"/>
                  </a:lnTo>
                  <a:lnTo>
                    <a:pt x="441657" y="890475"/>
                  </a:lnTo>
                  <a:lnTo>
                    <a:pt x="393534" y="887863"/>
                  </a:lnTo>
                  <a:lnTo>
                    <a:pt x="346911" y="880206"/>
                  </a:lnTo>
                  <a:lnTo>
                    <a:pt x="302059" y="867777"/>
                  </a:lnTo>
                  <a:lnTo>
                    <a:pt x="259247" y="850847"/>
                  </a:lnTo>
                  <a:lnTo>
                    <a:pt x="218744" y="829687"/>
                  </a:lnTo>
                  <a:lnTo>
                    <a:pt x="180820" y="804570"/>
                  </a:lnTo>
                  <a:lnTo>
                    <a:pt x="145744" y="775767"/>
                  </a:lnTo>
                  <a:lnTo>
                    <a:pt x="113785" y="743549"/>
                  </a:lnTo>
                  <a:lnTo>
                    <a:pt x="85214" y="708189"/>
                  </a:lnTo>
                  <a:lnTo>
                    <a:pt x="60299" y="669957"/>
                  </a:lnTo>
                  <a:lnTo>
                    <a:pt x="39309" y="629126"/>
                  </a:lnTo>
                  <a:lnTo>
                    <a:pt x="22515" y="585967"/>
                  </a:lnTo>
                  <a:lnTo>
                    <a:pt x="10186" y="540751"/>
                  </a:lnTo>
                  <a:lnTo>
                    <a:pt x="2591" y="493751"/>
                  </a:lnTo>
                  <a:lnTo>
                    <a:pt x="0" y="44523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36863" y="6132341"/>
            <a:ext cx="117792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122555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004B78"/>
                </a:solidFill>
                <a:latin typeface="Gill Sans MT"/>
                <a:cs typeface="Gill Sans MT"/>
              </a:rPr>
              <a:t>Equipe de  déplo</a:t>
            </a:r>
            <a:r>
              <a:rPr sz="1800" spc="-5" dirty="0">
                <a:solidFill>
                  <a:srgbClr val="004B78"/>
                </a:solidFill>
                <a:latin typeface="Gill Sans MT"/>
                <a:cs typeface="Gill Sans MT"/>
              </a:rPr>
              <a:t>i</a:t>
            </a:r>
            <a:r>
              <a:rPr sz="1800" dirty="0">
                <a:solidFill>
                  <a:srgbClr val="004B78"/>
                </a:solidFill>
                <a:latin typeface="Gill Sans MT"/>
                <a:cs typeface="Gill Sans MT"/>
              </a:rPr>
              <a:t>ement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180668" y="5631057"/>
            <a:ext cx="2088514" cy="831850"/>
            <a:chOff x="5180668" y="5631057"/>
            <a:chExt cx="2088514" cy="831850"/>
          </a:xfrm>
        </p:grpSpPr>
        <p:sp>
          <p:nvSpPr>
            <p:cNvPr id="33" name="object 33"/>
            <p:cNvSpPr/>
            <p:nvPr/>
          </p:nvSpPr>
          <p:spPr>
            <a:xfrm>
              <a:off x="6869844" y="5631057"/>
              <a:ext cx="399069" cy="55173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80668" y="5665221"/>
              <a:ext cx="658028" cy="7976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974526" y="6351856"/>
            <a:ext cx="105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B78"/>
                </a:solidFill>
                <a:latin typeface="Gill Sans MT"/>
                <a:cs typeface="Gill Sans MT"/>
              </a:rPr>
              <a:t>P</a:t>
            </a:r>
            <a:r>
              <a:rPr sz="1800" spc="-45" dirty="0">
                <a:solidFill>
                  <a:srgbClr val="004B78"/>
                </a:solidFill>
                <a:latin typeface="Gill Sans MT"/>
                <a:cs typeface="Gill Sans MT"/>
              </a:rPr>
              <a:t>r</a:t>
            </a:r>
            <a:r>
              <a:rPr sz="1800" dirty="0">
                <a:solidFill>
                  <a:srgbClr val="004B78"/>
                </a:solidFill>
                <a:latin typeface="Gill Sans MT"/>
                <a:cs typeface="Gill Sans MT"/>
              </a:rPr>
              <a:t>oduction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86294" y="2145204"/>
            <a:ext cx="6478905" cy="3877945"/>
            <a:chOff x="486294" y="2145204"/>
            <a:chExt cx="6478905" cy="3877945"/>
          </a:xfrm>
        </p:grpSpPr>
        <p:sp>
          <p:nvSpPr>
            <p:cNvPr id="37" name="object 37"/>
            <p:cNvSpPr/>
            <p:nvPr/>
          </p:nvSpPr>
          <p:spPr>
            <a:xfrm>
              <a:off x="2278467" y="3630512"/>
              <a:ext cx="306070" cy="302260"/>
            </a:xfrm>
            <a:custGeom>
              <a:avLst/>
              <a:gdLst/>
              <a:ahLst/>
              <a:cxnLst/>
              <a:rect l="l" t="t" r="r" b="b"/>
              <a:pathLst>
                <a:path w="306069" h="302260">
                  <a:moveTo>
                    <a:pt x="138475" y="0"/>
                  </a:moveTo>
                  <a:lnTo>
                    <a:pt x="0" y="302234"/>
                  </a:lnTo>
                  <a:lnTo>
                    <a:pt x="305936" y="259566"/>
                  </a:lnTo>
                  <a:lnTo>
                    <a:pt x="138475" y="0"/>
                  </a:lnTo>
                  <a:close/>
                </a:path>
              </a:pathLst>
            </a:custGeom>
            <a:solidFill>
              <a:srgbClr val="F73E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78467" y="3630512"/>
              <a:ext cx="306070" cy="302260"/>
            </a:xfrm>
            <a:custGeom>
              <a:avLst/>
              <a:gdLst/>
              <a:ahLst/>
              <a:cxnLst/>
              <a:rect l="l" t="t" r="r" b="b"/>
              <a:pathLst>
                <a:path w="306069" h="302260">
                  <a:moveTo>
                    <a:pt x="138475" y="0"/>
                  </a:moveTo>
                  <a:lnTo>
                    <a:pt x="305936" y="259566"/>
                  </a:lnTo>
                  <a:lnTo>
                    <a:pt x="0" y="302234"/>
                  </a:lnTo>
                  <a:lnTo>
                    <a:pt x="138475" y="0"/>
                  </a:lnTo>
                  <a:close/>
                </a:path>
              </a:pathLst>
            </a:custGeom>
            <a:ln w="12699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95991" y="5187045"/>
              <a:ext cx="278765" cy="330200"/>
            </a:xfrm>
            <a:custGeom>
              <a:avLst/>
              <a:gdLst/>
              <a:ahLst/>
              <a:cxnLst/>
              <a:rect l="l" t="t" r="r" b="b"/>
              <a:pathLst>
                <a:path w="278764" h="330200">
                  <a:moveTo>
                    <a:pt x="0" y="0"/>
                  </a:moveTo>
                  <a:lnTo>
                    <a:pt x="39964" y="330036"/>
                  </a:lnTo>
                  <a:lnTo>
                    <a:pt x="278455" y="133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3E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95991" y="5187046"/>
              <a:ext cx="278765" cy="330200"/>
            </a:xfrm>
            <a:custGeom>
              <a:avLst/>
              <a:gdLst/>
              <a:ahLst/>
              <a:cxnLst/>
              <a:rect l="l" t="t" r="r" b="b"/>
              <a:pathLst>
                <a:path w="278764" h="330200">
                  <a:moveTo>
                    <a:pt x="0" y="0"/>
                  </a:moveTo>
                  <a:lnTo>
                    <a:pt x="278455" y="133720"/>
                  </a:lnTo>
                  <a:lnTo>
                    <a:pt x="39964" y="330036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38355" y="2964640"/>
              <a:ext cx="305435" cy="297180"/>
            </a:xfrm>
            <a:custGeom>
              <a:avLst/>
              <a:gdLst/>
              <a:ahLst/>
              <a:cxnLst/>
              <a:rect l="l" t="t" r="r" b="b"/>
              <a:pathLst>
                <a:path w="305434" h="297179">
                  <a:moveTo>
                    <a:pt x="220572" y="0"/>
                  </a:moveTo>
                  <a:lnTo>
                    <a:pt x="0" y="248734"/>
                  </a:lnTo>
                  <a:lnTo>
                    <a:pt x="305087" y="297112"/>
                  </a:lnTo>
                  <a:lnTo>
                    <a:pt x="220572" y="0"/>
                  </a:lnTo>
                  <a:close/>
                </a:path>
              </a:pathLst>
            </a:custGeom>
            <a:solidFill>
              <a:srgbClr val="F73E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38355" y="2964640"/>
              <a:ext cx="305435" cy="297180"/>
            </a:xfrm>
            <a:custGeom>
              <a:avLst/>
              <a:gdLst/>
              <a:ahLst/>
              <a:cxnLst/>
              <a:rect l="l" t="t" r="r" b="b"/>
              <a:pathLst>
                <a:path w="305434" h="297179">
                  <a:moveTo>
                    <a:pt x="220571" y="0"/>
                  </a:moveTo>
                  <a:lnTo>
                    <a:pt x="305086" y="297112"/>
                  </a:lnTo>
                  <a:lnTo>
                    <a:pt x="0" y="248734"/>
                  </a:lnTo>
                  <a:lnTo>
                    <a:pt x="220571" y="0"/>
                  </a:lnTo>
                  <a:close/>
                </a:path>
              </a:pathLst>
            </a:custGeom>
            <a:ln w="12699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46814" y="3362727"/>
              <a:ext cx="301625" cy="310515"/>
            </a:xfrm>
            <a:custGeom>
              <a:avLst/>
              <a:gdLst/>
              <a:ahLst/>
              <a:cxnLst/>
              <a:rect l="l" t="t" r="r" b="b"/>
              <a:pathLst>
                <a:path w="301625" h="310514">
                  <a:moveTo>
                    <a:pt x="301174" y="0"/>
                  </a:moveTo>
                  <a:lnTo>
                    <a:pt x="0" y="100585"/>
                  </a:lnTo>
                  <a:lnTo>
                    <a:pt x="233078" y="310139"/>
                  </a:lnTo>
                  <a:lnTo>
                    <a:pt x="301174" y="0"/>
                  </a:lnTo>
                  <a:close/>
                </a:path>
              </a:pathLst>
            </a:custGeom>
            <a:solidFill>
              <a:srgbClr val="F73E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46813" y="3362728"/>
              <a:ext cx="301625" cy="310515"/>
            </a:xfrm>
            <a:custGeom>
              <a:avLst/>
              <a:gdLst/>
              <a:ahLst/>
              <a:cxnLst/>
              <a:rect l="l" t="t" r="r" b="b"/>
              <a:pathLst>
                <a:path w="301625" h="310514">
                  <a:moveTo>
                    <a:pt x="0" y="100584"/>
                  </a:moveTo>
                  <a:lnTo>
                    <a:pt x="301174" y="0"/>
                  </a:lnTo>
                  <a:lnTo>
                    <a:pt x="233077" y="310138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55561" y="3867449"/>
              <a:ext cx="299720" cy="316230"/>
            </a:xfrm>
            <a:custGeom>
              <a:avLst/>
              <a:gdLst/>
              <a:ahLst/>
              <a:cxnLst/>
              <a:rect l="l" t="t" r="r" b="b"/>
              <a:pathLst>
                <a:path w="299720" h="316229">
                  <a:moveTo>
                    <a:pt x="0" y="0"/>
                  </a:moveTo>
                  <a:lnTo>
                    <a:pt x="104363" y="315641"/>
                  </a:lnTo>
                  <a:lnTo>
                    <a:pt x="299382" y="76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3E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5561" y="3867450"/>
              <a:ext cx="299720" cy="316230"/>
            </a:xfrm>
            <a:custGeom>
              <a:avLst/>
              <a:gdLst/>
              <a:ahLst/>
              <a:cxnLst/>
              <a:rect l="l" t="t" r="r" b="b"/>
              <a:pathLst>
                <a:path w="299720" h="316229">
                  <a:moveTo>
                    <a:pt x="0" y="0"/>
                  </a:moveTo>
                  <a:lnTo>
                    <a:pt x="299381" y="76086"/>
                  </a:lnTo>
                  <a:lnTo>
                    <a:pt x="104363" y="315641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96057" y="2949480"/>
              <a:ext cx="311785" cy="292100"/>
            </a:xfrm>
            <a:custGeom>
              <a:avLst/>
              <a:gdLst/>
              <a:ahLst/>
              <a:cxnLst/>
              <a:rect l="l" t="t" r="r" b="b"/>
              <a:pathLst>
                <a:path w="311785" h="292100">
                  <a:moveTo>
                    <a:pt x="125790" y="0"/>
                  </a:moveTo>
                  <a:lnTo>
                    <a:pt x="0" y="291547"/>
                  </a:lnTo>
                  <a:lnTo>
                    <a:pt x="311574" y="257501"/>
                  </a:lnTo>
                  <a:lnTo>
                    <a:pt x="125790" y="0"/>
                  </a:lnTo>
                  <a:close/>
                </a:path>
              </a:pathLst>
            </a:custGeom>
            <a:solidFill>
              <a:srgbClr val="F73E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96057" y="2949480"/>
              <a:ext cx="311785" cy="292100"/>
            </a:xfrm>
            <a:custGeom>
              <a:avLst/>
              <a:gdLst/>
              <a:ahLst/>
              <a:cxnLst/>
              <a:rect l="l" t="t" r="r" b="b"/>
              <a:pathLst>
                <a:path w="311785" h="292100">
                  <a:moveTo>
                    <a:pt x="0" y="291547"/>
                  </a:moveTo>
                  <a:lnTo>
                    <a:pt x="125790" y="0"/>
                  </a:lnTo>
                  <a:lnTo>
                    <a:pt x="311574" y="257502"/>
                  </a:lnTo>
                  <a:lnTo>
                    <a:pt x="0" y="291547"/>
                  </a:lnTo>
                  <a:close/>
                </a:path>
              </a:pathLst>
            </a:custGeom>
            <a:ln w="12699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84855" y="3251593"/>
              <a:ext cx="5123815" cy="2101850"/>
            </a:xfrm>
            <a:custGeom>
              <a:avLst/>
              <a:gdLst/>
              <a:ahLst/>
              <a:cxnLst/>
              <a:rect l="l" t="t" r="r" b="b"/>
              <a:pathLst>
                <a:path w="5123815" h="2101850">
                  <a:moveTo>
                    <a:pt x="0" y="0"/>
                  </a:moveTo>
                  <a:lnTo>
                    <a:pt x="18525" y="48334"/>
                  </a:lnTo>
                  <a:lnTo>
                    <a:pt x="37070" y="96646"/>
                  </a:lnTo>
                  <a:lnTo>
                    <a:pt x="55655" y="144911"/>
                  </a:lnTo>
                  <a:lnTo>
                    <a:pt x="74299" y="193107"/>
                  </a:lnTo>
                  <a:lnTo>
                    <a:pt x="93023" y="241212"/>
                  </a:lnTo>
                  <a:lnTo>
                    <a:pt x="111846" y="289201"/>
                  </a:lnTo>
                  <a:lnTo>
                    <a:pt x="130788" y="337052"/>
                  </a:lnTo>
                  <a:lnTo>
                    <a:pt x="149868" y="384742"/>
                  </a:lnTo>
                  <a:lnTo>
                    <a:pt x="169108" y="432247"/>
                  </a:lnTo>
                  <a:lnTo>
                    <a:pt x="188526" y="479546"/>
                  </a:lnTo>
                  <a:lnTo>
                    <a:pt x="208142" y="526614"/>
                  </a:lnTo>
                  <a:lnTo>
                    <a:pt x="227977" y="573429"/>
                  </a:lnTo>
                  <a:lnTo>
                    <a:pt x="248049" y="619967"/>
                  </a:lnTo>
                  <a:lnTo>
                    <a:pt x="268379" y="666207"/>
                  </a:lnTo>
                  <a:lnTo>
                    <a:pt x="288988" y="712123"/>
                  </a:lnTo>
                  <a:lnTo>
                    <a:pt x="309893" y="757695"/>
                  </a:lnTo>
                  <a:lnTo>
                    <a:pt x="331116" y="802898"/>
                  </a:lnTo>
                  <a:lnTo>
                    <a:pt x="352676" y="847710"/>
                  </a:lnTo>
                  <a:lnTo>
                    <a:pt x="374594" y="892107"/>
                  </a:lnTo>
                  <a:lnTo>
                    <a:pt x="396888" y="936066"/>
                  </a:lnTo>
                  <a:lnTo>
                    <a:pt x="419579" y="979566"/>
                  </a:lnTo>
                  <a:lnTo>
                    <a:pt x="442686" y="1022581"/>
                  </a:lnTo>
                  <a:lnTo>
                    <a:pt x="466230" y="1065090"/>
                  </a:lnTo>
                  <a:lnTo>
                    <a:pt x="490230" y="1107070"/>
                  </a:lnTo>
                  <a:lnTo>
                    <a:pt x="514706" y="1148497"/>
                  </a:lnTo>
                  <a:lnTo>
                    <a:pt x="539678" y="1189348"/>
                  </a:lnTo>
                  <a:lnTo>
                    <a:pt x="565165" y="1229600"/>
                  </a:lnTo>
                  <a:lnTo>
                    <a:pt x="591189" y="1269231"/>
                  </a:lnTo>
                  <a:lnTo>
                    <a:pt x="617767" y="1308217"/>
                  </a:lnTo>
                  <a:lnTo>
                    <a:pt x="644921" y="1346536"/>
                  </a:lnTo>
                  <a:lnTo>
                    <a:pt x="672670" y="1384163"/>
                  </a:lnTo>
                  <a:lnTo>
                    <a:pt x="701034" y="1421077"/>
                  </a:lnTo>
                  <a:lnTo>
                    <a:pt x="730032" y="1457254"/>
                  </a:lnTo>
                  <a:lnTo>
                    <a:pt x="759686" y="1492671"/>
                  </a:lnTo>
                  <a:lnTo>
                    <a:pt x="790013" y="1527305"/>
                  </a:lnTo>
                  <a:lnTo>
                    <a:pt x="821035" y="1561134"/>
                  </a:lnTo>
                  <a:lnTo>
                    <a:pt x="852771" y="1594133"/>
                  </a:lnTo>
                  <a:lnTo>
                    <a:pt x="885241" y="1626280"/>
                  </a:lnTo>
                  <a:lnTo>
                    <a:pt x="918464" y="1657553"/>
                  </a:lnTo>
                  <a:lnTo>
                    <a:pt x="952461" y="1687927"/>
                  </a:lnTo>
                  <a:lnTo>
                    <a:pt x="987252" y="1717381"/>
                  </a:lnTo>
                  <a:lnTo>
                    <a:pt x="1022856" y="1745890"/>
                  </a:lnTo>
                  <a:lnTo>
                    <a:pt x="1059293" y="1773432"/>
                  </a:lnTo>
                  <a:lnTo>
                    <a:pt x="1096582" y="1799985"/>
                  </a:lnTo>
                  <a:lnTo>
                    <a:pt x="1134745" y="1825524"/>
                  </a:lnTo>
                  <a:lnTo>
                    <a:pt x="1173800" y="1850027"/>
                  </a:lnTo>
                  <a:lnTo>
                    <a:pt x="1213768" y="1873470"/>
                  </a:lnTo>
                  <a:lnTo>
                    <a:pt x="1254668" y="1895832"/>
                  </a:lnTo>
                  <a:lnTo>
                    <a:pt x="1296520" y="1917088"/>
                  </a:lnTo>
                  <a:lnTo>
                    <a:pt x="1339344" y="1937216"/>
                  </a:lnTo>
                  <a:lnTo>
                    <a:pt x="1383160" y="1956193"/>
                  </a:lnTo>
                  <a:lnTo>
                    <a:pt x="1427987" y="1973995"/>
                  </a:lnTo>
                  <a:lnTo>
                    <a:pt x="1473846" y="1990600"/>
                  </a:lnTo>
                  <a:lnTo>
                    <a:pt x="1520756" y="2005985"/>
                  </a:lnTo>
                  <a:lnTo>
                    <a:pt x="1592106" y="2026483"/>
                  </a:lnTo>
                  <a:lnTo>
                    <a:pt x="1665737" y="2044335"/>
                  </a:lnTo>
                  <a:lnTo>
                    <a:pt x="1703387" y="2052291"/>
                  </a:lnTo>
                  <a:lnTo>
                    <a:pt x="1741583" y="2059614"/>
                  </a:lnTo>
                  <a:lnTo>
                    <a:pt x="1780317" y="2066312"/>
                  </a:lnTo>
                  <a:lnTo>
                    <a:pt x="1819582" y="2072395"/>
                  </a:lnTo>
                  <a:lnTo>
                    <a:pt x="1859367" y="2077873"/>
                  </a:lnTo>
                  <a:lnTo>
                    <a:pt x="1899667" y="2082754"/>
                  </a:lnTo>
                  <a:lnTo>
                    <a:pt x="1940473" y="2087047"/>
                  </a:lnTo>
                  <a:lnTo>
                    <a:pt x="1981776" y="2090763"/>
                  </a:lnTo>
                  <a:lnTo>
                    <a:pt x="2023570" y="2093910"/>
                  </a:lnTo>
                  <a:lnTo>
                    <a:pt x="2065844" y="2096498"/>
                  </a:lnTo>
                  <a:lnTo>
                    <a:pt x="2108593" y="2098536"/>
                  </a:lnTo>
                  <a:lnTo>
                    <a:pt x="2151807" y="2100034"/>
                  </a:lnTo>
                  <a:lnTo>
                    <a:pt x="2195479" y="2101000"/>
                  </a:lnTo>
                  <a:lnTo>
                    <a:pt x="2239601" y="2101444"/>
                  </a:lnTo>
                  <a:lnTo>
                    <a:pt x="2284164" y="2101376"/>
                  </a:lnTo>
                  <a:lnTo>
                    <a:pt x="2329161" y="2100805"/>
                  </a:lnTo>
                  <a:lnTo>
                    <a:pt x="2374583" y="2099739"/>
                  </a:lnTo>
                  <a:lnTo>
                    <a:pt x="2420423" y="2098189"/>
                  </a:lnTo>
                  <a:lnTo>
                    <a:pt x="2466672" y="2096164"/>
                  </a:lnTo>
                  <a:lnTo>
                    <a:pt x="2513323" y="2093672"/>
                  </a:lnTo>
                  <a:lnTo>
                    <a:pt x="2560367" y="2090724"/>
                  </a:lnTo>
                  <a:lnTo>
                    <a:pt x="2607797" y="2087328"/>
                  </a:lnTo>
                  <a:lnTo>
                    <a:pt x="2655604" y="2083495"/>
                  </a:lnTo>
                  <a:lnTo>
                    <a:pt x="2703780" y="2079232"/>
                  </a:lnTo>
                  <a:lnTo>
                    <a:pt x="2752317" y="2074551"/>
                  </a:lnTo>
                  <a:lnTo>
                    <a:pt x="2801208" y="2069459"/>
                  </a:lnTo>
                  <a:lnTo>
                    <a:pt x="2850444" y="2063966"/>
                  </a:lnTo>
                  <a:lnTo>
                    <a:pt x="2900018" y="2058082"/>
                  </a:lnTo>
                  <a:lnTo>
                    <a:pt x="2949920" y="2051816"/>
                  </a:lnTo>
                  <a:lnTo>
                    <a:pt x="3000144" y="2045177"/>
                  </a:lnTo>
                  <a:lnTo>
                    <a:pt x="3050680" y="2038174"/>
                  </a:lnTo>
                  <a:lnTo>
                    <a:pt x="3101522" y="2030818"/>
                  </a:lnTo>
                  <a:lnTo>
                    <a:pt x="3152661" y="2023116"/>
                  </a:lnTo>
                  <a:lnTo>
                    <a:pt x="3204089" y="2015079"/>
                  </a:lnTo>
                  <a:lnTo>
                    <a:pt x="3255798" y="2006716"/>
                  </a:lnTo>
                  <a:lnTo>
                    <a:pt x="3307780" y="1998036"/>
                  </a:lnTo>
                  <a:lnTo>
                    <a:pt x="3360027" y="1989048"/>
                  </a:lnTo>
                  <a:lnTo>
                    <a:pt x="3412531" y="1979762"/>
                  </a:lnTo>
                  <a:lnTo>
                    <a:pt x="3465284" y="1970187"/>
                  </a:lnTo>
                  <a:lnTo>
                    <a:pt x="3518277" y="1960333"/>
                  </a:lnTo>
                  <a:lnTo>
                    <a:pt x="3571504" y="1950208"/>
                  </a:lnTo>
                  <a:lnTo>
                    <a:pt x="3624955" y="1939822"/>
                  </a:lnTo>
                  <a:lnTo>
                    <a:pt x="3678623" y="1929185"/>
                  </a:lnTo>
                  <a:lnTo>
                    <a:pt x="3732500" y="1918305"/>
                  </a:lnTo>
                  <a:lnTo>
                    <a:pt x="3786577" y="1907193"/>
                  </a:lnTo>
                  <a:lnTo>
                    <a:pt x="3840848" y="1895856"/>
                  </a:lnTo>
                  <a:lnTo>
                    <a:pt x="3895303" y="1884305"/>
                  </a:lnTo>
                  <a:lnTo>
                    <a:pt x="3949934" y="1872550"/>
                  </a:lnTo>
                  <a:lnTo>
                    <a:pt x="4004734" y="1860598"/>
                  </a:lnTo>
                  <a:lnTo>
                    <a:pt x="4059695" y="1848460"/>
                  </a:lnTo>
                  <a:lnTo>
                    <a:pt x="4114808" y="1836145"/>
                  </a:lnTo>
                  <a:lnTo>
                    <a:pt x="4170066" y="1823662"/>
                  </a:lnTo>
                  <a:lnTo>
                    <a:pt x="4225460" y="1811021"/>
                  </a:lnTo>
                  <a:lnTo>
                    <a:pt x="4280983" y="1798231"/>
                  </a:lnTo>
                  <a:lnTo>
                    <a:pt x="4336626" y="1785301"/>
                  </a:lnTo>
                  <a:lnTo>
                    <a:pt x="4392382" y="1772240"/>
                  </a:lnTo>
                  <a:lnTo>
                    <a:pt x="4448242" y="1759058"/>
                  </a:lnTo>
                  <a:lnTo>
                    <a:pt x="4504198" y="1745765"/>
                  </a:lnTo>
                  <a:lnTo>
                    <a:pt x="4560243" y="1732369"/>
                  </a:lnTo>
                  <a:lnTo>
                    <a:pt x="4616368" y="1718879"/>
                  </a:lnTo>
                  <a:lnTo>
                    <a:pt x="4672565" y="1705306"/>
                  </a:lnTo>
                  <a:lnTo>
                    <a:pt x="4728826" y="1691658"/>
                  </a:lnTo>
                  <a:lnTo>
                    <a:pt x="4785144" y="1677945"/>
                  </a:lnTo>
                  <a:lnTo>
                    <a:pt x="4841510" y="1664176"/>
                  </a:lnTo>
                  <a:lnTo>
                    <a:pt x="4897916" y="1650361"/>
                  </a:lnTo>
                  <a:lnTo>
                    <a:pt x="4954354" y="1636508"/>
                  </a:lnTo>
                  <a:lnTo>
                    <a:pt x="5010816" y="1622627"/>
                  </a:lnTo>
                  <a:lnTo>
                    <a:pt x="5067294" y="1608728"/>
                  </a:lnTo>
                  <a:lnTo>
                    <a:pt x="5123780" y="1594819"/>
                  </a:lnTo>
                </a:path>
              </a:pathLst>
            </a:custGeom>
            <a:ln w="38099">
              <a:solidFill>
                <a:srgbClr val="B5B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36756" y="2712912"/>
              <a:ext cx="309245" cy="282575"/>
            </a:xfrm>
            <a:custGeom>
              <a:avLst/>
              <a:gdLst/>
              <a:ahLst/>
              <a:cxnLst/>
              <a:rect l="l" t="t" r="r" b="b"/>
              <a:pathLst>
                <a:path w="309244" h="282575">
                  <a:moveTo>
                    <a:pt x="0" y="0"/>
                  </a:moveTo>
                  <a:lnTo>
                    <a:pt x="175407" y="282406"/>
                  </a:lnTo>
                  <a:lnTo>
                    <a:pt x="308874" y="3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3E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36756" y="2712913"/>
              <a:ext cx="309245" cy="282575"/>
            </a:xfrm>
            <a:custGeom>
              <a:avLst/>
              <a:gdLst/>
              <a:ahLst/>
              <a:cxnLst/>
              <a:rect l="l" t="t" r="r" b="b"/>
              <a:pathLst>
                <a:path w="309244" h="282575">
                  <a:moveTo>
                    <a:pt x="0" y="0"/>
                  </a:moveTo>
                  <a:lnTo>
                    <a:pt x="308874" y="3829"/>
                  </a:lnTo>
                  <a:lnTo>
                    <a:pt x="175407" y="282405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60921" y="2151553"/>
              <a:ext cx="281940" cy="329565"/>
            </a:xfrm>
            <a:custGeom>
              <a:avLst/>
              <a:gdLst/>
              <a:ahLst/>
              <a:cxnLst/>
              <a:rect l="l" t="t" r="r" b="b"/>
              <a:pathLst>
                <a:path w="281939" h="329564">
                  <a:moveTo>
                    <a:pt x="47472" y="0"/>
                  </a:moveTo>
                  <a:lnTo>
                    <a:pt x="0" y="329039"/>
                  </a:lnTo>
                  <a:lnTo>
                    <a:pt x="281429" y="201698"/>
                  </a:lnTo>
                  <a:lnTo>
                    <a:pt x="47472" y="0"/>
                  </a:lnTo>
                  <a:close/>
                </a:path>
              </a:pathLst>
            </a:custGeom>
            <a:solidFill>
              <a:srgbClr val="F73E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60920" y="2151554"/>
              <a:ext cx="281940" cy="329565"/>
            </a:xfrm>
            <a:custGeom>
              <a:avLst/>
              <a:gdLst/>
              <a:ahLst/>
              <a:cxnLst/>
              <a:rect l="l" t="t" r="r" b="b"/>
              <a:pathLst>
                <a:path w="281939" h="329564">
                  <a:moveTo>
                    <a:pt x="47473" y="0"/>
                  </a:moveTo>
                  <a:lnTo>
                    <a:pt x="281429" y="201699"/>
                  </a:lnTo>
                  <a:lnTo>
                    <a:pt x="0" y="329040"/>
                  </a:lnTo>
                  <a:lnTo>
                    <a:pt x="47473" y="0"/>
                  </a:lnTo>
                  <a:close/>
                </a:path>
              </a:pathLst>
            </a:custGeom>
            <a:ln w="12699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84855" y="2485438"/>
              <a:ext cx="4005579" cy="1727835"/>
            </a:xfrm>
            <a:custGeom>
              <a:avLst/>
              <a:gdLst/>
              <a:ahLst/>
              <a:cxnLst/>
              <a:rect l="l" t="t" r="r" b="b"/>
              <a:pathLst>
                <a:path w="4005579" h="1727835">
                  <a:moveTo>
                    <a:pt x="0" y="767460"/>
                  </a:moveTo>
                  <a:lnTo>
                    <a:pt x="45737" y="798886"/>
                  </a:lnTo>
                  <a:lnTo>
                    <a:pt x="91469" y="830283"/>
                  </a:lnTo>
                  <a:lnTo>
                    <a:pt x="137191" y="861619"/>
                  </a:lnTo>
                  <a:lnTo>
                    <a:pt x="182898" y="892866"/>
                  </a:lnTo>
                  <a:lnTo>
                    <a:pt x="228585" y="923993"/>
                  </a:lnTo>
                  <a:lnTo>
                    <a:pt x="274247" y="954970"/>
                  </a:lnTo>
                  <a:lnTo>
                    <a:pt x="319880" y="985767"/>
                  </a:lnTo>
                  <a:lnTo>
                    <a:pt x="365478" y="1016355"/>
                  </a:lnTo>
                  <a:lnTo>
                    <a:pt x="411036" y="1046703"/>
                  </a:lnTo>
                  <a:lnTo>
                    <a:pt x="456549" y="1076781"/>
                  </a:lnTo>
                  <a:lnTo>
                    <a:pt x="502012" y="1106560"/>
                  </a:lnTo>
                  <a:lnTo>
                    <a:pt x="547421" y="1136010"/>
                  </a:lnTo>
                  <a:lnTo>
                    <a:pt x="592770" y="1165100"/>
                  </a:lnTo>
                  <a:lnTo>
                    <a:pt x="638054" y="1193800"/>
                  </a:lnTo>
                  <a:lnTo>
                    <a:pt x="683269" y="1222082"/>
                  </a:lnTo>
                  <a:lnTo>
                    <a:pt x="728409" y="1249913"/>
                  </a:lnTo>
                  <a:lnTo>
                    <a:pt x="773470" y="1277266"/>
                  </a:lnTo>
                  <a:lnTo>
                    <a:pt x="818446" y="1304110"/>
                  </a:lnTo>
                  <a:lnTo>
                    <a:pt x="863332" y="1330414"/>
                  </a:lnTo>
                  <a:lnTo>
                    <a:pt x="908124" y="1356149"/>
                  </a:lnTo>
                  <a:lnTo>
                    <a:pt x="952817" y="1381285"/>
                  </a:lnTo>
                  <a:lnTo>
                    <a:pt x="997405" y="1405792"/>
                  </a:lnTo>
                  <a:lnTo>
                    <a:pt x="1041883" y="1429640"/>
                  </a:lnTo>
                  <a:lnTo>
                    <a:pt x="1086247" y="1452799"/>
                  </a:lnTo>
                  <a:lnTo>
                    <a:pt x="1130492" y="1475239"/>
                  </a:lnTo>
                  <a:lnTo>
                    <a:pt x="1174612" y="1496930"/>
                  </a:lnTo>
                  <a:lnTo>
                    <a:pt x="1218603" y="1517843"/>
                  </a:lnTo>
                  <a:lnTo>
                    <a:pt x="1262460" y="1537947"/>
                  </a:lnTo>
                  <a:lnTo>
                    <a:pt x="1306178" y="1557212"/>
                  </a:lnTo>
                  <a:lnTo>
                    <a:pt x="1349751" y="1575608"/>
                  </a:lnTo>
                  <a:lnTo>
                    <a:pt x="1393175" y="1593106"/>
                  </a:lnTo>
                  <a:lnTo>
                    <a:pt x="1436444" y="1609675"/>
                  </a:lnTo>
                  <a:lnTo>
                    <a:pt x="1479555" y="1625285"/>
                  </a:lnTo>
                  <a:lnTo>
                    <a:pt x="1522501" y="1639907"/>
                  </a:lnTo>
                  <a:lnTo>
                    <a:pt x="1565279" y="1653511"/>
                  </a:lnTo>
                  <a:lnTo>
                    <a:pt x="1607882" y="1666066"/>
                  </a:lnTo>
                  <a:lnTo>
                    <a:pt x="1650306" y="1677543"/>
                  </a:lnTo>
                  <a:lnTo>
                    <a:pt x="1692546" y="1687912"/>
                  </a:lnTo>
                  <a:lnTo>
                    <a:pt x="1734597" y="1697142"/>
                  </a:lnTo>
                  <a:lnTo>
                    <a:pt x="1776454" y="1705204"/>
                  </a:lnTo>
                  <a:lnTo>
                    <a:pt x="1818112" y="1712068"/>
                  </a:lnTo>
                  <a:lnTo>
                    <a:pt x="1859566" y="1717704"/>
                  </a:lnTo>
                  <a:lnTo>
                    <a:pt x="1900812" y="1722082"/>
                  </a:lnTo>
                  <a:lnTo>
                    <a:pt x="1941843" y="1725171"/>
                  </a:lnTo>
                  <a:lnTo>
                    <a:pt x="1982655" y="1726943"/>
                  </a:lnTo>
                  <a:lnTo>
                    <a:pt x="2023244" y="1727367"/>
                  </a:lnTo>
                  <a:lnTo>
                    <a:pt x="2063604" y="1726413"/>
                  </a:lnTo>
                  <a:lnTo>
                    <a:pt x="2103730" y="1724051"/>
                  </a:lnTo>
                  <a:lnTo>
                    <a:pt x="2143617" y="1720251"/>
                  </a:lnTo>
                  <a:lnTo>
                    <a:pt x="2183260" y="1714983"/>
                  </a:lnTo>
                  <a:lnTo>
                    <a:pt x="2222655" y="1708218"/>
                  </a:lnTo>
                  <a:lnTo>
                    <a:pt x="2261798" y="1699935"/>
                  </a:lnTo>
                  <a:lnTo>
                    <a:pt x="2300692" y="1690154"/>
                  </a:lnTo>
                  <a:lnTo>
                    <a:pt x="2339342" y="1678906"/>
                  </a:lnTo>
                  <a:lnTo>
                    <a:pt x="2377754" y="1666220"/>
                  </a:lnTo>
                  <a:lnTo>
                    <a:pt x="2415931" y="1652126"/>
                  </a:lnTo>
                  <a:lnTo>
                    <a:pt x="2453880" y="1636654"/>
                  </a:lnTo>
                  <a:lnTo>
                    <a:pt x="2491605" y="1619834"/>
                  </a:lnTo>
                  <a:lnTo>
                    <a:pt x="2529112" y="1601696"/>
                  </a:lnTo>
                  <a:lnTo>
                    <a:pt x="2566404" y="1582270"/>
                  </a:lnTo>
                  <a:lnTo>
                    <a:pt x="2603487" y="1561586"/>
                  </a:lnTo>
                  <a:lnTo>
                    <a:pt x="2640367" y="1539674"/>
                  </a:lnTo>
                  <a:lnTo>
                    <a:pt x="2677047" y="1516563"/>
                  </a:lnTo>
                  <a:lnTo>
                    <a:pt x="2713534" y="1492285"/>
                  </a:lnTo>
                  <a:lnTo>
                    <a:pt x="2749831" y="1466868"/>
                  </a:lnTo>
                  <a:lnTo>
                    <a:pt x="2785944" y="1440343"/>
                  </a:lnTo>
                  <a:lnTo>
                    <a:pt x="2821879" y="1412740"/>
                  </a:lnTo>
                  <a:lnTo>
                    <a:pt x="2857639" y="1384088"/>
                  </a:lnTo>
                  <a:lnTo>
                    <a:pt x="2893230" y="1354417"/>
                  </a:lnTo>
                  <a:lnTo>
                    <a:pt x="2928657" y="1323759"/>
                  </a:lnTo>
                  <a:lnTo>
                    <a:pt x="2963924" y="1292141"/>
                  </a:lnTo>
                  <a:lnTo>
                    <a:pt x="2999038" y="1259595"/>
                  </a:lnTo>
                  <a:lnTo>
                    <a:pt x="3034002" y="1226151"/>
                  </a:lnTo>
                  <a:lnTo>
                    <a:pt x="3068822" y="1191837"/>
                  </a:lnTo>
                  <a:lnTo>
                    <a:pt x="3103503" y="1156685"/>
                  </a:lnTo>
                  <a:lnTo>
                    <a:pt x="3138049" y="1120725"/>
                  </a:lnTo>
                  <a:lnTo>
                    <a:pt x="3172466" y="1083985"/>
                  </a:lnTo>
                  <a:lnTo>
                    <a:pt x="3206759" y="1046497"/>
                  </a:lnTo>
                  <a:lnTo>
                    <a:pt x="3240932" y="1008290"/>
                  </a:lnTo>
                  <a:lnTo>
                    <a:pt x="3274991" y="969393"/>
                  </a:lnTo>
                  <a:lnTo>
                    <a:pt x="3308941" y="929838"/>
                  </a:lnTo>
                  <a:lnTo>
                    <a:pt x="3342786" y="889654"/>
                  </a:lnTo>
                  <a:lnTo>
                    <a:pt x="3376531" y="848870"/>
                  </a:lnTo>
                  <a:lnTo>
                    <a:pt x="3410182" y="807518"/>
                  </a:lnTo>
                  <a:lnTo>
                    <a:pt x="3443744" y="765626"/>
                  </a:lnTo>
                  <a:lnTo>
                    <a:pt x="3477221" y="723225"/>
                  </a:lnTo>
                  <a:lnTo>
                    <a:pt x="3510618" y="680345"/>
                  </a:lnTo>
                  <a:lnTo>
                    <a:pt x="3543941" y="637016"/>
                  </a:lnTo>
                  <a:lnTo>
                    <a:pt x="3577194" y="593267"/>
                  </a:lnTo>
                  <a:lnTo>
                    <a:pt x="3610382" y="549129"/>
                  </a:lnTo>
                  <a:lnTo>
                    <a:pt x="3643511" y="504631"/>
                  </a:lnTo>
                  <a:lnTo>
                    <a:pt x="3676585" y="459804"/>
                  </a:lnTo>
                  <a:lnTo>
                    <a:pt x="3709609" y="414677"/>
                  </a:lnTo>
                  <a:lnTo>
                    <a:pt x="3742589" y="369281"/>
                  </a:lnTo>
                  <a:lnTo>
                    <a:pt x="3775529" y="323645"/>
                  </a:lnTo>
                  <a:lnTo>
                    <a:pt x="3808434" y="277799"/>
                  </a:lnTo>
                  <a:lnTo>
                    <a:pt x="3841309" y="231774"/>
                  </a:lnTo>
                  <a:lnTo>
                    <a:pt x="3874159" y="185599"/>
                  </a:lnTo>
                  <a:lnTo>
                    <a:pt x="3906989" y="139304"/>
                  </a:lnTo>
                  <a:lnTo>
                    <a:pt x="3939805" y="92919"/>
                  </a:lnTo>
                  <a:lnTo>
                    <a:pt x="3972610" y="46474"/>
                  </a:lnTo>
                  <a:lnTo>
                    <a:pt x="4005410" y="0"/>
                  </a:lnTo>
                </a:path>
              </a:pathLst>
            </a:custGeom>
            <a:ln w="38099">
              <a:solidFill>
                <a:srgbClr val="B5B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96479" y="2571370"/>
              <a:ext cx="2131695" cy="1641475"/>
            </a:xfrm>
            <a:custGeom>
              <a:avLst/>
              <a:gdLst/>
              <a:ahLst/>
              <a:cxnLst/>
              <a:rect l="l" t="t" r="r" b="b"/>
              <a:pathLst>
                <a:path w="2131695" h="1641475">
                  <a:moveTo>
                    <a:pt x="0" y="1641459"/>
                  </a:moveTo>
                  <a:lnTo>
                    <a:pt x="57778" y="1628756"/>
                  </a:lnTo>
                  <a:lnTo>
                    <a:pt x="115517" y="1616043"/>
                  </a:lnTo>
                  <a:lnTo>
                    <a:pt x="173175" y="1603310"/>
                  </a:lnTo>
                  <a:lnTo>
                    <a:pt x="230713" y="1590548"/>
                  </a:lnTo>
                  <a:lnTo>
                    <a:pt x="288090" y="1577747"/>
                  </a:lnTo>
                  <a:lnTo>
                    <a:pt x="345267" y="1564897"/>
                  </a:lnTo>
                  <a:lnTo>
                    <a:pt x="402203" y="1551988"/>
                  </a:lnTo>
                  <a:lnTo>
                    <a:pt x="458858" y="1539011"/>
                  </a:lnTo>
                  <a:lnTo>
                    <a:pt x="515192" y="1525956"/>
                  </a:lnTo>
                  <a:lnTo>
                    <a:pt x="571165" y="1512813"/>
                  </a:lnTo>
                  <a:lnTo>
                    <a:pt x="626736" y="1499572"/>
                  </a:lnTo>
                  <a:lnTo>
                    <a:pt x="681866" y="1486224"/>
                  </a:lnTo>
                  <a:lnTo>
                    <a:pt x="736515" y="1472758"/>
                  </a:lnTo>
                  <a:lnTo>
                    <a:pt x="790642" y="1459166"/>
                  </a:lnTo>
                  <a:lnTo>
                    <a:pt x="844207" y="1445437"/>
                  </a:lnTo>
                  <a:lnTo>
                    <a:pt x="897170" y="1431561"/>
                  </a:lnTo>
                  <a:lnTo>
                    <a:pt x="949491" y="1417529"/>
                  </a:lnTo>
                  <a:lnTo>
                    <a:pt x="1001130" y="1403330"/>
                  </a:lnTo>
                  <a:lnTo>
                    <a:pt x="1052047" y="1388956"/>
                  </a:lnTo>
                  <a:lnTo>
                    <a:pt x="1102201" y="1374396"/>
                  </a:lnTo>
                  <a:lnTo>
                    <a:pt x="1151553" y="1359641"/>
                  </a:lnTo>
                  <a:lnTo>
                    <a:pt x="1200062" y="1344681"/>
                  </a:lnTo>
                  <a:lnTo>
                    <a:pt x="1247688" y="1329505"/>
                  </a:lnTo>
                  <a:lnTo>
                    <a:pt x="1294391" y="1314105"/>
                  </a:lnTo>
                  <a:lnTo>
                    <a:pt x="1340131" y="1298471"/>
                  </a:lnTo>
                  <a:lnTo>
                    <a:pt x="1384868" y="1282592"/>
                  </a:lnTo>
                  <a:lnTo>
                    <a:pt x="1428562" y="1266459"/>
                  </a:lnTo>
                  <a:lnTo>
                    <a:pt x="1471172" y="1250062"/>
                  </a:lnTo>
                  <a:lnTo>
                    <a:pt x="1512658" y="1233392"/>
                  </a:lnTo>
                  <a:lnTo>
                    <a:pt x="1552981" y="1216438"/>
                  </a:lnTo>
                  <a:lnTo>
                    <a:pt x="1592100" y="1199191"/>
                  </a:lnTo>
                  <a:lnTo>
                    <a:pt x="1629974" y="1181642"/>
                  </a:lnTo>
                  <a:lnTo>
                    <a:pt x="1666565" y="1163780"/>
                  </a:lnTo>
                  <a:lnTo>
                    <a:pt x="1701832" y="1145595"/>
                  </a:lnTo>
                  <a:lnTo>
                    <a:pt x="1735734" y="1127078"/>
                  </a:lnTo>
                  <a:lnTo>
                    <a:pt x="1799284" y="1089008"/>
                  </a:lnTo>
                  <a:lnTo>
                    <a:pt x="1856896" y="1049493"/>
                  </a:lnTo>
                  <a:lnTo>
                    <a:pt x="1923980" y="994436"/>
                  </a:lnTo>
                  <a:lnTo>
                    <a:pt x="1960312" y="958663"/>
                  </a:lnTo>
                  <a:lnTo>
                    <a:pt x="1992558" y="921895"/>
                  </a:lnTo>
                  <a:lnTo>
                    <a:pt x="2020902" y="884178"/>
                  </a:lnTo>
                  <a:lnTo>
                    <a:pt x="2045530" y="845555"/>
                  </a:lnTo>
                  <a:lnTo>
                    <a:pt x="2066629" y="806073"/>
                  </a:lnTo>
                  <a:lnTo>
                    <a:pt x="2084383" y="765777"/>
                  </a:lnTo>
                  <a:lnTo>
                    <a:pt x="2098980" y="724712"/>
                  </a:lnTo>
                  <a:lnTo>
                    <a:pt x="2110603" y="682923"/>
                  </a:lnTo>
                  <a:lnTo>
                    <a:pt x="2119440" y="640456"/>
                  </a:lnTo>
                  <a:lnTo>
                    <a:pt x="2125677" y="597355"/>
                  </a:lnTo>
                  <a:lnTo>
                    <a:pt x="2129497" y="553666"/>
                  </a:lnTo>
                  <a:lnTo>
                    <a:pt x="2131089" y="509435"/>
                  </a:lnTo>
                  <a:lnTo>
                    <a:pt x="2130637" y="464706"/>
                  </a:lnTo>
                  <a:lnTo>
                    <a:pt x="2128327" y="419524"/>
                  </a:lnTo>
                  <a:lnTo>
                    <a:pt x="2124345" y="373936"/>
                  </a:lnTo>
                  <a:lnTo>
                    <a:pt x="2118877" y="327985"/>
                  </a:lnTo>
                  <a:lnTo>
                    <a:pt x="2112109" y="281718"/>
                  </a:lnTo>
                  <a:lnTo>
                    <a:pt x="2104225" y="235180"/>
                  </a:lnTo>
                  <a:lnTo>
                    <a:pt x="2095413" y="188415"/>
                  </a:lnTo>
                  <a:lnTo>
                    <a:pt x="2085858" y="141470"/>
                  </a:lnTo>
                  <a:lnTo>
                    <a:pt x="2075745" y="94388"/>
                  </a:lnTo>
                  <a:lnTo>
                    <a:pt x="2065261" y="47216"/>
                  </a:lnTo>
                  <a:lnTo>
                    <a:pt x="2054591" y="0"/>
                  </a:lnTo>
                </a:path>
              </a:pathLst>
            </a:custGeom>
            <a:ln w="38099">
              <a:solidFill>
                <a:srgbClr val="B5B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80513" y="2225562"/>
              <a:ext cx="5665470" cy="3778885"/>
            </a:xfrm>
            <a:custGeom>
              <a:avLst/>
              <a:gdLst/>
              <a:ahLst/>
              <a:cxnLst/>
              <a:rect l="l" t="t" r="r" b="b"/>
              <a:pathLst>
                <a:path w="5665470" h="3778885">
                  <a:moveTo>
                    <a:pt x="0" y="1889149"/>
                  </a:moveTo>
                  <a:lnTo>
                    <a:pt x="578" y="1850598"/>
                  </a:lnTo>
                  <a:lnTo>
                    <a:pt x="2304" y="1812235"/>
                  </a:lnTo>
                  <a:lnTo>
                    <a:pt x="5169" y="1774067"/>
                  </a:lnTo>
                  <a:lnTo>
                    <a:pt x="9160" y="1736102"/>
                  </a:lnTo>
                  <a:lnTo>
                    <a:pt x="20480" y="1660809"/>
                  </a:lnTo>
                  <a:lnTo>
                    <a:pt x="36174" y="1586414"/>
                  </a:lnTo>
                  <a:lnTo>
                    <a:pt x="56157" y="1512976"/>
                  </a:lnTo>
                  <a:lnTo>
                    <a:pt x="67729" y="1476634"/>
                  </a:lnTo>
                  <a:lnTo>
                    <a:pt x="80339" y="1440553"/>
                  </a:lnTo>
                  <a:lnTo>
                    <a:pt x="93978" y="1404741"/>
                  </a:lnTo>
                  <a:lnTo>
                    <a:pt x="108634" y="1369205"/>
                  </a:lnTo>
                  <a:lnTo>
                    <a:pt x="124296" y="1333951"/>
                  </a:lnTo>
                  <a:lnTo>
                    <a:pt x="140953" y="1298989"/>
                  </a:lnTo>
                  <a:lnTo>
                    <a:pt x="158594" y="1264323"/>
                  </a:lnTo>
                  <a:lnTo>
                    <a:pt x="177209" y="1229963"/>
                  </a:lnTo>
                  <a:lnTo>
                    <a:pt x="196785" y="1195916"/>
                  </a:lnTo>
                  <a:lnTo>
                    <a:pt x="217313" y="1162188"/>
                  </a:lnTo>
                  <a:lnTo>
                    <a:pt x="238781" y="1128787"/>
                  </a:lnTo>
                  <a:lnTo>
                    <a:pt x="261179" y="1095720"/>
                  </a:lnTo>
                  <a:lnTo>
                    <a:pt x="284495" y="1062995"/>
                  </a:lnTo>
                  <a:lnTo>
                    <a:pt x="308718" y="1030620"/>
                  </a:lnTo>
                  <a:lnTo>
                    <a:pt x="333837" y="998600"/>
                  </a:lnTo>
                  <a:lnTo>
                    <a:pt x="359842" y="966944"/>
                  </a:lnTo>
                  <a:lnTo>
                    <a:pt x="386721" y="935659"/>
                  </a:lnTo>
                  <a:lnTo>
                    <a:pt x="414464" y="904752"/>
                  </a:lnTo>
                  <a:lnTo>
                    <a:pt x="443059" y="874231"/>
                  </a:lnTo>
                  <a:lnTo>
                    <a:pt x="472495" y="844103"/>
                  </a:lnTo>
                  <a:lnTo>
                    <a:pt x="502762" y="814375"/>
                  </a:lnTo>
                  <a:lnTo>
                    <a:pt x="533849" y="785054"/>
                  </a:lnTo>
                  <a:lnTo>
                    <a:pt x="565744" y="756149"/>
                  </a:lnTo>
                  <a:lnTo>
                    <a:pt x="598437" y="727665"/>
                  </a:lnTo>
                  <a:lnTo>
                    <a:pt x="631917" y="699611"/>
                  </a:lnTo>
                  <a:lnTo>
                    <a:pt x="666172" y="671994"/>
                  </a:lnTo>
                  <a:lnTo>
                    <a:pt x="701191" y="644821"/>
                  </a:lnTo>
                  <a:lnTo>
                    <a:pt x="736965" y="618099"/>
                  </a:lnTo>
                  <a:lnTo>
                    <a:pt x="773481" y="591837"/>
                  </a:lnTo>
                  <a:lnTo>
                    <a:pt x="810729" y="566040"/>
                  </a:lnTo>
                  <a:lnTo>
                    <a:pt x="848698" y="540716"/>
                  </a:lnTo>
                  <a:lnTo>
                    <a:pt x="887377" y="515874"/>
                  </a:lnTo>
                  <a:lnTo>
                    <a:pt x="926754" y="491519"/>
                  </a:lnTo>
                  <a:lnTo>
                    <a:pt x="966819" y="467660"/>
                  </a:lnTo>
                  <a:lnTo>
                    <a:pt x="1007561" y="444304"/>
                  </a:lnTo>
                  <a:lnTo>
                    <a:pt x="1048969" y="421457"/>
                  </a:lnTo>
                  <a:lnTo>
                    <a:pt x="1091032" y="399128"/>
                  </a:lnTo>
                  <a:lnTo>
                    <a:pt x="1133739" y="377324"/>
                  </a:lnTo>
                  <a:lnTo>
                    <a:pt x="1177079" y="356051"/>
                  </a:lnTo>
                  <a:lnTo>
                    <a:pt x="1221041" y="335318"/>
                  </a:lnTo>
                  <a:lnTo>
                    <a:pt x="1265615" y="315131"/>
                  </a:lnTo>
                  <a:lnTo>
                    <a:pt x="1310788" y="295498"/>
                  </a:lnTo>
                  <a:lnTo>
                    <a:pt x="1356550" y="276427"/>
                  </a:lnTo>
                  <a:lnTo>
                    <a:pt x="1402890" y="257924"/>
                  </a:lnTo>
                  <a:lnTo>
                    <a:pt x="1449798" y="239997"/>
                  </a:lnTo>
                  <a:lnTo>
                    <a:pt x="1497261" y="222653"/>
                  </a:lnTo>
                  <a:lnTo>
                    <a:pt x="1545270" y="205899"/>
                  </a:lnTo>
                  <a:lnTo>
                    <a:pt x="1593813" y="189744"/>
                  </a:lnTo>
                  <a:lnTo>
                    <a:pt x="1642880" y="174193"/>
                  </a:lnTo>
                  <a:lnTo>
                    <a:pt x="1692459" y="159255"/>
                  </a:lnTo>
                  <a:lnTo>
                    <a:pt x="1742539" y="144937"/>
                  </a:lnTo>
                  <a:lnTo>
                    <a:pt x="1793109" y="131246"/>
                  </a:lnTo>
                  <a:lnTo>
                    <a:pt x="1844159" y="118189"/>
                  </a:lnTo>
                  <a:lnTo>
                    <a:pt x="1895677" y="105775"/>
                  </a:lnTo>
                  <a:lnTo>
                    <a:pt x="1947652" y="94009"/>
                  </a:lnTo>
                  <a:lnTo>
                    <a:pt x="2000074" y="82899"/>
                  </a:lnTo>
                  <a:lnTo>
                    <a:pt x="2052932" y="72453"/>
                  </a:lnTo>
                  <a:lnTo>
                    <a:pt x="2106213" y="62679"/>
                  </a:lnTo>
                  <a:lnTo>
                    <a:pt x="2159909" y="53582"/>
                  </a:lnTo>
                  <a:lnTo>
                    <a:pt x="2214007" y="45172"/>
                  </a:lnTo>
                  <a:lnTo>
                    <a:pt x="2268496" y="37454"/>
                  </a:lnTo>
                  <a:lnTo>
                    <a:pt x="2323367" y="30436"/>
                  </a:lnTo>
                  <a:lnTo>
                    <a:pt x="2378606" y="24126"/>
                  </a:lnTo>
                  <a:lnTo>
                    <a:pt x="2434205" y="18531"/>
                  </a:lnTo>
                  <a:lnTo>
                    <a:pt x="2490151" y="13659"/>
                  </a:lnTo>
                  <a:lnTo>
                    <a:pt x="2546434" y="9516"/>
                  </a:lnTo>
                  <a:lnTo>
                    <a:pt x="2603042" y="6109"/>
                  </a:lnTo>
                  <a:lnTo>
                    <a:pt x="2659966" y="3447"/>
                  </a:lnTo>
                  <a:lnTo>
                    <a:pt x="2717193" y="1537"/>
                  </a:lnTo>
                  <a:lnTo>
                    <a:pt x="2774713" y="385"/>
                  </a:lnTo>
                  <a:lnTo>
                    <a:pt x="2832515" y="0"/>
                  </a:lnTo>
                  <a:lnTo>
                    <a:pt x="2890317" y="385"/>
                  </a:lnTo>
                  <a:lnTo>
                    <a:pt x="2947837" y="1537"/>
                  </a:lnTo>
                  <a:lnTo>
                    <a:pt x="3005064" y="3447"/>
                  </a:lnTo>
                  <a:lnTo>
                    <a:pt x="3061987" y="6109"/>
                  </a:lnTo>
                  <a:lnTo>
                    <a:pt x="3118596" y="9516"/>
                  </a:lnTo>
                  <a:lnTo>
                    <a:pt x="3174879" y="13659"/>
                  </a:lnTo>
                  <a:lnTo>
                    <a:pt x="3230825" y="18531"/>
                  </a:lnTo>
                  <a:lnTo>
                    <a:pt x="3286423" y="24126"/>
                  </a:lnTo>
                  <a:lnTo>
                    <a:pt x="3341663" y="30436"/>
                  </a:lnTo>
                  <a:lnTo>
                    <a:pt x="3396533" y="37454"/>
                  </a:lnTo>
                  <a:lnTo>
                    <a:pt x="3451023" y="45172"/>
                  </a:lnTo>
                  <a:lnTo>
                    <a:pt x="3505121" y="53582"/>
                  </a:lnTo>
                  <a:lnTo>
                    <a:pt x="3558816" y="62679"/>
                  </a:lnTo>
                  <a:lnTo>
                    <a:pt x="3612098" y="72453"/>
                  </a:lnTo>
                  <a:lnTo>
                    <a:pt x="3664956" y="82899"/>
                  </a:lnTo>
                  <a:lnTo>
                    <a:pt x="3717378" y="94009"/>
                  </a:lnTo>
                  <a:lnTo>
                    <a:pt x="3769353" y="105775"/>
                  </a:lnTo>
                  <a:lnTo>
                    <a:pt x="3820871" y="118189"/>
                  </a:lnTo>
                  <a:lnTo>
                    <a:pt x="3871921" y="131246"/>
                  </a:lnTo>
                  <a:lnTo>
                    <a:pt x="3922491" y="144937"/>
                  </a:lnTo>
                  <a:lnTo>
                    <a:pt x="3972571" y="159255"/>
                  </a:lnTo>
                  <a:lnTo>
                    <a:pt x="4022150" y="174193"/>
                  </a:lnTo>
                  <a:lnTo>
                    <a:pt x="4071216" y="189744"/>
                  </a:lnTo>
                  <a:lnTo>
                    <a:pt x="4119760" y="205899"/>
                  </a:lnTo>
                  <a:lnTo>
                    <a:pt x="4167768" y="222653"/>
                  </a:lnTo>
                  <a:lnTo>
                    <a:pt x="4215232" y="239997"/>
                  </a:lnTo>
                  <a:lnTo>
                    <a:pt x="4262140" y="257924"/>
                  </a:lnTo>
                  <a:lnTo>
                    <a:pt x="4308480" y="276427"/>
                  </a:lnTo>
                  <a:lnTo>
                    <a:pt x="4354242" y="295498"/>
                  </a:lnTo>
                  <a:lnTo>
                    <a:pt x="4399415" y="315131"/>
                  </a:lnTo>
                  <a:lnTo>
                    <a:pt x="4443988" y="335318"/>
                  </a:lnTo>
                  <a:lnTo>
                    <a:pt x="4487950" y="356051"/>
                  </a:lnTo>
                  <a:lnTo>
                    <a:pt x="4531290" y="377324"/>
                  </a:lnTo>
                  <a:lnTo>
                    <a:pt x="4573997" y="399128"/>
                  </a:lnTo>
                  <a:lnTo>
                    <a:pt x="4616060" y="421457"/>
                  </a:lnTo>
                  <a:lnTo>
                    <a:pt x="4657469" y="444304"/>
                  </a:lnTo>
                  <a:lnTo>
                    <a:pt x="4698211" y="467660"/>
                  </a:lnTo>
                  <a:lnTo>
                    <a:pt x="4738276" y="491519"/>
                  </a:lnTo>
                  <a:lnTo>
                    <a:pt x="4777653" y="515874"/>
                  </a:lnTo>
                  <a:lnTo>
                    <a:pt x="4816332" y="540716"/>
                  </a:lnTo>
                  <a:lnTo>
                    <a:pt x="4854301" y="566040"/>
                  </a:lnTo>
                  <a:lnTo>
                    <a:pt x="4891549" y="591837"/>
                  </a:lnTo>
                  <a:lnTo>
                    <a:pt x="4928065" y="618099"/>
                  </a:lnTo>
                  <a:lnTo>
                    <a:pt x="4963838" y="644821"/>
                  </a:lnTo>
                  <a:lnTo>
                    <a:pt x="4998858" y="671994"/>
                  </a:lnTo>
                  <a:lnTo>
                    <a:pt x="5033113" y="699611"/>
                  </a:lnTo>
                  <a:lnTo>
                    <a:pt x="5066593" y="727665"/>
                  </a:lnTo>
                  <a:lnTo>
                    <a:pt x="5099285" y="756149"/>
                  </a:lnTo>
                  <a:lnTo>
                    <a:pt x="5131181" y="785054"/>
                  </a:lnTo>
                  <a:lnTo>
                    <a:pt x="5162267" y="814375"/>
                  </a:lnTo>
                  <a:lnTo>
                    <a:pt x="5192534" y="844103"/>
                  </a:lnTo>
                  <a:lnTo>
                    <a:pt x="5221971" y="874231"/>
                  </a:lnTo>
                  <a:lnTo>
                    <a:pt x="5250566" y="904752"/>
                  </a:lnTo>
                  <a:lnTo>
                    <a:pt x="5278309" y="935659"/>
                  </a:lnTo>
                  <a:lnTo>
                    <a:pt x="5305188" y="966944"/>
                  </a:lnTo>
                  <a:lnTo>
                    <a:pt x="5331193" y="998600"/>
                  </a:lnTo>
                  <a:lnTo>
                    <a:pt x="5356312" y="1030620"/>
                  </a:lnTo>
                  <a:lnTo>
                    <a:pt x="5380535" y="1062995"/>
                  </a:lnTo>
                  <a:lnTo>
                    <a:pt x="5403851" y="1095720"/>
                  </a:lnTo>
                  <a:lnTo>
                    <a:pt x="5426248" y="1128787"/>
                  </a:lnTo>
                  <a:lnTo>
                    <a:pt x="5447716" y="1162188"/>
                  </a:lnTo>
                  <a:lnTo>
                    <a:pt x="5468244" y="1195916"/>
                  </a:lnTo>
                  <a:lnTo>
                    <a:pt x="5487821" y="1229963"/>
                  </a:lnTo>
                  <a:lnTo>
                    <a:pt x="5506435" y="1264323"/>
                  </a:lnTo>
                  <a:lnTo>
                    <a:pt x="5524076" y="1298989"/>
                  </a:lnTo>
                  <a:lnTo>
                    <a:pt x="5540733" y="1333951"/>
                  </a:lnTo>
                  <a:lnTo>
                    <a:pt x="5556395" y="1369205"/>
                  </a:lnTo>
                  <a:lnTo>
                    <a:pt x="5571051" y="1404741"/>
                  </a:lnTo>
                  <a:lnTo>
                    <a:pt x="5584690" y="1440553"/>
                  </a:lnTo>
                  <a:lnTo>
                    <a:pt x="5597301" y="1476634"/>
                  </a:lnTo>
                  <a:lnTo>
                    <a:pt x="5608873" y="1512976"/>
                  </a:lnTo>
                  <a:lnTo>
                    <a:pt x="5628855" y="1586414"/>
                  </a:lnTo>
                  <a:lnTo>
                    <a:pt x="5644550" y="1660809"/>
                  </a:lnTo>
                  <a:lnTo>
                    <a:pt x="5655869" y="1736102"/>
                  </a:lnTo>
                  <a:lnTo>
                    <a:pt x="5659861" y="1774067"/>
                  </a:lnTo>
                  <a:lnTo>
                    <a:pt x="5662725" y="1812235"/>
                  </a:lnTo>
                  <a:lnTo>
                    <a:pt x="5664452" y="1850598"/>
                  </a:lnTo>
                  <a:lnTo>
                    <a:pt x="5665030" y="1889149"/>
                  </a:lnTo>
                  <a:lnTo>
                    <a:pt x="5664452" y="1927700"/>
                  </a:lnTo>
                  <a:lnTo>
                    <a:pt x="5662725" y="1966063"/>
                  </a:lnTo>
                  <a:lnTo>
                    <a:pt x="5659861" y="2004231"/>
                  </a:lnTo>
                  <a:lnTo>
                    <a:pt x="5655869" y="2042196"/>
                  </a:lnTo>
                  <a:lnTo>
                    <a:pt x="5644550" y="2117489"/>
                  </a:lnTo>
                  <a:lnTo>
                    <a:pt x="5628855" y="2191884"/>
                  </a:lnTo>
                  <a:lnTo>
                    <a:pt x="5608873" y="2265322"/>
                  </a:lnTo>
                  <a:lnTo>
                    <a:pt x="5597301" y="2301663"/>
                  </a:lnTo>
                  <a:lnTo>
                    <a:pt x="5584690" y="2337744"/>
                  </a:lnTo>
                  <a:lnTo>
                    <a:pt x="5571051" y="2373556"/>
                  </a:lnTo>
                  <a:lnTo>
                    <a:pt x="5556395" y="2409093"/>
                  </a:lnTo>
                  <a:lnTo>
                    <a:pt x="5540733" y="2444346"/>
                  </a:lnTo>
                  <a:lnTo>
                    <a:pt x="5524076" y="2479309"/>
                  </a:lnTo>
                  <a:lnTo>
                    <a:pt x="5506435" y="2513974"/>
                  </a:lnTo>
                  <a:lnTo>
                    <a:pt x="5487821" y="2548334"/>
                  </a:lnTo>
                  <a:lnTo>
                    <a:pt x="5468244" y="2582382"/>
                  </a:lnTo>
                  <a:lnTo>
                    <a:pt x="5447716" y="2616110"/>
                  </a:lnTo>
                  <a:lnTo>
                    <a:pt x="5426248" y="2649511"/>
                  </a:lnTo>
                  <a:lnTo>
                    <a:pt x="5403851" y="2682577"/>
                  </a:lnTo>
                  <a:lnTo>
                    <a:pt x="5380535" y="2715302"/>
                  </a:lnTo>
                  <a:lnTo>
                    <a:pt x="5356312" y="2747678"/>
                  </a:lnTo>
                  <a:lnTo>
                    <a:pt x="5331193" y="2779698"/>
                  </a:lnTo>
                  <a:lnTo>
                    <a:pt x="5305188" y="2811354"/>
                  </a:lnTo>
                  <a:lnTo>
                    <a:pt x="5278309" y="2842639"/>
                  </a:lnTo>
                  <a:lnTo>
                    <a:pt x="5250566" y="2873546"/>
                  </a:lnTo>
                  <a:lnTo>
                    <a:pt x="5221971" y="2904067"/>
                  </a:lnTo>
                  <a:lnTo>
                    <a:pt x="5192534" y="2934195"/>
                  </a:lnTo>
                  <a:lnTo>
                    <a:pt x="5162267" y="2963923"/>
                  </a:lnTo>
                  <a:lnTo>
                    <a:pt x="5131181" y="2993244"/>
                  </a:lnTo>
                  <a:lnTo>
                    <a:pt x="5099285" y="3022149"/>
                  </a:lnTo>
                  <a:lnTo>
                    <a:pt x="5066593" y="3050633"/>
                  </a:lnTo>
                  <a:lnTo>
                    <a:pt x="5033113" y="3078687"/>
                  </a:lnTo>
                  <a:lnTo>
                    <a:pt x="4998858" y="3106304"/>
                  </a:lnTo>
                  <a:lnTo>
                    <a:pt x="4963838" y="3133477"/>
                  </a:lnTo>
                  <a:lnTo>
                    <a:pt x="4928065" y="3160198"/>
                  </a:lnTo>
                  <a:lnTo>
                    <a:pt x="4891549" y="3186461"/>
                  </a:lnTo>
                  <a:lnTo>
                    <a:pt x="4854301" y="3212258"/>
                  </a:lnTo>
                  <a:lnTo>
                    <a:pt x="4816332" y="3237581"/>
                  </a:lnTo>
                  <a:lnTo>
                    <a:pt x="4777653" y="3262424"/>
                  </a:lnTo>
                  <a:lnTo>
                    <a:pt x="4738276" y="3286778"/>
                  </a:lnTo>
                  <a:lnTo>
                    <a:pt x="4698211" y="3310638"/>
                  </a:lnTo>
                  <a:lnTo>
                    <a:pt x="4657469" y="3333994"/>
                  </a:lnTo>
                  <a:lnTo>
                    <a:pt x="4616060" y="3356841"/>
                  </a:lnTo>
                  <a:lnTo>
                    <a:pt x="4573997" y="3379170"/>
                  </a:lnTo>
                  <a:lnTo>
                    <a:pt x="4531290" y="3400974"/>
                  </a:lnTo>
                  <a:lnTo>
                    <a:pt x="4487950" y="3422247"/>
                  </a:lnTo>
                  <a:lnTo>
                    <a:pt x="4443988" y="3442980"/>
                  </a:lnTo>
                  <a:lnTo>
                    <a:pt x="4399415" y="3463167"/>
                  </a:lnTo>
                  <a:lnTo>
                    <a:pt x="4354242" y="3482800"/>
                  </a:lnTo>
                  <a:lnTo>
                    <a:pt x="4308480" y="3501871"/>
                  </a:lnTo>
                  <a:lnTo>
                    <a:pt x="4262140" y="3520374"/>
                  </a:lnTo>
                  <a:lnTo>
                    <a:pt x="4215232" y="3538301"/>
                  </a:lnTo>
                  <a:lnTo>
                    <a:pt x="4167768" y="3555645"/>
                  </a:lnTo>
                  <a:lnTo>
                    <a:pt x="4119760" y="3572398"/>
                  </a:lnTo>
                  <a:lnTo>
                    <a:pt x="4071216" y="3588554"/>
                  </a:lnTo>
                  <a:lnTo>
                    <a:pt x="4022150" y="3604104"/>
                  </a:lnTo>
                  <a:lnTo>
                    <a:pt x="3972571" y="3619042"/>
                  </a:lnTo>
                  <a:lnTo>
                    <a:pt x="3922491" y="3633361"/>
                  </a:lnTo>
                  <a:lnTo>
                    <a:pt x="3871921" y="3647052"/>
                  </a:lnTo>
                  <a:lnTo>
                    <a:pt x="3820871" y="3660108"/>
                  </a:lnTo>
                  <a:lnTo>
                    <a:pt x="3769353" y="3672523"/>
                  </a:lnTo>
                  <a:lnTo>
                    <a:pt x="3717378" y="3684289"/>
                  </a:lnTo>
                  <a:lnTo>
                    <a:pt x="3664956" y="3695399"/>
                  </a:lnTo>
                  <a:lnTo>
                    <a:pt x="3612098" y="3705844"/>
                  </a:lnTo>
                  <a:lnTo>
                    <a:pt x="3558816" y="3715619"/>
                  </a:lnTo>
                  <a:lnTo>
                    <a:pt x="3505121" y="3724716"/>
                  </a:lnTo>
                  <a:lnTo>
                    <a:pt x="3451023" y="3733126"/>
                  </a:lnTo>
                  <a:lnTo>
                    <a:pt x="3396533" y="3740844"/>
                  </a:lnTo>
                  <a:lnTo>
                    <a:pt x="3341663" y="3747862"/>
                  </a:lnTo>
                  <a:lnTo>
                    <a:pt x="3286423" y="3754171"/>
                  </a:lnTo>
                  <a:lnTo>
                    <a:pt x="3230825" y="3759766"/>
                  </a:lnTo>
                  <a:lnTo>
                    <a:pt x="3174879" y="3764639"/>
                  </a:lnTo>
                  <a:lnTo>
                    <a:pt x="3118596" y="3768782"/>
                  </a:lnTo>
                  <a:lnTo>
                    <a:pt x="3061987" y="3772189"/>
                  </a:lnTo>
                  <a:lnTo>
                    <a:pt x="3005064" y="3774851"/>
                  </a:lnTo>
                  <a:lnTo>
                    <a:pt x="2947837" y="3776761"/>
                  </a:lnTo>
                  <a:lnTo>
                    <a:pt x="2890317" y="3777913"/>
                  </a:lnTo>
                  <a:lnTo>
                    <a:pt x="2832515" y="3778298"/>
                  </a:lnTo>
                  <a:lnTo>
                    <a:pt x="2774713" y="3777913"/>
                  </a:lnTo>
                  <a:lnTo>
                    <a:pt x="2717193" y="3776761"/>
                  </a:lnTo>
                  <a:lnTo>
                    <a:pt x="2659966" y="3774851"/>
                  </a:lnTo>
                  <a:lnTo>
                    <a:pt x="2603042" y="3772189"/>
                  </a:lnTo>
                  <a:lnTo>
                    <a:pt x="2546434" y="3768782"/>
                  </a:lnTo>
                  <a:lnTo>
                    <a:pt x="2490151" y="3764639"/>
                  </a:lnTo>
                  <a:lnTo>
                    <a:pt x="2434205" y="3759766"/>
                  </a:lnTo>
                  <a:lnTo>
                    <a:pt x="2378606" y="3754171"/>
                  </a:lnTo>
                  <a:lnTo>
                    <a:pt x="2323367" y="3747862"/>
                  </a:lnTo>
                  <a:lnTo>
                    <a:pt x="2268496" y="3740844"/>
                  </a:lnTo>
                  <a:lnTo>
                    <a:pt x="2214007" y="3733126"/>
                  </a:lnTo>
                  <a:lnTo>
                    <a:pt x="2159909" y="3724716"/>
                  </a:lnTo>
                  <a:lnTo>
                    <a:pt x="2106213" y="3715619"/>
                  </a:lnTo>
                  <a:lnTo>
                    <a:pt x="2052932" y="3705844"/>
                  </a:lnTo>
                  <a:lnTo>
                    <a:pt x="2000074" y="3695399"/>
                  </a:lnTo>
                  <a:lnTo>
                    <a:pt x="1947652" y="3684289"/>
                  </a:lnTo>
                  <a:lnTo>
                    <a:pt x="1895677" y="3672523"/>
                  </a:lnTo>
                  <a:lnTo>
                    <a:pt x="1844159" y="3660108"/>
                  </a:lnTo>
                  <a:lnTo>
                    <a:pt x="1793109" y="3647052"/>
                  </a:lnTo>
                  <a:lnTo>
                    <a:pt x="1742539" y="3633361"/>
                  </a:lnTo>
                  <a:lnTo>
                    <a:pt x="1692459" y="3619042"/>
                  </a:lnTo>
                  <a:lnTo>
                    <a:pt x="1642880" y="3604104"/>
                  </a:lnTo>
                  <a:lnTo>
                    <a:pt x="1593813" y="3588554"/>
                  </a:lnTo>
                  <a:lnTo>
                    <a:pt x="1545270" y="3572398"/>
                  </a:lnTo>
                  <a:lnTo>
                    <a:pt x="1497261" y="3555645"/>
                  </a:lnTo>
                  <a:lnTo>
                    <a:pt x="1449798" y="3538301"/>
                  </a:lnTo>
                  <a:lnTo>
                    <a:pt x="1402890" y="3520374"/>
                  </a:lnTo>
                  <a:lnTo>
                    <a:pt x="1356550" y="3501871"/>
                  </a:lnTo>
                  <a:lnTo>
                    <a:pt x="1310788" y="3482800"/>
                  </a:lnTo>
                  <a:lnTo>
                    <a:pt x="1265615" y="3463167"/>
                  </a:lnTo>
                  <a:lnTo>
                    <a:pt x="1221041" y="3442980"/>
                  </a:lnTo>
                  <a:lnTo>
                    <a:pt x="1177079" y="3422247"/>
                  </a:lnTo>
                  <a:lnTo>
                    <a:pt x="1133739" y="3400974"/>
                  </a:lnTo>
                  <a:lnTo>
                    <a:pt x="1091032" y="3379170"/>
                  </a:lnTo>
                  <a:lnTo>
                    <a:pt x="1048969" y="3356841"/>
                  </a:lnTo>
                  <a:lnTo>
                    <a:pt x="1007561" y="3333994"/>
                  </a:lnTo>
                  <a:lnTo>
                    <a:pt x="966819" y="3310638"/>
                  </a:lnTo>
                  <a:lnTo>
                    <a:pt x="926754" y="3286778"/>
                  </a:lnTo>
                  <a:lnTo>
                    <a:pt x="887377" y="3262424"/>
                  </a:lnTo>
                  <a:lnTo>
                    <a:pt x="848698" y="3237581"/>
                  </a:lnTo>
                  <a:lnTo>
                    <a:pt x="810729" y="3212258"/>
                  </a:lnTo>
                  <a:lnTo>
                    <a:pt x="773481" y="3186461"/>
                  </a:lnTo>
                  <a:lnTo>
                    <a:pt x="736965" y="3160198"/>
                  </a:lnTo>
                  <a:lnTo>
                    <a:pt x="701191" y="3133477"/>
                  </a:lnTo>
                  <a:lnTo>
                    <a:pt x="666172" y="3106304"/>
                  </a:lnTo>
                  <a:lnTo>
                    <a:pt x="631917" y="3078687"/>
                  </a:lnTo>
                  <a:lnTo>
                    <a:pt x="598437" y="3050633"/>
                  </a:lnTo>
                  <a:lnTo>
                    <a:pt x="565744" y="3022149"/>
                  </a:lnTo>
                  <a:lnTo>
                    <a:pt x="533849" y="2993244"/>
                  </a:lnTo>
                  <a:lnTo>
                    <a:pt x="502762" y="2963923"/>
                  </a:lnTo>
                  <a:lnTo>
                    <a:pt x="472495" y="2934195"/>
                  </a:lnTo>
                  <a:lnTo>
                    <a:pt x="443059" y="2904067"/>
                  </a:lnTo>
                  <a:lnTo>
                    <a:pt x="414464" y="2873546"/>
                  </a:lnTo>
                  <a:lnTo>
                    <a:pt x="386721" y="2842639"/>
                  </a:lnTo>
                  <a:lnTo>
                    <a:pt x="359842" y="2811354"/>
                  </a:lnTo>
                  <a:lnTo>
                    <a:pt x="333837" y="2779698"/>
                  </a:lnTo>
                  <a:lnTo>
                    <a:pt x="308718" y="2747678"/>
                  </a:lnTo>
                  <a:lnTo>
                    <a:pt x="284495" y="2715302"/>
                  </a:lnTo>
                  <a:lnTo>
                    <a:pt x="261179" y="2682577"/>
                  </a:lnTo>
                  <a:lnTo>
                    <a:pt x="238781" y="2649511"/>
                  </a:lnTo>
                  <a:lnTo>
                    <a:pt x="217313" y="2616110"/>
                  </a:lnTo>
                  <a:lnTo>
                    <a:pt x="196785" y="2582382"/>
                  </a:lnTo>
                  <a:lnTo>
                    <a:pt x="177209" y="2548334"/>
                  </a:lnTo>
                  <a:lnTo>
                    <a:pt x="158594" y="2513974"/>
                  </a:lnTo>
                  <a:lnTo>
                    <a:pt x="140953" y="2479309"/>
                  </a:lnTo>
                  <a:lnTo>
                    <a:pt x="124296" y="2444346"/>
                  </a:lnTo>
                  <a:lnTo>
                    <a:pt x="108634" y="2409093"/>
                  </a:lnTo>
                  <a:lnTo>
                    <a:pt x="93978" y="2373556"/>
                  </a:lnTo>
                  <a:lnTo>
                    <a:pt x="80339" y="2337744"/>
                  </a:lnTo>
                  <a:lnTo>
                    <a:pt x="67729" y="2301663"/>
                  </a:lnTo>
                  <a:lnTo>
                    <a:pt x="56157" y="2265322"/>
                  </a:lnTo>
                  <a:lnTo>
                    <a:pt x="36174" y="2191884"/>
                  </a:lnTo>
                  <a:lnTo>
                    <a:pt x="20480" y="2117489"/>
                  </a:lnTo>
                  <a:lnTo>
                    <a:pt x="9160" y="2042196"/>
                  </a:lnTo>
                  <a:lnTo>
                    <a:pt x="5169" y="2004231"/>
                  </a:lnTo>
                  <a:lnTo>
                    <a:pt x="2304" y="1966063"/>
                  </a:lnTo>
                  <a:lnTo>
                    <a:pt x="578" y="1927700"/>
                  </a:lnTo>
                  <a:lnTo>
                    <a:pt x="0" y="1889149"/>
                  </a:lnTo>
                  <a:close/>
                </a:path>
              </a:pathLst>
            </a:custGeom>
            <a:ln w="38099">
              <a:solidFill>
                <a:srgbClr val="B5B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6294" y="3923607"/>
              <a:ext cx="827116" cy="87283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6286" y="3951998"/>
              <a:ext cx="725259" cy="77194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6286" y="3951998"/>
              <a:ext cx="725805" cy="772160"/>
            </a:xfrm>
            <a:custGeom>
              <a:avLst/>
              <a:gdLst/>
              <a:ahLst/>
              <a:cxnLst/>
              <a:rect l="l" t="t" r="r" b="b"/>
              <a:pathLst>
                <a:path w="725805" h="772160">
                  <a:moveTo>
                    <a:pt x="0" y="385972"/>
                  </a:moveTo>
                  <a:lnTo>
                    <a:pt x="2825" y="337557"/>
                  </a:lnTo>
                  <a:lnTo>
                    <a:pt x="11075" y="290936"/>
                  </a:lnTo>
                  <a:lnTo>
                    <a:pt x="24409" y="246471"/>
                  </a:lnTo>
                  <a:lnTo>
                    <a:pt x="42487" y="204525"/>
                  </a:lnTo>
                  <a:lnTo>
                    <a:pt x="64971" y="165458"/>
                  </a:lnTo>
                  <a:lnTo>
                    <a:pt x="91519" y="129632"/>
                  </a:lnTo>
                  <a:lnTo>
                    <a:pt x="121792" y="97410"/>
                  </a:lnTo>
                  <a:lnTo>
                    <a:pt x="155451" y="69153"/>
                  </a:lnTo>
                  <a:lnTo>
                    <a:pt x="192155" y="45222"/>
                  </a:lnTo>
                  <a:lnTo>
                    <a:pt x="231565" y="25980"/>
                  </a:lnTo>
                  <a:lnTo>
                    <a:pt x="273340" y="11787"/>
                  </a:lnTo>
                  <a:lnTo>
                    <a:pt x="317142" y="3007"/>
                  </a:lnTo>
                  <a:lnTo>
                    <a:pt x="362629" y="0"/>
                  </a:lnTo>
                  <a:lnTo>
                    <a:pt x="408117" y="3007"/>
                  </a:lnTo>
                  <a:lnTo>
                    <a:pt x="451918" y="11787"/>
                  </a:lnTo>
                  <a:lnTo>
                    <a:pt x="493694" y="25980"/>
                  </a:lnTo>
                  <a:lnTo>
                    <a:pt x="533104" y="45222"/>
                  </a:lnTo>
                  <a:lnTo>
                    <a:pt x="569808" y="69153"/>
                  </a:lnTo>
                  <a:lnTo>
                    <a:pt x="603466" y="97410"/>
                  </a:lnTo>
                  <a:lnTo>
                    <a:pt x="633740" y="129632"/>
                  </a:lnTo>
                  <a:lnTo>
                    <a:pt x="660288" y="165458"/>
                  </a:lnTo>
                  <a:lnTo>
                    <a:pt x="682771" y="204525"/>
                  </a:lnTo>
                  <a:lnTo>
                    <a:pt x="700850" y="246471"/>
                  </a:lnTo>
                  <a:lnTo>
                    <a:pt x="714184" y="290936"/>
                  </a:lnTo>
                  <a:lnTo>
                    <a:pt x="722434" y="337557"/>
                  </a:lnTo>
                  <a:lnTo>
                    <a:pt x="725259" y="385972"/>
                  </a:lnTo>
                  <a:lnTo>
                    <a:pt x="722434" y="434388"/>
                  </a:lnTo>
                  <a:lnTo>
                    <a:pt x="714184" y="481009"/>
                  </a:lnTo>
                  <a:lnTo>
                    <a:pt x="700850" y="525474"/>
                  </a:lnTo>
                  <a:lnTo>
                    <a:pt x="682771" y="567420"/>
                  </a:lnTo>
                  <a:lnTo>
                    <a:pt x="660288" y="606487"/>
                  </a:lnTo>
                  <a:lnTo>
                    <a:pt x="633740" y="642312"/>
                  </a:lnTo>
                  <a:lnTo>
                    <a:pt x="603466" y="674535"/>
                  </a:lnTo>
                  <a:lnTo>
                    <a:pt x="569808" y="702792"/>
                  </a:lnTo>
                  <a:lnTo>
                    <a:pt x="533104" y="726723"/>
                  </a:lnTo>
                  <a:lnTo>
                    <a:pt x="493694" y="745965"/>
                  </a:lnTo>
                  <a:lnTo>
                    <a:pt x="451918" y="760157"/>
                  </a:lnTo>
                  <a:lnTo>
                    <a:pt x="408117" y="768938"/>
                  </a:lnTo>
                  <a:lnTo>
                    <a:pt x="362629" y="771945"/>
                  </a:lnTo>
                  <a:lnTo>
                    <a:pt x="317142" y="768938"/>
                  </a:lnTo>
                  <a:lnTo>
                    <a:pt x="273340" y="760157"/>
                  </a:lnTo>
                  <a:lnTo>
                    <a:pt x="231565" y="745965"/>
                  </a:lnTo>
                  <a:lnTo>
                    <a:pt x="192155" y="726723"/>
                  </a:lnTo>
                  <a:lnTo>
                    <a:pt x="155451" y="702792"/>
                  </a:lnTo>
                  <a:lnTo>
                    <a:pt x="121792" y="674535"/>
                  </a:lnTo>
                  <a:lnTo>
                    <a:pt x="91519" y="642312"/>
                  </a:lnTo>
                  <a:lnTo>
                    <a:pt x="64971" y="606487"/>
                  </a:lnTo>
                  <a:lnTo>
                    <a:pt x="42487" y="567420"/>
                  </a:lnTo>
                  <a:lnTo>
                    <a:pt x="24409" y="525474"/>
                  </a:lnTo>
                  <a:lnTo>
                    <a:pt x="11075" y="481009"/>
                  </a:lnTo>
                  <a:lnTo>
                    <a:pt x="2825" y="434388"/>
                  </a:lnTo>
                  <a:lnTo>
                    <a:pt x="0" y="385972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91082" y="4479326"/>
            <a:ext cx="811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B78"/>
                </a:solidFill>
                <a:latin typeface="Gill Sans MT"/>
                <a:cs typeface="Gill Sans MT"/>
              </a:rPr>
              <a:t>An</a:t>
            </a:r>
            <a:r>
              <a:rPr sz="1800" spc="-5" dirty="0">
                <a:solidFill>
                  <a:srgbClr val="004B78"/>
                </a:solidFill>
                <a:latin typeface="Gill Sans MT"/>
                <a:cs typeface="Gill Sans MT"/>
              </a:rPr>
              <a:t>a</a:t>
            </a:r>
            <a:r>
              <a:rPr sz="1800" spc="-20" dirty="0">
                <a:solidFill>
                  <a:srgbClr val="004B78"/>
                </a:solidFill>
                <a:latin typeface="Gill Sans MT"/>
                <a:cs typeface="Gill Sans MT"/>
              </a:rPr>
              <a:t>l</a:t>
            </a:r>
            <a:r>
              <a:rPr sz="1800" dirty="0">
                <a:solidFill>
                  <a:srgbClr val="004B78"/>
                </a:solidFill>
                <a:latin typeface="Gill Sans MT"/>
                <a:cs typeface="Gill Sans MT"/>
              </a:rPr>
              <a:t>y</a:t>
            </a:r>
            <a:r>
              <a:rPr sz="1800" spc="-5" dirty="0">
                <a:solidFill>
                  <a:srgbClr val="004B78"/>
                </a:solidFill>
                <a:latin typeface="Gill Sans MT"/>
                <a:cs typeface="Gill Sans MT"/>
              </a:rPr>
              <a:t>s</a:t>
            </a:r>
            <a:r>
              <a:rPr sz="1800" dirty="0">
                <a:solidFill>
                  <a:srgbClr val="004B78"/>
                </a:solidFill>
                <a:latin typeface="Gill Sans MT"/>
                <a:cs typeface="Gill Sans MT"/>
              </a:rPr>
              <a:t>te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49410" y="3992936"/>
            <a:ext cx="1428115" cy="1678939"/>
            <a:chOff x="649410" y="3992936"/>
            <a:chExt cx="1428115" cy="1678939"/>
          </a:xfrm>
        </p:grpSpPr>
        <p:sp>
          <p:nvSpPr>
            <p:cNvPr id="62" name="object 62"/>
            <p:cNvSpPr/>
            <p:nvPr/>
          </p:nvSpPr>
          <p:spPr>
            <a:xfrm>
              <a:off x="649410" y="3992936"/>
              <a:ext cx="512932" cy="54595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25771" y="4989453"/>
              <a:ext cx="351219" cy="68226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663805" y="5580258"/>
            <a:ext cx="64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Be</a:t>
            </a:r>
            <a:r>
              <a:rPr sz="1800" spc="-5" dirty="0">
                <a:latin typeface="Gill Sans MT"/>
                <a:cs typeface="Gill Sans MT"/>
              </a:rPr>
              <a:t>s</a:t>
            </a:r>
            <a:r>
              <a:rPr sz="1800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i</a:t>
            </a:r>
            <a:r>
              <a:rPr sz="1800" dirty="0">
                <a:latin typeface="Gill Sans MT"/>
                <a:cs typeface="Gill Sans MT"/>
              </a:rPr>
              <a:t>n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340032" y="5814752"/>
            <a:ext cx="877569" cy="939800"/>
            <a:chOff x="2340032" y="5814752"/>
            <a:chExt cx="877569" cy="939800"/>
          </a:xfrm>
        </p:grpSpPr>
        <p:sp>
          <p:nvSpPr>
            <p:cNvPr id="66" name="object 66"/>
            <p:cNvSpPr/>
            <p:nvPr/>
          </p:nvSpPr>
          <p:spPr>
            <a:xfrm>
              <a:off x="2340032" y="5814752"/>
              <a:ext cx="876992" cy="9393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88880" y="5841663"/>
              <a:ext cx="779015" cy="84007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388880" y="5841663"/>
              <a:ext cx="779145" cy="840105"/>
            </a:xfrm>
            <a:custGeom>
              <a:avLst/>
              <a:gdLst/>
              <a:ahLst/>
              <a:cxnLst/>
              <a:rect l="l" t="t" r="r" b="b"/>
              <a:pathLst>
                <a:path w="779144" h="840104">
                  <a:moveTo>
                    <a:pt x="0" y="420035"/>
                  </a:moveTo>
                  <a:lnTo>
                    <a:pt x="2620" y="371050"/>
                  </a:lnTo>
                  <a:lnTo>
                    <a:pt x="10287" y="323725"/>
                  </a:lnTo>
                  <a:lnTo>
                    <a:pt x="22707" y="278375"/>
                  </a:lnTo>
                  <a:lnTo>
                    <a:pt x="39590" y="235314"/>
                  </a:lnTo>
                  <a:lnTo>
                    <a:pt x="60641" y="194859"/>
                  </a:lnTo>
                  <a:lnTo>
                    <a:pt x="85570" y="157324"/>
                  </a:lnTo>
                  <a:lnTo>
                    <a:pt x="114084" y="123025"/>
                  </a:lnTo>
                  <a:lnTo>
                    <a:pt x="145890" y="92277"/>
                  </a:lnTo>
                  <a:lnTo>
                    <a:pt x="180697" y="65394"/>
                  </a:lnTo>
                  <a:lnTo>
                    <a:pt x="218212" y="42692"/>
                  </a:lnTo>
                  <a:lnTo>
                    <a:pt x="258142" y="24487"/>
                  </a:lnTo>
                  <a:lnTo>
                    <a:pt x="300197" y="11093"/>
                  </a:lnTo>
                  <a:lnTo>
                    <a:pt x="344083" y="2825"/>
                  </a:lnTo>
                  <a:lnTo>
                    <a:pt x="389507" y="0"/>
                  </a:lnTo>
                  <a:lnTo>
                    <a:pt x="434932" y="2825"/>
                  </a:lnTo>
                  <a:lnTo>
                    <a:pt x="478818" y="11093"/>
                  </a:lnTo>
                  <a:lnTo>
                    <a:pt x="520872" y="24487"/>
                  </a:lnTo>
                  <a:lnTo>
                    <a:pt x="560803" y="42692"/>
                  </a:lnTo>
                  <a:lnTo>
                    <a:pt x="598318" y="65394"/>
                  </a:lnTo>
                  <a:lnTo>
                    <a:pt x="633125" y="92277"/>
                  </a:lnTo>
                  <a:lnTo>
                    <a:pt x="664931" y="123025"/>
                  </a:lnTo>
                  <a:lnTo>
                    <a:pt x="693445" y="157324"/>
                  </a:lnTo>
                  <a:lnTo>
                    <a:pt x="718374" y="194859"/>
                  </a:lnTo>
                  <a:lnTo>
                    <a:pt x="739425" y="235314"/>
                  </a:lnTo>
                  <a:lnTo>
                    <a:pt x="756307" y="278375"/>
                  </a:lnTo>
                  <a:lnTo>
                    <a:pt x="768728" y="323725"/>
                  </a:lnTo>
                  <a:lnTo>
                    <a:pt x="776395" y="371050"/>
                  </a:lnTo>
                  <a:lnTo>
                    <a:pt x="779015" y="420035"/>
                  </a:lnTo>
                  <a:lnTo>
                    <a:pt x="776395" y="469020"/>
                  </a:lnTo>
                  <a:lnTo>
                    <a:pt x="768728" y="516346"/>
                  </a:lnTo>
                  <a:lnTo>
                    <a:pt x="756307" y="561696"/>
                  </a:lnTo>
                  <a:lnTo>
                    <a:pt x="739425" y="604757"/>
                  </a:lnTo>
                  <a:lnTo>
                    <a:pt x="718374" y="645212"/>
                  </a:lnTo>
                  <a:lnTo>
                    <a:pt x="693445" y="682746"/>
                  </a:lnTo>
                  <a:lnTo>
                    <a:pt x="664931" y="717046"/>
                  </a:lnTo>
                  <a:lnTo>
                    <a:pt x="633125" y="747794"/>
                  </a:lnTo>
                  <a:lnTo>
                    <a:pt x="598318" y="774677"/>
                  </a:lnTo>
                  <a:lnTo>
                    <a:pt x="560803" y="797378"/>
                  </a:lnTo>
                  <a:lnTo>
                    <a:pt x="520872" y="815584"/>
                  </a:lnTo>
                  <a:lnTo>
                    <a:pt x="478818" y="828978"/>
                  </a:lnTo>
                  <a:lnTo>
                    <a:pt x="434932" y="837245"/>
                  </a:lnTo>
                  <a:lnTo>
                    <a:pt x="389507" y="840071"/>
                  </a:lnTo>
                  <a:lnTo>
                    <a:pt x="344083" y="837245"/>
                  </a:lnTo>
                  <a:lnTo>
                    <a:pt x="300197" y="828978"/>
                  </a:lnTo>
                  <a:lnTo>
                    <a:pt x="258142" y="815584"/>
                  </a:lnTo>
                  <a:lnTo>
                    <a:pt x="218212" y="797378"/>
                  </a:lnTo>
                  <a:lnTo>
                    <a:pt x="180697" y="774677"/>
                  </a:lnTo>
                  <a:lnTo>
                    <a:pt x="145890" y="747794"/>
                  </a:lnTo>
                  <a:lnTo>
                    <a:pt x="114084" y="717046"/>
                  </a:lnTo>
                  <a:lnTo>
                    <a:pt x="85570" y="682746"/>
                  </a:lnTo>
                  <a:lnTo>
                    <a:pt x="60641" y="645212"/>
                  </a:lnTo>
                  <a:lnTo>
                    <a:pt x="39590" y="604757"/>
                  </a:lnTo>
                  <a:lnTo>
                    <a:pt x="22707" y="561696"/>
                  </a:lnTo>
                  <a:lnTo>
                    <a:pt x="10287" y="516346"/>
                  </a:lnTo>
                  <a:lnTo>
                    <a:pt x="2620" y="469020"/>
                  </a:lnTo>
                  <a:lnTo>
                    <a:pt x="0" y="420035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469029" y="6392421"/>
            <a:ext cx="640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B78"/>
                </a:solidFill>
                <a:latin typeface="Gill Sans MT"/>
                <a:cs typeface="Gill Sans MT"/>
              </a:rPr>
              <a:t>Métier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443744" y="5907559"/>
            <a:ext cx="591681" cy="56148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216961" y="3392596"/>
            <a:ext cx="835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Exigence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332788" y="1350845"/>
            <a:ext cx="6218555" cy="4230370"/>
            <a:chOff x="1332788" y="1350845"/>
            <a:chExt cx="6218555" cy="4230370"/>
          </a:xfrm>
        </p:grpSpPr>
        <p:sp>
          <p:nvSpPr>
            <p:cNvPr id="73" name="object 73"/>
            <p:cNvSpPr/>
            <p:nvPr/>
          </p:nvSpPr>
          <p:spPr>
            <a:xfrm>
              <a:off x="1430421" y="2778104"/>
              <a:ext cx="359058" cy="68240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81605" y="2804912"/>
              <a:ext cx="359058" cy="68240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332788" y="2828762"/>
              <a:ext cx="359058" cy="6824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492300" y="4847971"/>
              <a:ext cx="302260" cy="301625"/>
            </a:xfrm>
            <a:custGeom>
              <a:avLst/>
              <a:gdLst/>
              <a:ahLst/>
              <a:cxnLst/>
              <a:rect l="l" t="t" r="r" b="b"/>
              <a:pathLst>
                <a:path w="302260" h="301625">
                  <a:moveTo>
                    <a:pt x="0" y="0"/>
                  </a:moveTo>
                  <a:lnTo>
                    <a:pt x="68216" y="301270"/>
                  </a:lnTo>
                  <a:lnTo>
                    <a:pt x="302000" y="64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3E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92301" y="4847970"/>
              <a:ext cx="302260" cy="301625"/>
            </a:xfrm>
            <a:custGeom>
              <a:avLst/>
              <a:gdLst/>
              <a:ahLst/>
              <a:cxnLst/>
              <a:rect l="l" t="t" r="r" b="b"/>
              <a:pathLst>
                <a:path w="302260" h="301625">
                  <a:moveTo>
                    <a:pt x="68216" y="301271"/>
                  </a:moveTo>
                  <a:lnTo>
                    <a:pt x="0" y="0"/>
                  </a:lnTo>
                  <a:lnTo>
                    <a:pt x="302000" y="64911"/>
                  </a:lnTo>
                  <a:lnTo>
                    <a:pt x="68216" y="301271"/>
                  </a:lnTo>
                  <a:close/>
                </a:path>
              </a:pathLst>
            </a:custGeom>
            <a:ln w="12699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922670" y="5284734"/>
              <a:ext cx="307975" cy="290195"/>
            </a:xfrm>
            <a:custGeom>
              <a:avLst/>
              <a:gdLst/>
              <a:ahLst/>
              <a:cxnLst/>
              <a:rect l="l" t="t" r="r" b="b"/>
              <a:pathLst>
                <a:path w="307975" h="290195">
                  <a:moveTo>
                    <a:pt x="106234" y="0"/>
                  </a:moveTo>
                  <a:lnTo>
                    <a:pt x="0" y="290055"/>
                  </a:lnTo>
                  <a:lnTo>
                    <a:pt x="307827" y="264350"/>
                  </a:lnTo>
                  <a:lnTo>
                    <a:pt x="106234" y="0"/>
                  </a:lnTo>
                  <a:close/>
                </a:path>
              </a:pathLst>
            </a:custGeom>
            <a:solidFill>
              <a:srgbClr val="F73E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922670" y="5284734"/>
              <a:ext cx="307975" cy="290195"/>
            </a:xfrm>
            <a:custGeom>
              <a:avLst/>
              <a:gdLst/>
              <a:ahLst/>
              <a:cxnLst/>
              <a:rect l="l" t="t" r="r" b="b"/>
              <a:pathLst>
                <a:path w="307975" h="290195">
                  <a:moveTo>
                    <a:pt x="307826" y="264350"/>
                  </a:moveTo>
                  <a:lnTo>
                    <a:pt x="0" y="290055"/>
                  </a:lnTo>
                  <a:lnTo>
                    <a:pt x="106233" y="0"/>
                  </a:lnTo>
                  <a:lnTo>
                    <a:pt x="307826" y="264350"/>
                  </a:lnTo>
                  <a:close/>
                </a:path>
              </a:pathLst>
            </a:custGeom>
            <a:ln w="12699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875428" y="1350845"/>
              <a:ext cx="675695" cy="76447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/>
          <p:nvPr/>
        </p:nvSpPr>
        <p:spPr>
          <a:xfrm>
            <a:off x="7851909" y="1876939"/>
            <a:ext cx="663657" cy="72283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837546" y="2524097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4B78"/>
                </a:solidFill>
                <a:latin typeface="Gill Sans MT"/>
                <a:cs typeface="Gill Sans MT"/>
              </a:rPr>
              <a:t>Pilotage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843843" y="1963351"/>
            <a:ext cx="87312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81280" marR="5080" indent="-69215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Gill Sans MT"/>
                <a:cs typeface="Gill Sans MT"/>
              </a:rPr>
              <a:t>R</a:t>
            </a:r>
            <a:r>
              <a:rPr sz="1800" spc="-20" dirty="0">
                <a:latin typeface="Gill Sans MT"/>
                <a:cs typeface="Gill Sans MT"/>
              </a:rPr>
              <a:t>a</a:t>
            </a:r>
            <a:r>
              <a:rPr sz="1800" dirty="0">
                <a:latin typeface="Gill Sans MT"/>
                <a:cs typeface="Gill Sans MT"/>
              </a:rPr>
              <a:t>pp</a:t>
            </a:r>
            <a:r>
              <a:rPr sz="1800" spc="-5" dirty="0">
                <a:latin typeface="Gill Sans MT"/>
                <a:cs typeface="Gill Sans MT"/>
              </a:rPr>
              <a:t>o</a:t>
            </a:r>
            <a:r>
              <a:rPr sz="1800" spc="35" dirty="0">
                <a:latin typeface="Gill Sans MT"/>
                <a:cs typeface="Gill Sans MT"/>
              </a:rPr>
              <a:t>r</a:t>
            </a:r>
            <a:r>
              <a:rPr sz="1800" dirty="0">
                <a:latin typeface="Gill Sans MT"/>
                <a:cs typeface="Gill Sans MT"/>
              </a:rPr>
              <a:t>ts  </a:t>
            </a:r>
            <a:r>
              <a:rPr sz="1800" spc="-5" dirty="0">
                <a:latin typeface="Gill Sans MT"/>
                <a:cs typeface="Gill Sans MT"/>
              </a:rPr>
              <a:t>graphes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title"/>
          </p:nvPr>
        </p:nvSpPr>
        <p:spPr>
          <a:xfrm>
            <a:off x="376867" y="0"/>
            <a:ext cx="8465820" cy="140779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910714">
              <a:lnSpc>
                <a:spcPct val="100000"/>
              </a:lnSpc>
              <a:spcBef>
                <a:spcPts val="1210"/>
              </a:spcBef>
              <a:tabLst>
                <a:tab pos="4550410" algn="l"/>
                <a:tab pos="5550535" algn="l"/>
              </a:tabLst>
            </a:pPr>
            <a:r>
              <a:rPr spc="-5" dirty="0"/>
              <a:t>Traçabilité	</a:t>
            </a:r>
            <a:r>
              <a:rPr dirty="0"/>
              <a:t>des	</a:t>
            </a:r>
            <a:r>
              <a:rPr spc="-5" dirty="0"/>
              <a:t>Exigences</a:t>
            </a:r>
            <a:r>
              <a:rPr spc="-375" dirty="0"/>
              <a:t> </a:t>
            </a:r>
            <a:r>
              <a:rPr sz="3600" b="0" baseline="60185" dirty="0">
                <a:solidFill>
                  <a:srgbClr val="009999"/>
                </a:solidFill>
                <a:latin typeface="Times New Roman"/>
                <a:cs typeface="Times New Roman"/>
              </a:rPr>
              <a:t>21</a:t>
            </a:r>
            <a:endParaRPr sz="3600" baseline="60185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sz="2800" b="0" spc="-5" dirty="0">
                <a:solidFill>
                  <a:srgbClr val="009999"/>
                </a:solidFill>
                <a:latin typeface="Arial"/>
                <a:cs typeface="Arial"/>
              </a:rPr>
              <a:t>Qu’est-il </a:t>
            </a:r>
            <a:r>
              <a:rPr sz="2800" b="0" dirty="0">
                <a:solidFill>
                  <a:srgbClr val="009999"/>
                </a:solidFill>
                <a:latin typeface="Arial"/>
                <a:cs typeface="Arial"/>
              </a:rPr>
              <a:t>advenu des besoins, des</a:t>
            </a:r>
            <a:r>
              <a:rPr sz="2800" b="0" spc="-3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b="0" dirty="0">
                <a:solidFill>
                  <a:srgbClr val="009999"/>
                </a:solidFill>
                <a:latin typeface="Arial"/>
                <a:cs typeface="Arial"/>
              </a:rPr>
              <a:t>exigences…?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22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5486" y="55760"/>
            <a:ext cx="4359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Gestion</a:t>
            </a:r>
            <a:r>
              <a:rPr spc="-45" dirty="0"/>
              <a:t> </a:t>
            </a:r>
            <a:r>
              <a:rPr spc="-5" dirty="0"/>
              <a:t>d’impacts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2707" y="6270331"/>
            <a:ext cx="2352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7F7F7F"/>
                </a:solidFill>
                <a:latin typeface="Arial"/>
                <a:cs typeface="Arial"/>
              </a:rPr>
              <a:t>Changement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94997" y="2386509"/>
            <a:ext cx="621665" cy="621665"/>
            <a:chOff x="1794997" y="2386509"/>
            <a:chExt cx="621665" cy="621665"/>
          </a:xfrm>
        </p:grpSpPr>
        <p:sp>
          <p:nvSpPr>
            <p:cNvPr id="6" name="object 6"/>
            <p:cNvSpPr/>
            <p:nvPr/>
          </p:nvSpPr>
          <p:spPr>
            <a:xfrm>
              <a:off x="1799760" y="2391271"/>
              <a:ext cx="612140" cy="612140"/>
            </a:xfrm>
            <a:custGeom>
              <a:avLst/>
              <a:gdLst/>
              <a:ahLst/>
              <a:cxnLst/>
              <a:rect l="l" t="t" r="r" b="b"/>
              <a:pathLst>
                <a:path w="612139" h="612139">
                  <a:moveTo>
                    <a:pt x="305998" y="0"/>
                  </a:moveTo>
                  <a:lnTo>
                    <a:pt x="256364" y="4005"/>
                  </a:lnTo>
                  <a:lnTo>
                    <a:pt x="209279" y="15600"/>
                  </a:lnTo>
                  <a:lnTo>
                    <a:pt x="165374" y="34155"/>
                  </a:lnTo>
                  <a:lnTo>
                    <a:pt x="125279" y="59040"/>
                  </a:lnTo>
                  <a:lnTo>
                    <a:pt x="89624" y="89625"/>
                  </a:lnTo>
                  <a:lnTo>
                    <a:pt x="59039" y="125280"/>
                  </a:lnTo>
                  <a:lnTo>
                    <a:pt x="34154" y="165375"/>
                  </a:lnTo>
                  <a:lnTo>
                    <a:pt x="15599" y="209280"/>
                  </a:lnTo>
                  <a:lnTo>
                    <a:pt x="4004" y="256365"/>
                  </a:lnTo>
                  <a:lnTo>
                    <a:pt x="0" y="306000"/>
                  </a:lnTo>
                  <a:lnTo>
                    <a:pt x="4004" y="355634"/>
                  </a:lnTo>
                  <a:lnTo>
                    <a:pt x="15599" y="402719"/>
                  </a:lnTo>
                  <a:lnTo>
                    <a:pt x="34154" y="446624"/>
                  </a:lnTo>
                  <a:lnTo>
                    <a:pt x="59039" y="486719"/>
                  </a:lnTo>
                  <a:lnTo>
                    <a:pt x="89624" y="522374"/>
                  </a:lnTo>
                  <a:lnTo>
                    <a:pt x="125279" y="552959"/>
                  </a:lnTo>
                  <a:lnTo>
                    <a:pt x="165374" y="577845"/>
                  </a:lnTo>
                  <a:lnTo>
                    <a:pt x="209279" y="596400"/>
                  </a:lnTo>
                  <a:lnTo>
                    <a:pt x="256364" y="607995"/>
                  </a:lnTo>
                  <a:lnTo>
                    <a:pt x="305998" y="612000"/>
                  </a:lnTo>
                  <a:lnTo>
                    <a:pt x="355633" y="607995"/>
                  </a:lnTo>
                  <a:lnTo>
                    <a:pt x="402718" y="596400"/>
                  </a:lnTo>
                  <a:lnTo>
                    <a:pt x="446623" y="577845"/>
                  </a:lnTo>
                  <a:lnTo>
                    <a:pt x="486719" y="552959"/>
                  </a:lnTo>
                  <a:lnTo>
                    <a:pt x="522374" y="522374"/>
                  </a:lnTo>
                  <a:lnTo>
                    <a:pt x="552959" y="486719"/>
                  </a:lnTo>
                  <a:lnTo>
                    <a:pt x="577844" y="446624"/>
                  </a:lnTo>
                  <a:lnTo>
                    <a:pt x="596399" y="402719"/>
                  </a:lnTo>
                  <a:lnTo>
                    <a:pt x="607994" y="355634"/>
                  </a:lnTo>
                  <a:lnTo>
                    <a:pt x="611999" y="306000"/>
                  </a:lnTo>
                  <a:lnTo>
                    <a:pt x="607994" y="256365"/>
                  </a:lnTo>
                  <a:lnTo>
                    <a:pt x="596399" y="209280"/>
                  </a:lnTo>
                  <a:lnTo>
                    <a:pt x="577844" y="165375"/>
                  </a:lnTo>
                  <a:lnTo>
                    <a:pt x="552959" y="125280"/>
                  </a:lnTo>
                  <a:lnTo>
                    <a:pt x="522374" y="89625"/>
                  </a:lnTo>
                  <a:lnTo>
                    <a:pt x="486719" y="59040"/>
                  </a:lnTo>
                  <a:lnTo>
                    <a:pt x="446623" y="34155"/>
                  </a:lnTo>
                  <a:lnTo>
                    <a:pt x="402718" y="15600"/>
                  </a:lnTo>
                  <a:lnTo>
                    <a:pt x="355633" y="4005"/>
                  </a:lnTo>
                  <a:lnTo>
                    <a:pt x="305998" y="0"/>
                  </a:lnTo>
                  <a:close/>
                </a:path>
              </a:pathLst>
            </a:custGeom>
            <a:solidFill>
              <a:srgbClr val="00B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9760" y="2391271"/>
              <a:ext cx="612140" cy="612140"/>
            </a:xfrm>
            <a:custGeom>
              <a:avLst/>
              <a:gdLst/>
              <a:ahLst/>
              <a:cxnLst/>
              <a:rect l="l" t="t" r="r" b="b"/>
              <a:pathLst>
                <a:path w="612139" h="612139">
                  <a:moveTo>
                    <a:pt x="0" y="305999"/>
                  </a:moveTo>
                  <a:lnTo>
                    <a:pt x="4005" y="256365"/>
                  </a:lnTo>
                  <a:lnTo>
                    <a:pt x="15600" y="209280"/>
                  </a:lnTo>
                  <a:lnTo>
                    <a:pt x="34155" y="165375"/>
                  </a:lnTo>
                  <a:lnTo>
                    <a:pt x="59040" y="125280"/>
                  </a:lnTo>
                  <a:lnTo>
                    <a:pt x="89625" y="89625"/>
                  </a:lnTo>
                  <a:lnTo>
                    <a:pt x="125280" y="59040"/>
                  </a:lnTo>
                  <a:lnTo>
                    <a:pt x="165375" y="34155"/>
                  </a:lnTo>
                  <a:lnTo>
                    <a:pt x="209280" y="15600"/>
                  </a:lnTo>
                  <a:lnTo>
                    <a:pt x="256365" y="4005"/>
                  </a:lnTo>
                  <a:lnTo>
                    <a:pt x="305999" y="0"/>
                  </a:lnTo>
                  <a:lnTo>
                    <a:pt x="355634" y="4005"/>
                  </a:lnTo>
                  <a:lnTo>
                    <a:pt x="402719" y="15600"/>
                  </a:lnTo>
                  <a:lnTo>
                    <a:pt x="446624" y="34155"/>
                  </a:lnTo>
                  <a:lnTo>
                    <a:pt x="486719" y="59040"/>
                  </a:lnTo>
                  <a:lnTo>
                    <a:pt x="522374" y="89625"/>
                  </a:lnTo>
                  <a:lnTo>
                    <a:pt x="552959" y="125280"/>
                  </a:lnTo>
                  <a:lnTo>
                    <a:pt x="577844" y="165375"/>
                  </a:lnTo>
                  <a:lnTo>
                    <a:pt x="596399" y="209280"/>
                  </a:lnTo>
                  <a:lnTo>
                    <a:pt x="607994" y="256365"/>
                  </a:lnTo>
                  <a:lnTo>
                    <a:pt x="611999" y="305999"/>
                  </a:lnTo>
                  <a:lnTo>
                    <a:pt x="607994" y="355634"/>
                  </a:lnTo>
                  <a:lnTo>
                    <a:pt x="596399" y="402719"/>
                  </a:lnTo>
                  <a:lnTo>
                    <a:pt x="577844" y="446624"/>
                  </a:lnTo>
                  <a:lnTo>
                    <a:pt x="552959" y="486719"/>
                  </a:lnTo>
                  <a:lnTo>
                    <a:pt x="522374" y="522374"/>
                  </a:lnTo>
                  <a:lnTo>
                    <a:pt x="486719" y="552959"/>
                  </a:lnTo>
                  <a:lnTo>
                    <a:pt x="446624" y="577844"/>
                  </a:lnTo>
                  <a:lnTo>
                    <a:pt x="402719" y="596399"/>
                  </a:lnTo>
                  <a:lnTo>
                    <a:pt x="355634" y="607994"/>
                  </a:lnTo>
                  <a:lnTo>
                    <a:pt x="305999" y="611999"/>
                  </a:lnTo>
                  <a:lnTo>
                    <a:pt x="256365" y="607994"/>
                  </a:lnTo>
                  <a:lnTo>
                    <a:pt x="209280" y="596399"/>
                  </a:lnTo>
                  <a:lnTo>
                    <a:pt x="165375" y="577844"/>
                  </a:lnTo>
                  <a:lnTo>
                    <a:pt x="125280" y="552959"/>
                  </a:lnTo>
                  <a:lnTo>
                    <a:pt x="89625" y="522374"/>
                  </a:lnTo>
                  <a:lnTo>
                    <a:pt x="59040" y="486719"/>
                  </a:lnTo>
                  <a:lnTo>
                    <a:pt x="34155" y="446624"/>
                  </a:lnTo>
                  <a:lnTo>
                    <a:pt x="15600" y="402719"/>
                  </a:lnTo>
                  <a:lnTo>
                    <a:pt x="4005" y="355634"/>
                  </a:lnTo>
                  <a:lnTo>
                    <a:pt x="0" y="305999"/>
                  </a:lnTo>
                  <a:close/>
                </a:path>
              </a:pathLst>
            </a:custGeom>
            <a:ln w="9524">
              <a:solidFill>
                <a:srgbClr val="FF96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38371" y="2928348"/>
            <a:ext cx="149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Dde de</a:t>
            </a:r>
            <a:r>
              <a:rPr sz="24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chgt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83060" y="2386509"/>
            <a:ext cx="3466465" cy="621665"/>
            <a:chOff x="2983060" y="2386509"/>
            <a:chExt cx="3466465" cy="621665"/>
          </a:xfrm>
        </p:grpSpPr>
        <p:sp>
          <p:nvSpPr>
            <p:cNvPr id="10" name="object 10"/>
            <p:cNvSpPr/>
            <p:nvPr/>
          </p:nvSpPr>
          <p:spPr>
            <a:xfrm>
              <a:off x="2987823" y="2391271"/>
              <a:ext cx="1440180" cy="612140"/>
            </a:xfrm>
            <a:custGeom>
              <a:avLst/>
              <a:gdLst/>
              <a:ahLst/>
              <a:cxnLst/>
              <a:rect l="l" t="t" r="r" b="b"/>
              <a:pathLst>
                <a:path w="1440179" h="612139">
                  <a:moveTo>
                    <a:pt x="1338157" y="0"/>
                  </a:moveTo>
                  <a:lnTo>
                    <a:pt x="102002" y="0"/>
                  </a:lnTo>
                  <a:lnTo>
                    <a:pt x="62298" y="8015"/>
                  </a:lnTo>
                  <a:lnTo>
                    <a:pt x="29875" y="29875"/>
                  </a:lnTo>
                  <a:lnTo>
                    <a:pt x="8015" y="62297"/>
                  </a:lnTo>
                  <a:lnTo>
                    <a:pt x="0" y="102001"/>
                  </a:lnTo>
                  <a:lnTo>
                    <a:pt x="0" y="509997"/>
                  </a:lnTo>
                  <a:lnTo>
                    <a:pt x="8015" y="549701"/>
                  </a:lnTo>
                  <a:lnTo>
                    <a:pt x="29875" y="582124"/>
                  </a:lnTo>
                  <a:lnTo>
                    <a:pt x="62298" y="603984"/>
                  </a:lnTo>
                  <a:lnTo>
                    <a:pt x="102002" y="612000"/>
                  </a:lnTo>
                  <a:lnTo>
                    <a:pt x="1338157" y="612000"/>
                  </a:lnTo>
                  <a:lnTo>
                    <a:pt x="1377861" y="603984"/>
                  </a:lnTo>
                  <a:lnTo>
                    <a:pt x="1410283" y="582124"/>
                  </a:lnTo>
                  <a:lnTo>
                    <a:pt x="1432143" y="549701"/>
                  </a:lnTo>
                  <a:lnTo>
                    <a:pt x="1440159" y="509997"/>
                  </a:lnTo>
                  <a:lnTo>
                    <a:pt x="1440159" y="102001"/>
                  </a:lnTo>
                  <a:lnTo>
                    <a:pt x="1432143" y="62297"/>
                  </a:lnTo>
                  <a:lnTo>
                    <a:pt x="1410283" y="29875"/>
                  </a:lnTo>
                  <a:lnTo>
                    <a:pt x="1377861" y="8015"/>
                  </a:lnTo>
                  <a:lnTo>
                    <a:pt x="1338157" y="0"/>
                  </a:lnTo>
                  <a:close/>
                </a:path>
              </a:pathLst>
            </a:custGeom>
            <a:solidFill>
              <a:srgbClr val="D5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87823" y="2391271"/>
              <a:ext cx="1440180" cy="612140"/>
            </a:xfrm>
            <a:custGeom>
              <a:avLst/>
              <a:gdLst/>
              <a:ahLst/>
              <a:cxnLst/>
              <a:rect l="l" t="t" r="r" b="b"/>
              <a:pathLst>
                <a:path w="1440179" h="612139">
                  <a:moveTo>
                    <a:pt x="0" y="102001"/>
                  </a:moveTo>
                  <a:lnTo>
                    <a:pt x="8015" y="62298"/>
                  </a:lnTo>
                  <a:lnTo>
                    <a:pt x="29875" y="29875"/>
                  </a:lnTo>
                  <a:lnTo>
                    <a:pt x="62298" y="8015"/>
                  </a:lnTo>
                  <a:lnTo>
                    <a:pt x="102001" y="0"/>
                  </a:lnTo>
                  <a:lnTo>
                    <a:pt x="1338157" y="0"/>
                  </a:lnTo>
                  <a:lnTo>
                    <a:pt x="1377861" y="8015"/>
                  </a:lnTo>
                  <a:lnTo>
                    <a:pt x="1410284" y="29875"/>
                  </a:lnTo>
                  <a:lnTo>
                    <a:pt x="1432143" y="62298"/>
                  </a:lnTo>
                  <a:lnTo>
                    <a:pt x="1440159" y="102001"/>
                  </a:lnTo>
                  <a:lnTo>
                    <a:pt x="1440159" y="509997"/>
                  </a:lnTo>
                  <a:lnTo>
                    <a:pt x="1432143" y="549701"/>
                  </a:lnTo>
                  <a:lnTo>
                    <a:pt x="1410284" y="582124"/>
                  </a:lnTo>
                  <a:lnTo>
                    <a:pt x="1377861" y="603983"/>
                  </a:lnTo>
                  <a:lnTo>
                    <a:pt x="1338157" y="611999"/>
                  </a:lnTo>
                  <a:lnTo>
                    <a:pt x="102001" y="611999"/>
                  </a:lnTo>
                  <a:lnTo>
                    <a:pt x="62298" y="603983"/>
                  </a:lnTo>
                  <a:lnTo>
                    <a:pt x="29875" y="582124"/>
                  </a:lnTo>
                  <a:lnTo>
                    <a:pt x="8015" y="549701"/>
                  </a:lnTo>
                  <a:lnTo>
                    <a:pt x="0" y="509997"/>
                  </a:lnTo>
                  <a:lnTo>
                    <a:pt x="0" y="102001"/>
                  </a:lnTo>
                  <a:close/>
                </a:path>
              </a:pathLst>
            </a:custGeom>
            <a:ln w="9524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04047" y="2391271"/>
              <a:ext cx="1440180" cy="612140"/>
            </a:xfrm>
            <a:custGeom>
              <a:avLst/>
              <a:gdLst/>
              <a:ahLst/>
              <a:cxnLst/>
              <a:rect l="l" t="t" r="r" b="b"/>
              <a:pathLst>
                <a:path w="1440179" h="612139">
                  <a:moveTo>
                    <a:pt x="1338158" y="0"/>
                  </a:moveTo>
                  <a:lnTo>
                    <a:pt x="102001" y="0"/>
                  </a:lnTo>
                  <a:lnTo>
                    <a:pt x="62297" y="8015"/>
                  </a:lnTo>
                  <a:lnTo>
                    <a:pt x="29875" y="29875"/>
                  </a:lnTo>
                  <a:lnTo>
                    <a:pt x="8015" y="62297"/>
                  </a:lnTo>
                  <a:lnTo>
                    <a:pt x="0" y="102001"/>
                  </a:lnTo>
                  <a:lnTo>
                    <a:pt x="0" y="509997"/>
                  </a:lnTo>
                  <a:lnTo>
                    <a:pt x="8015" y="549701"/>
                  </a:lnTo>
                  <a:lnTo>
                    <a:pt x="29875" y="582124"/>
                  </a:lnTo>
                  <a:lnTo>
                    <a:pt x="62297" y="603984"/>
                  </a:lnTo>
                  <a:lnTo>
                    <a:pt x="102001" y="612000"/>
                  </a:lnTo>
                  <a:lnTo>
                    <a:pt x="1338158" y="612000"/>
                  </a:lnTo>
                  <a:lnTo>
                    <a:pt x="1377861" y="603984"/>
                  </a:lnTo>
                  <a:lnTo>
                    <a:pt x="1410284" y="582124"/>
                  </a:lnTo>
                  <a:lnTo>
                    <a:pt x="1432143" y="549701"/>
                  </a:lnTo>
                  <a:lnTo>
                    <a:pt x="1440159" y="509997"/>
                  </a:lnTo>
                  <a:lnTo>
                    <a:pt x="1440159" y="102001"/>
                  </a:lnTo>
                  <a:lnTo>
                    <a:pt x="1432143" y="62297"/>
                  </a:lnTo>
                  <a:lnTo>
                    <a:pt x="1410284" y="29875"/>
                  </a:lnTo>
                  <a:lnTo>
                    <a:pt x="1377861" y="8015"/>
                  </a:lnTo>
                  <a:lnTo>
                    <a:pt x="1338158" y="0"/>
                  </a:lnTo>
                  <a:close/>
                </a:path>
              </a:pathLst>
            </a:custGeom>
            <a:solidFill>
              <a:srgbClr val="D5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04047" y="2391271"/>
              <a:ext cx="1440180" cy="612140"/>
            </a:xfrm>
            <a:custGeom>
              <a:avLst/>
              <a:gdLst/>
              <a:ahLst/>
              <a:cxnLst/>
              <a:rect l="l" t="t" r="r" b="b"/>
              <a:pathLst>
                <a:path w="1440179" h="612139">
                  <a:moveTo>
                    <a:pt x="0" y="102001"/>
                  </a:moveTo>
                  <a:lnTo>
                    <a:pt x="8015" y="62298"/>
                  </a:lnTo>
                  <a:lnTo>
                    <a:pt x="29875" y="29875"/>
                  </a:lnTo>
                  <a:lnTo>
                    <a:pt x="62298" y="8015"/>
                  </a:lnTo>
                  <a:lnTo>
                    <a:pt x="102001" y="0"/>
                  </a:lnTo>
                  <a:lnTo>
                    <a:pt x="1338157" y="0"/>
                  </a:lnTo>
                  <a:lnTo>
                    <a:pt x="1377861" y="8015"/>
                  </a:lnTo>
                  <a:lnTo>
                    <a:pt x="1410283" y="29875"/>
                  </a:lnTo>
                  <a:lnTo>
                    <a:pt x="1432143" y="62298"/>
                  </a:lnTo>
                  <a:lnTo>
                    <a:pt x="1440159" y="102001"/>
                  </a:lnTo>
                  <a:lnTo>
                    <a:pt x="1440159" y="509997"/>
                  </a:lnTo>
                  <a:lnTo>
                    <a:pt x="1432143" y="549701"/>
                  </a:lnTo>
                  <a:lnTo>
                    <a:pt x="1410283" y="582124"/>
                  </a:lnTo>
                  <a:lnTo>
                    <a:pt x="1377861" y="603983"/>
                  </a:lnTo>
                  <a:lnTo>
                    <a:pt x="1338157" y="611999"/>
                  </a:lnTo>
                  <a:lnTo>
                    <a:pt x="102001" y="611999"/>
                  </a:lnTo>
                  <a:lnTo>
                    <a:pt x="62298" y="603983"/>
                  </a:lnTo>
                  <a:lnTo>
                    <a:pt x="29875" y="582124"/>
                  </a:lnTo>
                  <a:lnTo>
                    <a:pt x="8015" y="549701"/>
                  </a:lnTo>
                  <a:lnTo>
                    <a:pt x="0" y="509997"/>
                  </a:lnTo>
                  <a:lnTo>
                    <a:pt x="0" y="102001"/>
                  </a:lnTo>
                  <a:close/>
                </a:path>
              </a:pathLst>
            </a:custGeom>
            <a:ln w="9524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4910" y="1086074"/>
            <a:ext cx="7993380" cy="181844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Quelles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sont les conséquences </a:t>
            </a:r>
            <a:r>
              <a:rPr sz="2800" dirty="0" err="1">
                <a:solidFill>
                  <a:srgbClr val="009999"/>
                </a:solidFill>
                <a:latin typeface="Arial"/>
                <a:cs typeface="Arial"/>
              </a:rPr>
              <a:t>d’une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endParaRPr lang="en-US" sz="2800" dirty="0">
              <a:solidFill>
                <a:srgbClr val="009999"/>
              </a:solidFill>
              <a:latin typeface="Arial"/>
              <a:cs typeface="Arial"/>
            </a:endParaRPr>
          </a:p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sz="2800" dirty="0" err="1">
                <a:solidFill>
                  <a:srgbClr val="009999"/>
                </a:solidFill>
                <a:latin typeface="Arial"/>
                <a:cs typeface="Arial"/>
              </a:rPr>
              <a:t>demande</a:t>
            </a:r>
            <a:r>
              <a:rPr sz="2800" spc="-8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de 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changement?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 dirty="0">
              <a:latin typeface="Arial"/>
              <a:cs typeface="Arial"/>
            </a:endParaRPr>
          </a:p>
          <a:p>
            <a:pPr marL="494665" algn="ctr">
              <a:lnSpc>
                <a:spcPct val="100000"/>
              </a:lnSpc>
              <a:tabLst>
                <a:tab pos="2510790" algn="l"/>
              </a:tabLst>
            </a:pP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Impacts	Risques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43500" y="2386509"/>
            <a:ext cx="621665" cy="621665"/>
            <a:chOff x="6943500" y="2386509"/>
            <a:chExt cx="621665" cy="621665"/>
          </a:xfrm>
        </p:grpSpPr>
        <p:sp>
          <p:nvSpPr>
            <p:cNvPr id="16" name="object 16"/>
            <p:cNvSpPr/>
            <p:nvPr/>
          </p:nvSpPr>
          <p:spPr>
            <a:xfrm>
              <a:off x="6948262" y="2391271"/>
              <a:ext cx="612140" cy="612140"/>
            </a:xfrm>
            <a:custGeom>
              <a:avLst/>
              <a:gdLst/>
              <a:ahLst/>
              <a:cxnLst/>
              <a:rect l="l" t="t" r="r" b="b"/>
              <a:pathLst>
                <a:path w="612140" h="612139">
                  <a:moveTo>
                    <a:pt x="306000" y="0"/>
                  </a:moveTo>
                  <a:lnTo>
                    <a:pt x="256365" y="4005"/>
                  </a:lnTo>
                  <a:lnTo>
                    <a:pt x="209280" y="15600"/>
                  </a:lnTo>
                  <a:lnTo>
                    <a:pt x="165375" y="34155"/>
                  </a:lnTo>
                  <a:lnTo>
                    <a:pt x="125280" y="59040"/>
                  </a:lnTo>
                  <a:lnTo>
                    <a:pt x="89625" y="89625"/>
                  </a:lnTo>
                  <a:lnTo>
                    <a:pt x="59040" y="125280"/>
                  </a:lnTo>
                  <a:lnTo>
                    <a:pt x="34155" y="165375"/>
                  </a:lnTo>
                  <a:lnTo>
                    <a:pt x="15600" y="209280"/>
                  </a:lnTo>
                  <a:lnTo>
                    <a:pt x="4005" y="256365"/>
                  </a:lnTo>
                  <a:lnTo>
                    <a:pt x="0" y="306000"/>
                  </a:lnTo>
                  <a:lnTo>
                    <a:pt x="4005" y="355634"/>
                  </a:lnTo>
                  <a:lnTo>
                    <a:pt x="15600" y="402719"/>
                  </a:lnTo>
                  <a:lnTo>
                    <a:pt x="34155" y="446624"/>
                  </a:lnTo>
                  <a:lnTo>
                    <a:pt x="59040" y="486719"/>
                  </a:lnTo>
                  <a:lnTo>
                    <a:pt x="89625" y="522374"/>
                  </a:lnTo>
                  <a:lnTo>
                    <a:pt x="125280" y="552959"/>
                  </a:lnTo>
                  <a:lnTo>
                    <a:pt x="165375" y="577845"/>
                  </a:lnTo>
                  <a:lnTo>
                    <a:pt x="209280" y="596400"/>
                  </a:lnTo>
                  <a:lnTo>
                    <a:pt x="256365" y="607995"/>
                  </a:lnTo>
                  <a:lnTo>
                    <a:pt x="306000" y="612000"/>
                  </a:lnTo>
                  <a:lnTo>
                    <a:pt x="355634" y="607995"/>
                  </a:lnTo>
                  <a:lnTo>
                    <a:pt x="402719" y="596400"/>
                  </a:lnTo>
                  <a:lnTo>
                    <a:pt x="446624" y="577845"/>
                  </a:lnTo>
                  <a:lnTo>
                    <a:pt x="486719" y="552959"/>
                  </a:lnTo>
                  <a:lnTo>
                    <a:pt x="522374" y="522374"/>
                  </a:lnTo>
                  <a:lnTo>
                    <a:pt x="552959" y="486719"/>
                  </a:lnTo>
                  <a:lnTo>
                    <a:pt x="577845" y="446624"/>
                  </a:lnTo>
                  <a:lnTo>
                    <a:pt x="596400" y="402719"/>
                  </a:lnTo>
                  <a:lnTo>
                    <a:pt x="607995" y="355634"/>
                  </a:lnTo>
                  <a:lnTo>
                    <a:pt x="612000" y="306000"/>
                  </a:lnTo>
                  <a:lnTo>
                    <a:pt x="607995" y="256365"/>
                  </a:lnTo>
                  <a:lnTo>
                    <a:pt x="596400" y="209280"/>
                  </a:lnTo>
                  <a:lnTo>
                    <a:pt x="577845" y="165375"/>
                  </a:lnTo>
                  <a:lnTo>
                    <a:pt x="552959" y="125280"/>
                  </a:lnTo>
                  <a:lnTo>
                    <a:pt x="522374" y="89625"/>
                  </a:lnTo>
                  <a:lnTo>
                    <a:pt x="486719" y="59040"/>
                  </a:lnTo>
                  <a:lnTo>
                    <a:pt x="446624" y="34155"/>
                  </a:lnTo>
                  <a:lnTo>
                    <a:pt x="402719" y="15600"/>
                  </a:lnTo>
                  <a:lnTo>
                    <a:pt x="355634" y="4005"/>
                  </a:lnTo>
                  <a:lnTo>
                    <a:pt x="306000" y="0"/>
                  </a:lnTo>
                  <a:close/>
                </a:path>
              </a:pathLst>
            </a:custGeom>
            <a:solidFill>
              <a:srgbClr val="FF9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48262" y="2391271"/>
              <a:ext cx="612140" cy="612140"/>
            </a:xfrm>
            <a:custGeom>
              <a:avLst/>
              <a:gdLst/>
              <a:ahLst/>
              <a:cxnLst/>
              <a:rect l="l" t="t" r="r" b="b"/>
              <a:pathLst>
                <a:path w="612140" h="612139">
                  <a:moveTo>
                    <a:pt x="0" y="305999"/>
                  </a:moveTo>
                  <a:lnTo>
                    <a:pt x="4005" y="256365"/>
                  </a:lnTo>
                  <a:lnTo>
                    <a:pt x="15600" y="209280"/>
                  </a:lnTo>
                  <a:lnTo>
                    <a:pt x="34155" y="165375"/>
                  </a:lnTo>
                  <a:lnTo>
                    <a:pt x="59040" y="125280"/>
                  </a:lnTo>
                  <a:lnTo>
                    <a:pt x="89625" y="89625"/>
                  </a:lnTo>
                  <a:lnTo>
                    <a:pt x="125280" y="59040"/>
                  </a:lnTo>
                  <a:lnTo>
                    <a:pt x="165375" y="34155"/>
                  </a:lnTo>
                  <a:lnTo>
                    <a:pt x="209280" y="15600"/>
                  </a:lnTo>
                  <a:lnTo>
                    <a:pt x="256365" y="4005"/>
                  </a:lnTo>
                  <a:lnTo>
                    <a:pt x="305999" y="0"/>
                  </a:lnTo>
                  <a:lnTo>
                    <a:pt x="355634" y="4005"/>
                  </a:lnTo>
                  <a:lnTo>
                    <a:pt x="402719" y="15600"/>
                  </a:lnTo>
                  <a:lnTo>
                    <a:pt x="446624" y="34155"/>
                  </a:lnTo>
                  <a:lnTo>
                    <a:pt x="486719" y="59040"/>
                  </a:lnTo>
                  <a:lnTo>
                    <a:pt x="522374" y="89625"/>
                  </a:lnTo>
                  <a:lnTo>
                    <a:pt x="552959" y="125280"/>
                  </a:lnTo>
                  <a:lnTo>
                    <a:pt x="577844" y="165375"/>
                  </a:lnTo>
                  <a:lnTo>
                    <a:pt x="596399" y="209280"/>
                  </a:lnTo>
                  <a:lnTo>
                    <a:pt x="607994" y="256365"/>
                  </a:lnTo>
                  <a:lnTo>
                    <a:pt x="611999" y="305999"/>
                  </a:lnTo>
                  <a:lnTo>
                    <a:pt x="607994" y="355634"/>
                  </a:lnTo>
                  <a:lnTo>
                    <a:pt x="596399" y="402719"/>
                  </a:lnTo>
                  <a:lnTo>
                    <a:pt x="577844" y="446624"/>
                  </a:lnTo>
                  <a:lnTo>
                    <a:pt x="552959" y="486719"/>
                  </a:lnTo>
                  <a:lnTo>
                    <a:pt x="522374" y="522374"/>
                  </a:lnTo>
                  <a:lnTo>
                    <a:pt x="486719" y="552959"/>
                  </a:lnTo>
                  <a:lnTo>
                    <a:pt x="446624" y="577844"/>
                  </a:lnTo>
                  <a:lnTo>
                    <a:pt x="402719" y="596399"/>
                  </a:lnTo>
                  <a:lnTo>
                    <a:pt x="355634" y="607994"/>
                  </a:lnTo>
                  <a:lnTo>
                    <a:pt x="305999" y="611999"/>
                  </a:lnTo>
                  <a:lnTo>
                    <a:pt x="256365" y="607994"/>
                  </a:lnTo>
                  <a:lnTo>
                    <a:pt x="209280" y="596399"/>
                  </a:lnTo>
                  <a:lnTo>
                    <a:pt x="165375" y="577844"/>
                  </a:lnTo>
                  <a:lnTo>
                    <a:pt x="125280" y="552959"/>
                  </a:lnTo>
                  <a:lnTo>
                    <a:pt x="89625" y="522374"/>
                  </a:lnTo>
                  <a:lnTo>
                    <a:pt x="59040" y="486719"/>
                  </a:lnTo>
                  <a:lnTo>
                    <a:pt x="34155" y="446624"/>
                  </a:lnTo>
                  <a:lnTo>
                    <a:pt x="15600" y="402719"/>
                  </a:lnTo>
                  <a:lnTo>
                    <a:pt x="4005" y="355634"/>
                  </a:lnTo>
                  <a:lnTo>
                    <a:pt x="0" y="305999"/>
                  </a:lnTo>
                  <a:close/>
                </a:path>
              </a:pathLst>
            </a:custGeom>
            <a:ln w="9524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57201" y="3000354"/>
            <a:ext cx="1109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Décision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11759" y="2638317"/>
            <a:ext cx="4537075" cy="118110"/>
            <a:chOff x="2411759" y="2638317"/>
            <a:chExt cx="4537075" cy="118110"/>
          </a:xfrm>
        </p:grpSpPr>
        <p:sp>
          <p:nvSpPr>
            <p:cNvPr id="20" name="object 20"/>
            <p:cNvSpPr/>
            <p:nvPr/>
          </p:nvSpPr>
          <p:spPr>
            <a:xfrm>
              <a:off x="2411759" y="2697271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80">
                  <a:moveTo>
                    <a:pt x="0" y="0"/>
                  </a:moveTo>
                  <a:lnTo>
                    <a:pt x="551057" y="0"/>
                  </a:lnTo>
                </a:path>
              </a:pathLst>
            </a:custGeom>
            <a:ln w="25399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72112" y="2638317"/>
              <a:ext cx="115909" cy="1179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7983" y="2697271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79">
                  <a:moveTo>
                    <a:pt x="0" y="0"/>
                  </a:moveTo>
                  <a:lnTo>
                    <a:pt x="551057" y="0"/>
                  </a:lnTo>
                </a:path>
              </a:pathLst>
            </a:custGeom>
            <a:ln w="25399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88336" y="2638317"/>
              <a:ext cx="115909" cy="117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44207" y="2697271"/>
              <a:ext cx="479425" cy="0"/>
            </a:xfrm>
            <a:custGeom>
              <a:avLst/>
              <a:gdLst/>
              <a:ahLst/>
              <a:cxnLst/>
              <a:rect l="l" t="t" r="r" b="b"/>
              <a:pathLst>
                <a:path w="479425">
                  <a:moveTo>
                    <a:pt x="0" y="0"/>
                  </a:moveTo>
                  <a:lnTo>
                    <a:pt x="478826" y="0"/>
                  </a:lnTo>
                </a:path>
              </a:pathLst>
            </a:custGeom>
            <a:ln w="25399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32329" y="2638317"/>
              <a:ext cx="115907" cy="1179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2902" y="3529900"/>
            <a:ext cx="5785485" cy="27127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9966"/>
              </a:buClr>
              <a:buSzPct val="50000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Les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techniques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d’analyse</a:t>
            </a:r>
            <a:r>
              <a:rPr sz="2800" spc="-6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d’impact</a:t>
            </a:r>
            <a:endParaRPr sz="28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15"/>
              </a:spcBef>
              <a:buClr>
                <a:srgbClr val="FF9966"/>
              </a:buClr>
              <a:buSzPct val="50000"/>
              <a:buChar char="■"/>
              <a:tabLst>
                <a:tab pos="812165" algn="l"/>
                <a:tab pos="812800" algn="l"/>
              </a:tabLst>
            </a:pP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Empirique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FF9966"/>
              </a:buClr>
              <a:buFont typeface="Arial"/>
              <a:buChar char="■"/>
            </a:pPr>
            <a:endParaRPr sz="345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812165" algn="l"/>
                <a:tab pos="812800" algn="l"/>
              </a:tabLst>
            </a:pP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Dépendance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9966"/>
              </a:buClr>
              <a:buFont typeface="Arial"/>
              <a:buChar char="■"/>
            </a:pPr>
            <a:endParaRPr sz="345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812165" algn="l"/>
                <a:tab pos="812800" algn="l"/>
              </a:tabLst>
            </a:pPr>
            <a:r>
              <a:rPr sz="2400" spc="-10" dirty="0">
                <a:solidFill>
                  <a:srgbClr val="009999"/>
                </a:solidFill>
                <a:latin typeface="Arial"/>
                <a:cs typeface="Arial"/>
              </a:rPr>
              <a:t>Traçabilité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915817" y="5769328"/>
            <a:ext cx="1114425" cy="612140"/>
            <a:chOff x="2915817" y="5769328"/>
            <a:chExt cx="1114425" cy="612140"/>
          </a:xfrm>
        </p:grpSpPr>
        <p:sp>
          <p:nvSpPr>
            <p:cNvPr id="28" name="object 28"/>
            <p:cNvSpPr/>
            <p:nvPr/>
          </p:nvSpPr>
          <p:spPr>
            <a:xfrm>
              <a:off x="2915817" y="5769328"/>
              <a:ext cx="296514" cy="575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07903" y="5769328"/>
              <a:ext cx="322014" cy="611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12331" y="6057328"/>
              <a:ext cx="470534" cy="17780"/>
            </a:xfrm>
            <a:custGeom>
              <a:avLst/>
              <a:gdLst/>
              <a:ahLst/>
              <a:cxnLst/>
              <a:rect l="l" t="t" r="r" b="b"/>
              <a:pathLst>
                <a:path w="470535" h="17779">
                  <a:moveTo>
                    <a:pt x="0" y="0"/>
                  </a:moveTo>
                  <a:lnTo>
                    <a:pt x="470112" y="17327"/>
                  </a:lnTo>
                </a:path>
              </a:pathLst>
            </a:custGeom>
            <a:ln w="9524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90151" y="6012947"/>
              <a:ext cx="117480" cy="1178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3229794" y="4767173"/>
            <a:ext cx="1016857" cy="7882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71800" y="4005063"/>
            <a:ext cx="1129573" cy="611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6949557" y="4704505"/>
            <a:ext cx="2194560" cy="2153920"/>
            <a:chOff x="6949557" y="4704505"/>
            <a:chExt cx="2194560" cy="2153920"/>
          </a:xfrm>
        </p:grpSpPr>
        <p:sp>
          <p:nvSpPr>
            <p:cNvPr id="35" name="object 35"/>
            <p:cNvSpPr/>
            <p:nvPr/>
          </p:nvSpPr>
          <p:spPr>
            <a:xfrm>
              <a:off x="6949557" y="4941168"/>
              <a:ext cx="2194440" cy="19168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14070" y="4737842"/>
              <a:ext cx="327025" cy="352425"/>
            </a:xfrm>
            <a:custGeom>
              <a:avLst/>
              <a:gdLst/>
              <a:ahLst/>
              <a:cxnLst/>
              <a:rect l="l" t="t" r="r" b="b"/>
              <a:pathLst>
                <a:path w="327025" h="352425">
                  <a:moveTo>
                    <a:pt x="327025" y="0"/>
                  </a:moveTo>
                  <a:lnTo>
                    <a:pt x="0" y="352423"/>
                  </a:lnTo>
                </a:path>
              </a:pathLst>
            </a:custGeom>
            <a:solidFill>
              <a:srgbClr val="D5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14070" y="4737842"/>
              <a:ext cx="327025" cy="352425"/>
            </a:xfrm>
            <a:custGeom>
              <a:avLst/>
              <a:gdLst/>
              <a:ahLst/>
              <a:cxnLst/>
              <a:rect l="l" t="t" r="r" b="b"/>
              <a:pathLst>
                <a:path w="327025" h="352425">
                  <a:moveTo>
                    <a:pt x="0" y="352423"/>
                  </a:moveTo>
                  <a:lnTo>
                    <a:pt x="327024" y="0"/>
                  </a:lnTo>
                </a:path>
              </a:pathLst>
            </a:custGeom>
            <a:ln w="41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24327" y="4725142"/>
              <a:ext cx="327660" cy="358140"/>
            </a:xfrm>
            <a:custGeom>
              <a:avLst/>
              <a:gdLst/>
              <a:ahLst/>
              <a:cxnLst/>
              <a:rect l="l" t="t" r="r" b="b"/>
              <a:pathLst>
                <a:path w="327659" h="358139">
                  <a:moveTo>
                    <a:pt x="0" y="0"/>
                  </a:moveTo>
                  <a:lnTo>
                    <a:pt x="327446" y="358032"/>
                  </a:lnTo>
                </a:path>
              </a:pathLst>
            </a:custGeom>
            <a:solidFill>
              <a:srgbClr val="D5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24326" y="4725142"/>
              <a:ext cx="327660" cy="358140"/>
            </a:xfrm>
            <a:custGeom>
              <a:avLst/>
              <a:gdLst/>
              <a:ahLst/>
              <a:cxnLst/>
              <a:rect l="l" t="t" r="r" b="b"/>
              <a:pathLst>
                <a:path w="327659" h="358139">
                  <a:moveTo>
                    <a:pt x="327446" y="358031"/>
                  </a:moveTo>
                  <a:lnTo>
                    <a:pt x="0" y="0"/>
                  </a:lnTo>
                </a:path>
              </a:pathLst>
            </a:custGeom>
            <a:ln w="41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23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5274" y="3278754"/>
            <a:ext cx="3971290" cy="111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9550" algn="l"/>
              </a:tabLst>
            </a:pPr>
            <a:r>
              <a:rPr sz="2500" spc="-5" dirty="0">
                <a:latin typeface="Times New Roman"/>
                <a:cs typeface="Times New Roman"/>
              </a:rPr>
              <a:t>Exigence	</a:t>
            </a:r>
            <a:r>
              <a:rPr sz="2500" spc="-45" dirty="0">
                <a:solidFill>
                  <a:srgbClr val="CCCC6C"/>
                </a:solidFill>
                <a:latin typeface="Times New Roman"/>
                <a:cs typeface="Times New Roman"/>
              </a:rPr>
              <a:t>Version</a:t>
            </a:r>
            <a:r>
              <a:rPr sz="2500" spc="-75" dirty="0">
                <a:solidFill>
                  <a:srgbClr val="CCCC6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CCCC6C"/>
                </a:solidFill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749550" algn="l"/>
              </a:tabLst>
            </a:pPr>
            <a:r>
              <a:rPr sz="2500" spc="-5" dirty="0">
                <a:latin typeface="Times New Roman"/>
                <a:cs typeface="Times New Roman"/>
              </a:rPr>
              <a:t>Exigence	</a:t>
            </a:r>
            <a:r>
              <a:rPr sz="2500" spc="-45" dirty="0">
                <a:solidFill>
                  <a:srgbClr val="CCCC6C"/>
                </a:solidFill>
                <a:latin typeface="Times New Roman"/>
                <a:cs typeface="Times New Roman"/>
              </a:rPr>
              <a:t>Version</a:t>
            </a:r>
            <a:r>
              <a:rPr sz="2500" spc="-75" dirty="0">
                <a:solidFill>
                  <a:srgbClr val="CCCC6C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CCCC6C"/>
                </a:solidFill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6063" y="3240350"/>
            <a:ext cx="11188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30" dirty="0">
                <a:solidFill>
                  <a:srgbClr val="5F5F5F"/>
                </a:solidFill>
                <a:latin typeface="Times New Roman"/>
                <a:cs typeface="Times New Roman"/>
              </a:rPr>
              <a:t>C</a:t>
            </a:r>
            <a:r>
              <a:rPr sz="3750" spc="-794" baseline="-5555" dirty="0">
                <a:solidFill>
                  <a:srgbClr val="5F5F5F"/>
                </a:solidFill>
                <a:latin typeface="Times New Roman"/>
                <a:cs typeface="Times New Roman"/>
              </a:rPr>
              <a:t>En</a:t>
            </a:r>
            <a:r>
              <a:rPr sz="2500" spc="-530" dirty="0">
                <a:solidFill>
                  <a:srgbClr val="5F5F5F"/>
                </a:solidFill>
                <a:latin typeface="Times New Roman"/>
                <a:cs typeface="Times New Roman"/>
              </a:rPr>
              <a:t>lô</a:t>
            </a:r>
            <a:r>
              <a:rPr sz="3750" spc="-794" baseline="-5555" dirty="0">
                <a:solidFill>
                  <a:srgbClr val="5F5F5F"/>
                </a:solidFill>
                <a:latin typeface="Times New Roman"/>
                <a:cs typeface="Times New Roman"/>
              </a:rPr>
              <a:t>p</a:t>
            </a:r>
            <a:r>
              <a:rPr sz="2500" spc="-530" dirty="0">
                <a:solidFill>
                  <a:srgbClr val="5F5F5F"/>
                </a:solidFill>
                <a:latin typeface="Times New Roman"/>
                <a:cs typeface="Times New Roman"/>
              </a:rPr>
              <a:t>tu</a:t>
            </a:r>
            <a:r>
              <a:rPr sz="3750" spc="-794" baseline="-5555" dirty="0">
                <a:solidFill>
                  <a:srgbClr val="5F5F5F"/>
                </a:solidFill>
                <a:latin typeface="Times New Roman"/>
                <a:cs typeface="Times New Roman"/>
              </a:rPr>
              <a:t>r</a:t>
            </a:r>
            <a:r>
              <a:rPr sz="2500" spc="-530" dirty="0">
                <a:solidFill>
                  <a:srgbClr val="5F5F5F"/>
                </a:solidFill>
                <a:latin typeface="Times New Roman"/>
                <a:cs typeface="Times New Roman"/>
              </a:rPr>
              <a:t>r</a:t>
            </a:r>
            <a:r>
              <a:rPr sz="3750" spc="-794" baseline="-5555" dirty="0">
                <a:solidFill>
                  <a:srgbClr val="5F5F5F"/>
                </a:solidFill>
                <a:latin typeface="Times New Roman"/>
                <a:cs typeface="Times New Roman"/>
              </a:rPr>
              <a:t>o</a:t>
            </a:r>
            <a:r>
              <a:rPr sz="2500" spc="-530" dirty="0">
                <a:solidFill>
                  <a:srgbClr val="5F5F5F"/>
                </a:solidFill>
                <a:latin typeface="Times New Roman"/>
                <a:cs typeface="Times New Roman"/>
              </a:rPr>
              <a:t>é</a:t>
            </a:r>
            <a:r>
              <a:rPr sz="3750" spc="-794" baseline="-5555" dirty="0">
                <a:solidFill>
                  <a:srgbClr val="5F5F5F"/>
                </a:solidFill>
                <a:latin typeface="Times New Roman"/>
                <a:cs typeface="Times New Roman"/>
              </a:rPr>
              <a:t>d</a:t>
            </a:r>
            <a:r>
              <a:rPr sz="2500" spc="-530" dirty="0">
                <a:solidFill>
                  <a:srgbClr val="5F5F5F"/>
                </a:solidFill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663" y="3960430"/>
            <a:ext cx="11963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spc="-145" dirty="0">
                <a:solidFill>
                  <a:srgbClr val="5F5F5F"/>
                </a:solidFill>
                <a:latin typeface="Times New Roman"/>
                <a:cs typeface="Times New Roman"/>
              </a:rPr>
              <a:t>En</a:t>
            </a:r>
            <a:r>
              <a:rPr sz="2500" b="1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500" spc="-515" dirty="0">
                <a:solidFill>
                  <a:srgbClr val="5F5F5F"/>
                </a:solidFill>
                <a:latin typeface="Times New Roman"/>
                <a:cs typeface="Times New Roman"/>
              </a:rPr>
              <a:t>c</a:t>
            </a:r>
            <a:r>
              <a:rPr sz="3750" spc="-772" baseline="-7777" dirty="0">
                <a:solidFill>
                  <a:srgbClr val="5F5F5F"/>
                </a:solidFill>
                <a:latin typeface="Times New Roman"/>
                <a:cs typeface="Times New Roman"/>
              </a:rPr>
              <a:t>p</a:t>
            </a:r>
            <a:r>
              <a:rPr sz="2500" spc="-515" dirty="0">
                <a:solidFill>
                  <a:srgbClr val="5F5F5F"/>
                </a:solidFill>
                <a:latin typeface="Times New Roman"/>
                <a:cs typeface="Times New Roman"/>
              </a:rPr>
              <a:t>o</a:t>
            </a:r>
            <a:r>
              <a:rPr sz="3750" spc="-772" baseline="-7777" dirty="0">
                <a:solidFill>
                  <a:srgbClr val="5F5F5F"/>
                </a:solidFill>
                <a:latin typeface="Times New Roman"/>
                <a:cs typeface="Times New Roman"/>
              </a:rPr>
              <a:t>ro</a:t>
            </a:r>
            <a:r>
              <a:rPr sz="2500" spc="-515" dirty="0">
                <a:solidFill>
                  <a:srgbClr val="5F5F5F"/>
                </a:solidFill>
                <a:latin typeface="Times New Roman"/>
                <a:cs typeface="Times New Roman"/>
              </a:rPr>
              <a:t>u</a:t>
            </a:r>
            <a:r>
              <a:rPr sz="3750" spc="-772" baseline="-7777" dirty="0">
                <a:solidFill>
                  <a:srgbClr val="5F5F5F"/>
                </a:solidFill>
                <a:latin typeface="Times New Roman"/>
                <a:cs typeface="Times New Roman"/>
              </a:rPr>
              <a:t>d</a:t>
            </a:r>
            <a:r>
              <a:rPr sz="2500" spc="-515" dirty="0">
                <a:solidFill>
                  <a:srgbClr val="5F5F5F"/>
                </a:solidFill>
                <a:latin typeface="Times New Roman"/>
                <a:cs typeface="Times New Roman"/>
              </a:rPr>
              <a:t>rs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64409" y="3501138"/>
            <a:ext cx="342900" cy="840740"/>
            <a:chOff x="1364409" y="3501138"/>
            <a:chExt cx="342900" cy="840740"/>
          </a:xfrm>
        </p:grpSpPr>
        <p:sp>
          <p:nvSpPr>
            <p:cNvPr id="7" name="object 7"/>
            <p:cNvSpPr/>
            <p:nvPr/>
          </p:nvSpPr>
          <p:spPr>
            <a:xfrm>
              <a:off x="1369171" y="3864638"/>
              <a:ext cx="333375" cy="472440"/>
            </a:xfrm>
            <a:custGeom>
              <a:avLst/>
              <a:gdLst/>
              <a:ahLst/>
              <a:cxnLst/>
              <a:rect l="l" t="t" r="r" b="b"/>
              <a:pathLst>
                <a:path w="333375" h="472439">
                  <a:moveTo>
                    <a:pt x="0" y="0"/>
                  </a:moveTo>
                  <a:lnTo>
                    <a:pt x="0" y="83229"/>
                  </a:lnTo>
                  <a:lnTo>
                    <a:pt x="3022" y="131601"/>
                  </a:lnTo>
                  <a:lnTo>
                    <a:pt x="11856" y="178242"/>
                  </a:lnTo>
                  <a:lnTo>
                    <a:pt x="26151" y="222666"/>
                  </a:lnTo>
                  <a:lnTo>
                    <a:pt x="45557" y="264384"/>
                  </a:lnTo>
                  <a:lnTo>
                    <a:pt x="69722" y="302909"/>
                  </a:lnTo>
                  <a:lnTo>
                    <a:pt x="98297" y="337753"/>
                  </a:lnTo>
                  <a:lnTo>
                    <a:pt x="130932" y="368429"/>
                  </a:lnTo>
                  <a:lnTo>
                    <a:pt x="167275" y="394450"/>
                  </a:lnTo>
                  <a:lnTo>
                    <a:pt x="206976" y="415327"/>
                  </a:lnTo>
                  <a:lnTo>
                    <a:pt x="249685" y="430574"/>
                  </a:lnTo>
                  <a:lnTo>
                    <a:pt x="249685" y="472189"/>
                  </a:lnTo>
                  <a:lnTo>
                    <a:pt x="332913" y="400352"/>
                  </a:lnTo>
                  <a:lnTo>
                    <a:pt x="249685" y="305732"/>
                  </a:lnTo>
                  <a:lnTo>
                    <a:pt x="249685" y="347346"/>
                  </a:lnTo>
                  <a:lnTo>
                    <a:pt x="206976" y="332099"/>
                  </a:lnTo>
                  <a:lnTo>
                    <a:pt x="167274" y="311222"/>
                  </a:lnTo>
                  <a:lnTo>
                    <a:pt x="130931" y="285201"/>
                  </a:lnTo>
                  <a:lnTo>
                    <a:pt x="98297" y="254525"/>
                  </a:lnTo>
                  <a:lnTo>
                    <a:pt x="69722" y="219680"/>
                  </a:lnTo>
                  <a:lnTo>
                    <a:pt x="45556" y="181155"/>
                  </a:lnTo>
                  <a:lnTo>
                    <a:pt x="26151" y="139437"/>
                  </a:lnTo>
                  <a:lnTo>
                    <a:pt x="11856" y="95014"/>
                  </a:lnTo>
                  <a:lnTo>
                    <a:pt x="3022" y="48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4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9197" y="3505902"/>
              <a:ext cx="333375" cy="400685"/>
            </a:xfrm>
            <a:custGeom>
              <a:avLst/>
              <a:gdLst/>
              <a:ahLst/>
              <a:cxnLst/>
              <a:rect l="l" t="t" r="r" b="b"/>
              <a:pathLst>
                <a:path w="333375" h="400685">
                  <a:moveTo>
                    <a:pt x="332887" y="0"/>
                  </a:moveTo>
                  <a:lnTo>
                    <a:pt x="294268" y="2421"/>
                  </a:lnTo>
                  <a:lnTo>
                    <a:pt x="249751" y="11321"/>
                  </a:lnTo>
                  <a:lnTo>
                    <a:pt x="207744" y="26212"/>
                  </a:lnTo>
                  <a:lnTo>
                    <a:pt x="168593" y="46620"/>
                  </a:lnTo>
                  <a:lnTo>
                    <a:pt x="132648" y="72072"/>
                  </a:lnTo>
                  <a:lnTo>
                    <a:pt x="100255" y="102093"/>
                  </a:lnTo>
                  <a:lnTo>
                    <a:pt x="71764" y="136209"/>
                  </a:lnTo>
                  <a:lnTo>
                    <a:pt x="47521" y="173946"/>
                  </a:lnTo>
                  <a:lnTo>
                    <a:pt x="27875" y="214830"/>
                  </a:lnTo>
                  <a:lnTo>
                    <a:pt x="13175" y="258386"/>
                  </a:lnTo>
                  <a:lnTo>
                    <a:pt x="3767" y="304141"/>
                  </a:lnTo>
                  <a:lnTo>
                    <a:pt x="0" y="351621"/>
                  </a:lnTo>
                  <a:lnTo>
                    <a:pt x="2221" y="400350"/>
                  </a:lnTo>
                  <a:lnTo>
                    <a:pt x="10532" y="352214"/>
                  </a:lnTo>
                  <a:lnTo>
                    <a:pt x="24488" y="306696"/>
                  </a:lnTo>
                  <a:lnTo>
                    <a:pt x="43657" y="264212"/>
                  </a:lnTo>
                  <a:lnTo>
                    <a:pt x="67608" y="225176"/>
                  </a:lnTo>
                  <a:lnTo>
                    <a:pt x="95909" y="190000"/>
                  </a:lnTo>
                  <a:lnTo>
                    <a:pt x="128128" y="159101"/>
                  </a:lnTo>
                  <a:lnTo>
                    <a:pt x="163834" y="132891"/>
                  </a:lnTo>
                  <a:lnTo>
                    <a:pt x="202595" y="111784"/>
                  </a:lnTo>
                  <a:lnTo>
                    <a:pt x="243978" y="96195"/>
                  </a:lnTo>
                  <a:lnTo>
                    <a:pt x="287553" y="86539"/>
                  </a:lnTo>
                  <a:lnTo>
                    <a:pt x="332887" y="83228"/>
                  </a:lnTo>
                  <a:lnTo>
                    <a:pt x="332887" y="0"/>
                  </a:lnTo>
                  <a:close/>
                </a:path>
              </a:pathLst>
            </a:custGeom>
            <a:solidFill>
              <a:srgbClr val="D43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69171" y="3505901"/>
              <a:ext cx="333375" cy="831215"/>
            </a:xfrm>
            <a:custGeom>
              <a:avLst/>
              <a:gdLst/>
              <a:ahLst/>
              <a:cxnLst/>
              <a:rect l="l" t="t" r="r" b="b"/>
              <a:pathLst>
                <a:path w="333375" h="831214">
                  <a:moveTo>
                    <a:pt x="0" y="358737"/>
                  </a:moveTo>
                  <a:lnTo>
                    <a:pt x="3022" y="407109"/>
                  </a:lnTo>
                  <a:lnTo>
                    <a:pt x="11856" y="453750"/>
                  </a:lnTo>
                  <a:lnTo>
                    <a:pt x="26151" y="498174"/>
                  </a:lnTo>
                  <a:lnTo>
                    <a:pt x="45556" y="539892"/>
                  </a:lnTo>
                  <a:lnTo>
                    <a:pt x="69722" y="578417"/>
                  </a:lnTo>
                  <a:lnTo>
                    <a:pt x="98297" y="613261"/>
                  </a:lnTo>
                  <a:lnTo>
                    <a:pt x="130931" y="643938"/>
                  </a:lnTo>
                  <a:lnTo>
                    <a:pt x="167274" y="669958"/>
                  </a:lnTo>
                  <a:lnTo>
                    <a:pt x="206976" y="690835"/>
                  </a:lnTo>
                  <a:lnTo>
                    <a:pt x="249685" y="706082"/>
                  </a:lnTo>
                  <a:lnTo>
                    <a:pt x="249685" y="664468"/>
                  </a:lnTo>
                  <a:lnTo>
                    <a:pt x="332913" y="759088"/>
                  </a:lnTo>
                  <a:lnTo>
                    <a:pt x="249685" y="830925"/>
                  </a:lnTo>
                  <a:lnTo>
                    <a:pt x="249685" y="789310"/>
                  </a:lnTo>
                  <a:lnTo>
                    <a:pt x="206976" y="774064"/>
                  </a:lnTo>
                  <a:lnTo>
                    <a:pt x="167275" y="753186"/>
                  </a:lnTo>
                  <a:lnTo>
                    <a:pt x="130932" y="727166"/>
                  </a:lnTo>
                  <a:lnTo>
                    <a:pt x="98297" y="696490"/>
                  </a:lnTo>
                  <a:lnTo>
                    <a:pt x="69722" y="661645"/>
                  </a:lnTo>
                  <a:lnTo>
                    <a:pt x="45557" y="623120"/>
                  </a:lnTo>
                  <a:lnTo>
                    <a:pt x="26151" y="581402"/>
                  </a:lnTo>
                  <a:lnTo>
                    <a:pt x="11856" y="536979"/>
                  </a:lnTo>
                  <a:lnTo>
                    <a:pt x="3022" y="490337"/>
                  </a:lnTo>
                  <a:lnTo>
                    <a:pt x="0" y="441965"/>
                  </a:lnTo>
                  <a:lnTo>
                    <a:pt x="0" y="358737"/>
                  </a:lnTo>
                  <a:lnTo>
                    <a:pt x="3039" y="310058"/>
                  </a:lnTo>
                  <a:lnTo>
                    <a:pt x="11892" y="263370"/>
                  </a:lnTo>
                  <a:lnTo>
                    <a:pt x="26162" y="219100"/>
                  </a:lnTo>
                  <a:lnTo>
                    <a:pt x="45452" y="177675"/>
                  </a:lnTo>
                  <a:lnTo>
                    <a:pt x="69366" y="139523"/>
                  </a:lnTo>
                  <a:lnTo>
                    <a:pt x="97508" y="105071"/>
                  </a:lnTo>
                  <a:lnTo>
                    <a:pt x="129480" y="74747"/>
                  </a:lnTo>
                  <a:lnTo>
                    <a:pt x="164885" y="48978"/>
                  </a:lnTo>
                  <a:lnTo>
                    <a:pt x="203328" y="28191"/>
                  </a:lnTo>
                  <a:lnTo>
                    <a:pt x="244412" y="12814"/>
                  </a:lnTo>
                  <a:lnTo>
                    <a:pt x="287739" y="3274"/>
                  </a:lnTo>
                  <a:lnTo>
                    <a:pt x="332913" y="0"/>
                  </a:lnTo>
                  <a:lnTo>
                    <a:pt x="332913" y="83229"/>
                  </a:lnTo>
                  <a:lnTo>
                    <a:pt x="287579" y="86539"/>
                  </a:lnTo>
                  <a:lnTo>
                    <a:pt x="244004" y="96196"/>
                  </a:lnTo>
                  <a:lnTo>
                    <a:pt x="202621" y="111785"/>
                  </a:lnTo>
                  <a:lnTo>
                    <a:pt x="163861" y="132891"/>
                  </a:lnTo>
                  <a:lnTo>
                    <a:pt x="128155" y="159101"/>
                  </a:lnTo>
                  <a:lnTo>
                    <a:pt x="95935" y="190001"/>
                  </a:lnTo>
                  <a:lnTo>
                    <a:pt x="67634" y="225176"/>
                  </a:lnTo>
                  <a:lnTo>
                    <a:pt x="43683" y="264213"/>
                  </a:lnTo>
                  <a:lnTo>
                    <a:pt x="24514" y="306697"/>
                  </a:lnTo>
                  <a:lnTo>
                    <a:pt x="10558" y="352214"/>
                  </a:lnTo>
                  <a:lnTo>
                    <a:pt x="2247" y="400351"/>
                  </a:lnTo>
                </a:path>
              </a:pathLst>
            </a:custGeom>
            <a:ln w="9524">
              <a:solidFill>
                <a:srgbClr val="F73E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3022" y="5040550"/>
            <a:ext cx="59258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Copier l’exigence et certains 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de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ses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attributs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Garder les liens avec les cas 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tests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Permet 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de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connaître la version en cours et celle 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à</a:t>
            </a:r>
            <a:r>
              <a:rPr sz="2000" spc="2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venir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Ajouter l’évolution dans la</a:t>
            </a:r>
            <a:r>
              <a:rPr sz="2000" spc="1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description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275" y="1301780"/>
            <a:ext cx="8147684" cy="1663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De quelle exigence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est-il question?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2605"/>
              </a:spcBef>
            </a:pPr>
            <a:r>
              <a:rPr sz="2800" spc="-5" dirty="0">
                <a:solidFill>
                  <a:srgbClr val="004B78"/>
                </a:solidFill>
                <a:latin typeface="Times New Roman"/>
                <a:cs typeface="Times New Roman"/>
              </a:rPr>
              <a:t>Gestion des évolutions dans le référentiel d’exigences</a:t>
            </a:r>
            <a:r>
              <a:rPr sz="2800" spc="55" dirty="0">
                <a:solidFill>
                  <a:srgbClr val="004B7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5E8B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88224" y="407343"/>
            <a:ext cx="2411759" cy="2085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03066" y="437685"/>
            <a:ext cx="815340" cy="65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8200"/>
              </a:lnSpc>
              <a:spcBef>
                <a:spcPts val="130"/>
              </a:spcBef>
            </a:pPr>
            <a:r>
              <a:rPr sz="1400" dirty="0">
                <a:solidFill>
                  <a:srgbClr val="4D4D1B"/>
                </a:solidFill>
                <a:latin typeface="Times New Roman"/>
                <a:cs typeface="Times New Roman"/>
              </a:rPr>
              <a:t>Il </a:t>
            </a:r>
            <a:r>
              <a:rPr sz="1400" spc="-5" dirty="0">
                <a:solidFill>
                  <a:srgbClr val="4D4D1B"/>
                </a:solidFill>
                <a:latin typeface="Times New Roman"/>
                <a:cs typeface="Times New Roman"/>
              </a:rPr>
              <a:t>faut  </a:t>
            </a:r>
            <a:r>
              <a:rPr sz="1400" dirty="0">
                <a:solidFill>
                  <a:srgbClr val="4D4D1B"/>
                </a:solidFill>
                <a:latin typeface="Times New Roman"/>
                <a:cs typeface="Times New Roman"/>
              </a:rPr>
              <a:t>d</a:t>
            </a:r>
            <a:r>
              <a:rPr sz="1400" spc="-5" dirty="0">
                <a:solidFill>
                  <a:srgbClr val="4D4D1B"/>
                </a:solidFill>
                <a:latin typeface="Times New Roman"/>
                <a:cs typeface="Times New Roman"/>
              </a:rPr>
              <a:t>é</a:t>
            </a:r>
            <a:r>
              <a:rPr sz="1400" dirty="0">
                <a:solidFill>
                  <a:srgbClr val="4D4D1B"/>
                </a:solidFill>
                <a:latin typeface="Times New Roman"/>
                <a:cs typeface="Times New Roman"/>
              </a:rPr>
              <a:t>v</a:t>
            </a:r>
            <a:r>
              <a:rPr sz="1400" spc="-5" dirty="0">
                <a:solidFill>
                  <a:srgbClr val="4D4D1B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4D4D1B"/>
                </a:solidFill>
                <a:latin typeface="Times New Roman"/>
                <a:cs typeface="Times New Roman"/>
              </a:rPr>
              <a:t>lopp</a:t>
            </a:r>
            <a:r>
              <a:rPr sz="1400" spc="-5" dirty="0">
                <a:solidFill>
                  <a:srgbClr val="4D4D1B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4D4D1B"/>
                </a:solidFill>
                <a:latin typeface="Times New Roman"/>
                <a:cs typeface="Times New Roman"/>
              </a:rPr>
              <a:t>r  </a:t>
            </a:r>
            <a:r>
              <a:rPr sz="1400" spc="-5" dirty="0">
                <a:solidFill>
                  <a:srgbClr val="4D4D1B"/>
                </a:solidFill>
                <a:latin typeface="Times New Roman"/>
                <a:cs typeface="Times New Roman"/>
              </a:rPr>
              <a:t>l’exigence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39006" y="55760"/>
            <a:ext cx="5941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Gestion </a:t>
            </a:r>
            <a:r>
              <a:rPr dirty="0"/>
              <a:t>de</a:t>
            </a:r>
            <a:r>
              <a:rPr spc="-60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15" name="object 15"/>
          <p:cNvSpPr/>
          <p:nvPr/>
        </p:nvSpPr>
        <p:spPr>
          <a:xfrm>
            <a:off x="899591" y="3140970"/>
            <a:ext cx="7380310" cy="141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24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4120" y="1533860"/>
            <a:ext cx="7951470" cy="48717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405765" marR="588010" indent="-393700">
              <a:lnSpc>
                <a:spcPts val="2200"/>
              </a:lnSpc>
              <a:spcBef>
                <a:spcPts val="439"/>
              </a:spcBef>
              <a:buClr>
                <a:srgbClr val="FF9966"/>
              </a:buClr>
              <a:buFont typeface="Wingdings"/>
              <a:buChar char=""/>
              <a:tabLst>
                <a:tab pos="412750" algn="l"/>
                <a:tab pos="414020" algn="l"/>
              </a:tabLst>
            </a:pP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Définir </a:t>
            </a: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un 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glossaire.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Utiliser ces termes définis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de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façon systématique et  cohérente.</a:t>
            </a:r>
            <a:endParaRPr sz="1800">
              <a:latin typeface="Times New Roman"/>
              <a:cs typeface="Times New Roman"/>
            </a:endParaRPr>
          </a:p>
          <a:p>
            <a:pPr marL="405765">
              <a:lnSpc>
                <a:spcPts val="2020"/>
              </a:lnSpc>
            </a:pPr>
            <a:r>
              <a:rPr sz="1800" i="1" spc="-5" dirty="0">
                <a:solidFill>
                  <a:srgbClr val="010000"/>
                </a:solidFill>
                <a:latin typeface="Times New Roman"/>
                <a:cs typeface="Times New Roman"/>
              </a:rPr>
              <a:t>Ex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: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Un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produit possède plusieurs références.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Un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article est-il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une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référence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ou</a:t>
            </a:r>
            <a:r>
              <a:rPr sz="1800" spc="7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un</a:t>
            </a:r>
            <a:endParaRPr sz="18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produit?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413384" indent="-401320">
              <a:lnSpc>
                <a:spcPts val="2510"/>
              </a:lnSpc>
              <a:buClr>
                <a:srgbClr val="FF9966"/>
              </a:buClr>
              <a:buFont typeface="Wingdings"/>
              <a:buChar char=""/>
              <a:tabLst>
                <a:tab pos="412750" algn="l"/>
                <a:tab pos="414020" algn="l"/>
              </a:tabLst>
            </a:pP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Eviter les quantités </a:t>
            </a: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non 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spécifiées comme </a:t>
            </a: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« </a:t>
            </a:r>
            <a:r>
              <a:rPr sz="2100" spc="-40" dirty="0">
                <a:solidFill>
                  <a:srgbClr val="009999"/>
                </a:solidFill>
                <a:latin typeface="Times New Roman"/>
                <a:cs typeface="Times New Roman"/>
              </a:rPr>
              <a:t>Tous </a:t>
            </a: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», « 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Chaque</a:t>
            </a:r>
            <a:r>
              <a:rPr sz="2100" spc="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»,</a:t>
            </a:r>
            <a:endParaRPr sz="2100">
              <a:latin typeface="Times New Roman"/>
              <a:cs typeface="Times New Roman"/>
            </a:endParaRPr>
          </a:p>
          <a:p>
            <a:pPr marL="405765">
              <a:lnSpc>
                <a:spcPts val="2500"/>
              </a:lnSpc>
            </a:pP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« </a:t>
            </a:r>
            <a:r>
              <a:rPr sz="2100" spc="-20" dirty="0">
                <a:solidFill>
                  <a:srgbClr val="009999"/>
                </a:solidFill>
                <a:latin typeface="Times New Roman"/>
                <a:cs typeface="Times New Roman"/>
              </a:rPr>
              <a:t>Toujours</a:t>
            </a:r>
            <a:r>
              <a:rPr sz="2100" spc="-4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».</a:t>
            </a:r>
            <a:endParaRPr sz="2100">
              <a:latin typeface="Times New Roman"/>
              <a:cs typeface="Times New Roman"/>
            </a:endParaRPr>
          </a:p>
          <a:p>
            <a:pPr marL="405765">
              <a:lnSpc>
                <a:spcPts val="2150"/>
              </a:lnSpc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Ex: </a:t>
            </a:r>
            <a:r>
              <a:rPr sz="1800" spc="-10" dirty="0">
                <a:solidFill>
                  <a:srgbClr val="010000"/>
                </a:solidFill>
                <a:latin typeface="Times New Roman"/>
                <a:cs typeface="Times New Roman"/>
              </a:rPr>
              <a:t>Afficher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toutes les données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sur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toutes les pages. </a:t>
            </a:r>
            <a:r>
              <a:rPr sz="1800" spc="-30" dirty="0">
                <a:solidFill>
                  <a:srgbClr val="010000"/>
                </a:solidFill>
                <a:latin typeface="Times New Roman"/>
                <a:cs typeface="Times New Roman"/>
              </a:rPr>
              <a:t>Tout,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tout,</a:t>
            </a:r>
            <a:r>
              <a:rPr sz="1800" spc="-4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tout?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405765" marR="279400" indent="-393700">
              <a:lnSpc>
                <a:spcPts val="2500"/>
              </a:lnSpc>
              <a:buClr>
                <a:srgbClr val="FF9966"/>
              </a:buClr>
              <a:buFont typeface="Wingdings"/>
              <a:buChar char=""/>
              <a:tabLst>
                <a:tab pos="412750" algn="l"/>
                <a:tab pos="414020" algn="l"/>
              </a:tabLst>
            </a:pP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chaque utilisation </a:t>
            </a: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de « Si » ou « 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Lorsque </a:t>
            </a: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», 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vérifier </a:t>
            </a: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que 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toutes les  conditions alternatives soient</a:t>
            </a: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spécifiées.</a:t>
            </a:r>
            <a:endParaRPr sz="2100">
              <a:latin typeface="Times New Roman"/>
              <a:cs typeface="Times New Roman"/>
            </a:endParaRPr>
          </a:p>
          <a:p>
            <a:pPr marL="405765">
              <a:lnSpc>
                <a:spcPts val="2060"/>
              </a:lnSpc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Ex: Lorsque l’utilisateur est identifié, </a:t>
            </a:r>
            <a:r>
              <a:rPr sz="1800" spc="-10" dirty="0">
                <a:solidFill>
                  <a:srgbClr val="010000"/>
                </a:solidFill>
                <a:latin typeface="Times New Roman"/>
                <a:cs typeface="Times New Roman"/>
              </a:rPr>
              <a:t>afficher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la home. Et</a:t>
            </a:r>
            <a:r>
              <a:rPr sz="1800" spc="3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sinon?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413384" indent="-401320">
              <a:lnSpc>
                <a:spcPts val="2510"/>
              </a:lnSpc>
              <a:buClr>
                <a:srgbClr val="FF9966"/>
              </a:buClr>
              <a:buFont typeface="Wingdings"/>
              <a:buChar char=""/>
              <a:tabLst>
                <a:tab pos="412750" algn="l"/>
                <a:tab pos="414020" algn="l"/>
              </a:tabLst>
            </a:pP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Eviter la voix</a:t>
            </a: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passive.</a:t>
            </a:r>
            <a:endParaRPr sz="2100">
              <a:latin typeface="Times New Roman"/>
              <a:cs typeface="Times New Roman"/>
            </a:endParaRPr>
          </a:p>
          <a:p>
            <a:pPr marL="405765" marR="5080">
              <a:lnSpc>
                <a:spcPts val="2200"/>
              </a:lnSpc>
              <a:spcBef>
                <a:spcPts val="30"/>
              </a:spcBef>
            </a:pP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Ex: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Pour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identifier </a:t>
            </a:r>
            <a:r>
              <a:rPr sz="1800" spc="-10" dirty="0">
                <a:solidFill>
                  <a:srgbClr val="010000"/>
                </a:solidFill>
                <a:latin typeface="Times New Roman"/>
                <a:cs typeface="Times New Roman"/>
              </a:rPr>
              <a:t>l’utilisateur,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les données d’identification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sont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saisies. Qui? </a:t>
            </a:r>
            <a:r>
              <a:rPr sz="1800" dirty="0">
                <a:solidFill>
                  <a:srgbClr val="010000"/>
                </a:solidFill>
                <a:latin typeface="Times New Roman"/>
                <a:cs typeface="Times New Roman"/>
              </a:rPr>
              <a:t>Où?  </a:t>
            </a:r>
            <a:r>
              <a:rPr sz="1800" spc="-5" dirty="0">
                <a:solidFill>
                  <a:srgbClr val="010000"/>
                </a:solidFill>
                <a:latin typeface="Times New Roman"/>
                <a:cs typeface="Times New Roman"/>
              </a:rPr>
              <a:t>Comment?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3765">
              <a:lnSpc>
                <a:spcPct val="100000"/>
              </a:lnSpc>
              <a:spcBef>
                <a:spcPts val="100"/>
              </a:spcBef>
              <a:tabLst>
                <a:tab pos="2885440" algn="l"/>
              </a:tabLst>
            </a:pPr>
            <a:r>
              <a:rPr dirty="0"/>
              <a:t>Bonnes	</a:t>
            </a:r>
            <a:r>
              <a:rPr spc="-5" dirty="0"/>
              <a:t>pratiques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4120" y="1515718"/>
            <a:ext cx="8114665" cy="508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ts val="2510"/>
              </a:lnSpc>
              <a:spcBef>
                <a:spcPts val="100"/>
              </a:spcBef>
              <a:buClr>
                <a:srgbClr val="FF9966"/>
              </a:buClr>
              <a:buFont typeface="Wingdings"/>
              <a:buChar char=""/>
              <a:tabLst>
                <a:tab pos="412750" algn="l"/>
                <a:tab pos="414020" algn="l"/>
              </a:tabLst>
            </a:pP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Eviter les </a:t>
            </a: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« 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Et </a:t>
            </a: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» 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et les </a:t>
            </a: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« Ou » qui 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suggèrent </a:t>
            </a: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une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 complexité.</a:t>
            </a:r>
            <a:endParaRPr sz="2100">
              <a:latin typeface="Times New Roman"/>
              <a:cs typeface="Times New Roman"/>
            </a:endParaRPr>
          </a:p>
          <a:p>
            <a:pPr marL="405765" marR="46990">
              <a:lnSpc>
                <a:spcPts val="2400"/>
              </a:lnSpc>
              <a:spcBef>
                <a:spcPts val="70"/>
              </a:spcBef>
            </a:pPr>
            <a:r>
              <a:rPr sz="2000" i="1" spc="-5" dirty="0">
                <a:solidFill>
                  <a:srgbClr val="010000"/>
                </a:solidFill>
                <a:latin typeface="Times New Roman"/>
                <a:cs typeface="Times New Roman"/>
              </a:rPr>
              <a:t>Ex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: 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Si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l’internaute est membre et s’il saisit ses identifiants 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ou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s’il clique 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sur  un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lien en auto-logging, l’internaute accède 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à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la Home des</a:t>
            </a:r>
            <a:r>
              <a:rPr sz="2000" spc="2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ventes.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405765" marR="337185" indent="-393700">
              <a:lnSpc>
                <a:spcPts val="2400"/>
              </a:lnSpc>
              <a:buClr>
                <a:srgbClr val="FF9966"/>
              </a:buClr>
              <a:buFont typeface="Wingdings"/>
              <a:buChar char=""/>
              <a:tabLst>
                <a:tab pos="412750" algn="l"/>
                <a:tab pos="414020" algn="l"/>
              </a:tabLst>
            </a:pP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Eviter les redondances.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La lecture peut en être facilitée, en revanche, la  maintenance est plus </a:t>
            </a:r>
            <a:r>
              <a:rPr sz="2000" spc="-10" dirty="0">
                <a:solidFill>
                  <a:srgbClr val="010000"/>
                </a:solidFill>
                <a:latin typeface="Times New Roman"/>
                <a:cs typeface="Times New Roman"/>
              </a:rPr>
              <a:t>difficile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et conduit 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à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des</a:t>
            </a:r>
            <a:r>
              <a:rPr sz="2000" spc="1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incohérences.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66"/>
              </a:buClr>
              <a:buFont typeface="Wingdings"/>
              <a:buChar char=""/>
            </a:pPr>
            <a:endParaRPr sz="2450">
              <a:latin typeface="Times New Roman"/>
              <a:cs typeface="Times New Roman"/>
            </a:endParaRPr>
          </a:p>
          <a:p>
            <a:pPr marL="413384" indent="-401320">
              <a:lnSpc>
                <a:spcPts val="2510"/>
              </a:lnSpc>
              <a:buClr>
                <a:srgbClr val="FF9966"/>
              </a:buClr>
              <a:buFont typeface="Wingdings"/>
              <a:buChar char=""/>
              <a:tabLst>
                <a:tab pos="412750" algn="l"/>
                <a:tab pos="414020" algn="l"/>
              </a:tabLst>
            </a:pP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Eviter les termes vagues,</a:t>
            </a:r>
            <a:r>
              <a:rPr sz="2100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ambigus.</a:t>
            </a:r>
            <a:endParaRPr sz="2100">
              <a:latin typeface="Times New Roman"/>
              <a:cs typeface="Times New Roman"/>
            </a:endParaRPr>
          </a:p>
          <a:p>
            <a:pPr marL="405765">
              <a:lnSpc>
                <a:spcPts val="2390"/>
              </a:lnSpc>
            </a:pP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Ex: Pierre sent la rose. Cet 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ours a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mangé 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un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avocat.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413384" indent="-401320">
              <a:lnSpc>
                <a:spcPct val="100000"/>
              </a:lnSpc>
              <a:buClr>
                <a:srgbClr val="FF9966"/>
              </a:buClr>
              <a:buFont typeface="Wingdings"/>
              <a:buChar char=""/>
              <a:tabLst>
                <a:tab pos="412750" algn="l"/>
                <a:tab pos="414020" algn="l"/>
              </a:tabLst>
            </a:pP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Attention </a:t>
            </a:r>
            <a:r>
              <a:rPr sz="2100" dirty="0">
                <a:solidFill>
                  <a:srgbClr val="009999"/>
                </a:solidFill>
                <a:latin typeface="Times New Roman"/>
                <a:cs typeface="Times New Roman"/>
              </a:rPr>
              <a:t>à 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la</a:t>
            </a:r>
            <a:r>
              <a:rPr sz="21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syntaxe.</a:t>
            </a:r>
            <a:endParaRPr sz="21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80"/>
              </a:spcBef>
            </a:pP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Ex: Sylvain 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a vu un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homme avec 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un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 télescope.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413384" indent="-401320">
              <a:lnSpc>
                <a:spcPts val="2510"/>
              </a:lnSpc>
              <a:buClr>
                <a:srgbClr val="FF9966"/>
              </a:buClr>
              <a:buFont typeface="Wingdings"/>
              <a:buChar char=""/>
              <a:tabLst>
                <a:tab pos="412750" algn="l"/>
                <a:tab pos="414020" algn="l"/>
              </a:tabLst>
            </a:pP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Eviter les ambiguïtés</a:t>
            </a:r>
            <a:r>
              <a:rPr sz="21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09999"/>
                </a:solidFill>
                <a:latin typeface="Times New Roman"/>
                <a:cs typeface="Times New Roman"/>
              </a:rPr>
              <a:t>référentielles.</a:t>
            </a:r>
            <a:endParaRPr sz="2100">
              <a:latin typeface="Times New Roman"/>
              <a:cs typeface="Times New Roman"/>
            </a:endParaRPr>
          </a:p>
          <a:p>
            <a:pPr marL="405765" marR="5080">
              <a:lnSpc>
                <a:spcPts val="2400"/>
              </a:lnSpc>
              <a:spcBef>
                <a:spcPts val="70"/>
              </a:spcBef>
            </a:pP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Ex: Le membre saisit 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son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mot 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de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passe et clique 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sur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le lien, s’il est invalide,  il accède </a:t>
            </a:r>
            <a:r>
              <a:rPr sz="2000" dirty="0">
                <a:solidFill>
                  <a:srgbClr val="010000"/>
                </a:solidFill>
                <a:latin typeface="Times New Roman"/>
                <a:cs typeface="Times New Roman"/>
              </a:rPr>
              <a:t>à </a:t>
            </a:r>
            <a:r>
              <a:rPr sz="2000" spc="-5" dirty="0">
                <a:solidFill>
                  <a:srgbClr val="010000"/>
                </a:solidFill>
                <a:latin typeface="Times New Roman"/>
                <a:cs typeface="Times New Roman"/>
              </a:rPr>
              <a:t>la page</a:t>
            </a:r>
            <a:r>
              <a:rPr sz="2000" spc="-15" dirty="0">
                <a:solidFill>
                  <a:srgbClr val="010000"/>
                </a:solidFill>
                <a:latin typeface="Times New Roman"/>
                <a:cs typeface="Times New Roman"/>
              </a:rPr>
              <a:t> d’erreur.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3765">
              <a:lnSpc>
                <a:spcPct val="100000"/>
              </a:lnSpc>
              <a:spcBef>
                <a:spcPts val="100"/>
              </a:spcBef>
              <a:tabLst>
                <a:tab pos="2885440" algn="l"/>
              </a:tabLst>
            </a:pPr>
            <a:r>
              <a:rPr dirty="0"/>
              <a:t>Bonnes	</a:t>
            </a:r>
            <a:r>
              <a:rPr spc="-5" dirty="0"/>
              <a:t>pratiques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8296" y="1666263"/>
            <a:ext cx="6036310" cy="456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009999"/>
                </a:solidFill>
                <a:latin typeface="Times New Roman"/>
                <a:cs typeface="Times New Roman"/>
              </a:rPr>
              <a:t>Attention aux</a:t>
            </a:r>
            <a:r>
              <a:rPr sz="25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9999"/>
                </a:solidFill>
                <a:latin typeface="Times New Roman"/>
                <a:cs typeface="Times New Roman"/>
              </a:rPr>
              <a:t>évidences: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Une </a:t>
            </a: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femme demande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à son </a:t>
            </a: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mari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de </a:t>
            </a: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faire des courses</a:t>
            </a:r>
            <a:r>
              <a:rPr sz="2100" spc="-2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: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355600" marR="231140" indent="-342900">
              <a:lnSpc>
                <a:spcPts val="250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« </a:t>
            </a: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S'il te plaît, achète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une </a:t>
            </a: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caisse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de </a:t>
            </a: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Kronenbourg, et  s'ils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ont </a:t>
            </a: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des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œufs, </a:t>
            </a: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prends en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6.</a:t>
            </a:r>
            <a:r>
              <a:rPr sz="2100" spc="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»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9966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2700" marR="394970">
              <a:lnSpc>
                <a:spcPct val="103200"/>
              </a:lnSpc>
              <a:spcBef>
                <a:spcPts val="5"/>
              </a:spcBef>
            </a:pP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Peu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de </a:t>
            </a: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temps après, le mari revient avec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6 </a:t>
            </a: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caisses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de  </a:t>
            </a: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Kronenbourg.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Sa </a:t>
            </a: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femme lui demande</a:t>
            </a:r>
            <a:r>
              <a:rPr sz="2100" spc="-1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:</a:t>
            </a: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ts val="251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« Pourquoi </a:t>
            </a: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avoir acheté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6 </a:t>
            </a: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caisses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de </a:t>
            </a: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Kronenbourg?</a:t>
            </a:r>
            <a:r>
              <a:rPr sz="2100" spc="-5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»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9966"/>
              </a:buClr>
              <a:buFont typeface="Wingdings"/>
              <a:buChar char=""/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Il </a:t>
            </a: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répond</a:t>
            </a:r>
            <a:r>
              <a:rPr sz="2100" spc="-1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:</a:t>
            </a: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ts val="2510"/>
              </a:lnSpc>
              <a:buClr>
                <a:srgbClr val="FF996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« </a:t>
            </a:r>
            <a:r>
              <a:rPr sz="2100" spc="-5" dirty="0">
                <a:solidFill>
                  <a:srgbClr val="010000"/>
                </a:solidFill>
                <a:latin typeface="Times New Roman"/>
                <a:cs typeface="Times New Roman"/>
              </a:rPr>
              <a:t>Ils avaient des </a:t>
            </a:r>
            <a:r>
              <a:rPr sz="2100" dirty="0">
                <a:solidFill>
                  <a:srgbClr val="010000"/>
                </a:solidFill>
                <a:latin typeface="Times New Roman"/>
                <a:cs typeface="Times New Roman"/>
              </a:rPr>
              <a:t>œufs! »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3765">
              <a:lnSpc>
                <a:spcPct val="100000"/>
              </a:lnSpc>
              <a:spcBef>
                <a:spcPts val="100"/>
              </a:spcBef>
              <a:tabLst>
                <a:tab pos="2885440" algn="l"/>
              </a:tabLst>
            </a:pPr>
            <a:r>
              <a:rPr dirty="0"/>
              <a:t>Bonnes	</a:t>
            </a:r>
            <a:r>
              <a:rPr spc="-5" dirty="0"/>
              <a:t>pratiques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34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46" y="529788"/>
            <a:ext cx="661585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7810" algn="l"/>
              </a:tabLst>
            </a:pPr>
            <a:r>
              <a:rPr sz="4000" b="1" spc="-5" dirty="0"/>
              <a:t>Merci</a:t>
            </a:r>
            <a:r>
              <a:rPr sz="4000" b="1" spc="5" dirty="0"/>
              <a:t> </a:t>
            </a:r>
            <a:r>
              <a:rPr sz="4000" b="1" dirty="0"/>
              <a:t>pour</a:t>
            </a:r>
            <a:r>
              <a:rPr sz="4000" b="1" spc="5" dirty="0"/>
              <a:t> </a:t>
            </a:r>
            <a:r>
              <a:rPr sz="4000" b="1" spc="-5" dirty="0"/>
              <a:t>votre	attention</a:t>
            </a:r>
          </a:p>
        </p:txBody>
      </p:sp>
      <p:sp>
        <p:nvSpPr>
          <p:cNvPr id="5" name="object 5"/>
          <p:cNvSpPr/>
          <p:nvPr/>
        </p:nvSpPr>
        <p:spPr>
          <a:xfrm>
            <a:off x="5868144" y="1124745"/>
            <a:ext cx="2684011" cy="3271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35150" y="2918532"/>
            <a:ext cx="3442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8070" algn="l"/>
              </a:tabLst>
            </a:pPr>
            <a:r>
              <a:rPr sz="4800" b="1" dirty="0">
                <a:solidFill>
                  <a:srgbClr val="336699"/>
                </a:solidFill>
                <a:latin typeface="Arial Narrow"/>
                <a:cs typeface="Arial Narrow"/>
              </a:rPr>
              <a:t>Des	</a:t>
            </a:r>
            <a:r>
              <a:rPr sz="4800" b="1" spc="-5" dirty="0">
                <a:solidFill>
                  <a:srgbClr val="336699"/>
                </a:solidFill>
                <a:latin typeface="Arial Narrow"/>
                <a:cs typeface="Arial Narrow"/>
              </a:rPr>
              <a:t>questions</a:t>
            </a:r>
            <a:endParaRPr sz="4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762000"/>
            <a:ext cx="69443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3513454" algn="l"/>
                <a:tab pos="6125845" algn="l"/>
              </a:tabLst>
            </a:pPr>
            <a:r>
              <a:rPr spc="-5" dirty="0" err="1"/>
              <a:t>Ing</a:t>
            </a:r>
            <a:r>
              <a:rPr dirty="0" err="1"/>
              <a:t>énie</a:t>
            </a:r>
            <a:r>
              <a:rPr spc="-5" dirty="0" err="1"/>
              <a:t>ri</a:t>
            </a:r>
            <a:r>
              <a:rPr dirty="0" err="1"/>
              <a:t>e</a:t>
            </a:r>
            <a:r>
              <a:rPr dirty="0"/>
              <a:t> des</a:t>
            </a:r>
            <a:r>
              <a:rPr lang="en-US" dirty="0"/>
              <a:t> </a:t>
            </a:r>
            <a:r>
              <a:rPr dirty="0"/>
              <a:t>Ex</a:t>
            </a:r>
            <a:r>
              <a:rPr spc="-5" dirty="0"/>
              <a:t>ig</a:t>
            </a:r>
            <a:r>
              <a:rPr dirty="0"/>
              <a:t>ences</a:t>
            </a:r>
            <a:r>
              <a:rPr lang="en-US" dirty="0"/>
              <a:t> </a:t>
            </a:r>
            <a:r>
              <a:rPr spc="-5" dirty="0"/>
              <a:t>(IE</a:t>
            </a:r>
            <a:r>
              <a:rPr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4696" y="2358390"/>
            <a:ext cx="5739765" cy="2141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La mise en place de 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l’IE apporte</a:t>
            </a:r>
            <a:r>
              <a:rPr sz="2400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 dirty="0">
              <a:latin typeface="Arial"/>
              <a:cs typeface="Arial"/>
            </a:endParaRP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Upgrade de l’analyse</a:t>
            </a:r>
            <a:r>
              <a:rPr sz="2400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fonctionnelle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9966"/>
              </a:buClr>
              <a:buFont typeface="Arial"/>
              <a:buChar char="■"/>
            </a:pPr>
            <a:endParaRPr sz="3450" dirty="0">
              <a:latin typeface="Arial"/>
              <a:cs typeface="Arial"/>
            </a:endParaRPr>
          </a:p>
          <a:p>
            <a:pPr marL="440055" indent="-427990">
              <a:lnSpc>
                <a:spcPct val="100000"/>
              </a:lnSpc>
              <a:buClr>
                <a:srgbClr val="FF9966"/>
              </a:buClr>
              <a:buSzPct val="50000"/>
              <a:buChar char="■"/>
              <a:tabLst>
                <a:tab pos="440055" algn="l"/>
                <a:tab pos="440690" algn="l"/>
              </a:tabLst>
            </a:pP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Gestion </a:t>
            </a: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de projet vs 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Gestion </a:t>
            </a: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de</a:t>
            </a:r>
            <a:r>
              <a:rPr sz="2400" spc="-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produit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803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8775" y="711201"/>
            <a:ext cx="3721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200" algn="l"/>
              </a:tabLst>
            </a:pPr>
            <a:r>
              <a:rPr spc="-5" dirty="0"/>
              <a:t>Activités	</a:t>
            </a:r>
            <a:r>
              <a:rPr dirty="0"/>
              <a:t>de</a:t>
            </a:r>
            <a:r>
              <a:rPr spc="-90" dirty="0"/>
              <a:t> </a:t>
            </a:r>
            <a:r>
              <a:rPr spc="-5" dirty="0"/>
              <a:t>l’IE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49453" y="2282555"/>
            <a:ext cx="6922134" cy="2311400"/>
            <a:chOff x="1049453" y="2282555"/>
            <a:chExt cx="6922134" cy="2311400"/>
          </a:xfrm>
        </p:grpSpPr>
        <p:sp>
          <p:nvSpPr>
            <p:cNvPr id="5" name="object 5"/>
            <p:cNvSpPr/>
            <p:nvPr/>
          </p:nvSpPr>
          <p:spPr>
            <a:xfrm>
              <a:off x="3060401" y="2295254"/>
              <a:ext cx="2894330" cy="914400"/>
            </a:xfrm>
            <a:custGeom>
              <a:avLst/>
              <a:gdLst/>
              <a:ahLst/>
              <a:cxnLst/>
              <a:rect l="l" t="t" r="r" b="b"/>
              <a:pathLst>
                <a:path w="2894329" h="914400">
                  <a:moveTo>
                    <a:pt x="2894002" y="0"/>
                  </a:moveTo>
                  <a:lnTo>
                    <a:pt x="0" y="0"/>
                  </a:lnTo>
                  <a:lnTo>
                    <a:pt x="0" y="914348"/>
                  </a:lnTo>
                  <a:lnTo>
                    <a:pt x="2894002" y="914348"/>
                  </a:lnTo>
                  <a:lnTo>
                    <a:pt x="2894002" y="0"/>
                  </a:lnTo>
                  <a:close/>
                </a:path>
              </a:pathLst>
            </a:custGeom>
            <a:solidFill>
              <a:srgbClr val="FAF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0401" y="2295255"/>
              <a:ext cx="2894330" cy="914400"/>
            </a:xfrm>
            <a:custGeom>
              <a:avLst/>
              <a:gdLst/>
              <a:ahLst/>
              <a:cxnLst/>
              <a:rect l="l" t="t" r="r" b="b"/>
              <a:pathLst>
                <a:path w="2894329" h="914400">
                  <a:moveTo>
                    <a:pt x="0" y="0"/>
                  </a:moveTo>
                  <a:lnTo>
                    <a:pt x="2894002" y="0"/>
                  </a:lnTo>
                  <a:lnTo>
                    <a:pt x="2894002" y="914348"/>
                  </a:lnTo>
                  <a:lnTo>
                    <a:pt x="0" y="91434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7B3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2804" y="2465664"/>
              <a:ext cx="1887593" cy="2961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242" y="2822483"/>
              <a:ext cx="1362333" cy="294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2153" y="3797400"/>
              <a:ext cx="3140710" cy="784225"/>
            </a:xfrm>
            <a:custGeom>
              <a:avLst/>
              <a:gdLst/>
              <a:ahLst/>
              <a:cxnLst/>
              <a:rect l="l" t="t" r="r" b="b"/>
              <a:pathLst>
                <a:path w="3140710" h="784225">
                  <a:moveTo>
                    <a:pt x="3140388" y="0"/>
                  </a:moveTo>
                  <a:lnTo>
                    <a:pt x="0" y="0"/>
                  </a:lnTo>
                  <a:lnTo>
                    <a:pt x="0" y="783727"/>
                  </a:lnTo>
                  <a:lnTo>
                    <a:pt x="3140388" y="783727"/>
                  </a:lnTo>
                  <a:lnTo>
                    <a:pt x="3140388" y="0"/>
                  </a:lnTo>
                  <a:close/>
                </a:path>
              </a:pathLst>
            </a:custGeom>
            <a:solidFill>
              <a:srgbClr val="FAF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2153" y="3797400"/>
              <a:ext cx="3140710" cy="784225"/>
            </a:xfrm>
            <a:custGeom>
              <a:avLst/>
              <a:gdLst/>
              <a:ahLst/>
              <a:cxnLst/>
              <a:rect l="l" t="t" r="r" b="b"/>
              <a:pathLst>
                <a:path w="3140710" h="784225">
                  <a:moveTo>
                    <a:pt x="0" y="0"/>
                  </a:moveTo>
                  <a:lnTo>
                    <a:pt x="3140388" y="0"/>
                  </a:lnTo>
                  <a:lnTo>
                    <a:pt x="3140388" y="783727"/>
                  </a:lnTo>
                  <a:lnTo>
                    <a:pt x="0" y="783727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7B3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4595" y="3902497"/>
              <a:ext cx="2688701" cy="2928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54025" y="4259317"/>
              <a:ext cx="1362332" cy="294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8632" y="3187930"/>
              <a:ext cx="2003367" cy="6774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32348" y="3209605"/>
              <a:ext cx="1875155" cy="588010"/>
            </a:xfrm>
            <a:custGeom>
              <a:avLst/>
              <a:gdLst/>
              <a:ahLst/>
              <a:cxnLst/>
              <a:rect l="l" t="t" r="r" b="b"/>
              <a:pathLst>
                <a:path w="1875154" h="588010">
                  <a:moveTo>
                    <a:pt x="1875054" y="0"/>
                  </a:moveTo>
                  <a:lnTo>
                    <a:pt x="1875054" y="293897"/>
                  </a:lnTo>
                  <a:lnTo>
                    <a:pt x="0" y="293897"/>
                  </a:lnTo>
                  <a:lnTo>
                    <a:pt x="0" y="587795"/>
                  </a:lnTo>
                </a:path>
              </a:pathLst>
            </a:custGeom>
            <a:ln w="38099">
              <a:solidFill>
                <a:srgbClr val="D5F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46063" y="3797400"/>
              <a:ext cx="3112770" cy="784225"/>
            </a:xfrm>
            <a:custGeom>
              <a:avLst/>
              <a:gdLst/>
              <a:ahLst/>
              <a:cxnLst/>
              <a:rect l="l" t="t" r="r" b="b"/>
              <a:pathLst>
                <a:path w="3112770" h="784225">
                  <a:moveTo>
                    <a:pt x="3112629" y="0"/>
                  </a:moveTo>
                  <a:lnTo>
                    <a:pt x="0" y="0"/>
                  </a:lnTo>
                  <a:lnTo>
                    <a:pt x="0" y="783727"/>
                  </a:lnTo>
                  <a:lnTo>
                    <a:pt x="3112629" y="783727"/>
                  </a:lnTo>
                  <a:lnTo>
                    <a:pt x="3112629" y="0"/>
                  </a:lnTo>
                  <a:close/>
                </a:path>
              </a:pathLst>
            </a:custGeom>
            <a:solidFill>
              <a:srgbClr val="FAF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46063" y="3797400"/>
              <a:ext cx="3112770" cy="784225"/>
            </a:xfrm>
            <a:custGeom>
              <a:avLst/>
              <a:gdLst/>
              <a:ahLst/>
              <a:cxnLst/>
              <a:rect l="l" t="t" r="r" b="b"/>
              <a:pathLst>
                <a:path w="3112770" h="784225">
                  <a:moveTo>
                    <a:pt x="0" y="0"/>
                  </a:moveTo>
                  <a:lnTo>
                    <a:pt x="3112629" y="0"/>
                  </a:lnTo>
                  <a:lnTo>
                    <a:pt x="3112629" y="783727"/>
                  </a:lnTo>
                  <a:lnTo>
                    <a:pt x="0" y="783727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7B3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59158" y="3900059"/>
              <a:ext cx="1611505" cy="2382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23647" y="4259317"/>
              <a:ext cx="1362332" cy="2949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3152" y="3187930"/>
              <a:ext cx="2024148" cy="6774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7402" y="3209605"/>
              <a:ext cx="1895475" cy="588010"/>
            </a:xfrm>
            <a:custGeom>
              <a:avLst/>
              <a:gdLst/>
              <a:ahLst/>
              <a:cxnLst/>
              <a:rect l="l" t="t" r="r" b="b"/>
              <a:pathLst>
                <a:path w="1895475" h="588010">
                  <a:moveTo>
                    <a:pt x="0" y="0"/>
                  </a:moveTo>
                  <a:lnTo>
                    <a:pt x="0" y="293897"/>
                  </a:lnTo>
                  <a:lnTo>
                    <a:pt x="1894974" y="293897"/>
                  </a:lnTo>
                  <a:lnTo>
                    <a:pt x="1894974" y="587795"/>
                  </a:lnTo>
                </a:path>
              </a:pathLst>
            </a:custGeom>
            <a:ln w="38099">
              <a:solidFill>
                <a:srgbClr val="D5F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2527" y="371599"/>
            <a:ext cx="4748530" cy="126492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 marR="5080">
              <a:lnSpc>
                <a:spcPct val="69400"/>
              </a:lnSpc>
              <a:spcBef>
                <a:spcPts val="1860"/>
              </a:spcBef>
            </a:pPr>
            <a:r>
              <a:rPr spc="-5" dirty="0"/>
              <a:t>Développement</a:t>
            </a:r>
            <a:r>
              <a:rPr spc="-60" dirty="0"/>
              <a:t> </a:t>
            </a:r>
            <a:r>
              <a:rPr dirty="0"/>
              <a:t>des  </a:t>
            </a:r>
            <a:r>
              <a:rPr spc="-5" dirty="0"/>
              <a:t>exigences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71600" y="1766123"/>
            <a:ext cx="4796155" cy="4464685"/>
            <a:chOff x="3125585" y="1820486"/>
            <a:chExt cx="4796155" cy="4464685"/>
          </a:xfrm>
        </p:grpSpPr>
        <p:sp>
          <p:nvSpPr>
            <p:cNvPr id="5" name="object 5"/>
            <p:cNvSpPr/>
            <p:nvPr/>
          </p:nvSpPr>
          <p:spPr>
            <a:xfrm>
              <a:off x="3542789" y="2025891"/>
              <a:ext cx="4366260" cy="789940"/>
            </a:xfrm>
            <a:custGeom>
              <a:avLst/>
              <a:gdLst/>
              <a:ahLst/>
              <a:cxnLst/>
              <a:rect l="l" t="t" r="r" b="b"/>
              <a:pathLst>
                <a:path w="4366259" h="789939">
                  <a:moveTo>
                    <a:pt x="4365638" y="0"/>
                  </a:moveTo>
                  <a:lnTo>
                    <a:pt x="0" y="0"/>
                  </a:lnTo>
                  <a:lnTo>
                    <a:pt x="0" y="789341"/>
                  </a:lnTo>
                  <a:lnTo>
                    <a:pt x="4365638" y="789341"/>
                  </a:lnTo>
                  <a:lnTo>
                    <a:pt x="4365638" y="0"/>
                  </a:lnTo>
                  <a:close/>
                </a:path>
              </a:pathLst>
            </a:custGeom>
            <a:solidFill>
              <a:srgbClr val="FAF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42789" y="2025891"/>
              <a:ext cx="4366260" cy="789940"/>
            </a:xfrm>
            <a:custGeom>
              <a:avLst/>
              <a:gdLst/>
              <a:ahLst/>
              <a:cxnLst/>
              <a:rect l="l" t="t" r="r" b="b"/>
              <a:pathLst>
                <a:path w="4366259" h="789939">
                  <a:moveTo>
                    <a:pt x="0" y="0"/>
                  </a:moveTo>
                  <a:lnTo>
                    <a:pt x="4365638" y="0"/>
                  </a:lnTo>
                  <a:lnTo>
                    <a:pt x="4365638" y="789341"/>
                  </a:lnTo>
                  <a:lnTo>
                    <a:pt x="0" y="789341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7B3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3465" y="2301843"/>
              <a:ext cx="1481908" cy="2712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07797" y="2301843"/>
              <a:ext cx="2260826" cy="3419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5585" y="1820486"/>
              <a:ext cx="145472" cy="4069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91160" y="1844824"/>
              <a:ext cx="14604" cy="3975735"/>
            </a:xfrm>
            <a:custGeom>
              <a:avLst/>
              <a:gdLst/>
              <a:ahLst/>
              <a:cxnLst/>
              <a:rect l="l" t="t" r="r" b="b"/>
              <a:pathLst>
                <a:path w="14605" h="3975735">
                  <a:moveTo>
                    <a:pt x="0" y="0"/>
                  </a:moveTo>
                  <a:lnTo>
                    <a:pt x="14220" y="3975344"/>
                  </a:lnTo>
                </a:path>
              </a:pathLst>
            </a:custGeom>
            <a:ln w="38099">
              <a:solidFill>
                <a:srgbClr val="D5F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8835" y="2319250"/>
              <a:ext cx="415636" cy="133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5380" y="2362480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>
                  <a:moveTo>
                    <a:pt x="0" y="0"/>
                  </a:moveTo>
                  <a:lnTo>
                    <a:pt x="323565" y="1"/>
                  </a:lnTo>
                </a:path>
              </a:pathLst>
            </a:custGeom>
            <a:ln w="38099">
              <a:solidFill>
                <a:srgbClr val="D5F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8054" y="3545378"/>
              <a:ext cx="415636" cy="1288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85264" y="3587264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>
                  <a:moveTo>
                    <a:pt x="0" y="0"/>
                  </a:moveTo>
                  <a:lnTo>
                    <a:pt x="323566" y="1"/>
                  </a:lnTo>
                </a:path>
              </a:pathLst>
            </a:custGeom>
            <a:ln w="38099">
              <a:solidFill>
                <a:srgbClr val="D5F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42789" y="4290785"/>
              <a:ext cx="4366260" cy="781050"/>
            </a:xfrm>
            <a:custGeom>
              <a:avLst/>
              <a:gdLst/>
              <a:ahLst/>
              <a:cxnLst/>
              <a:rect l="l" t="t" r="r" b="b"/>
              <a:pathLst>
                <a:path w="4366259" h="781050">
                  <a:moveTo>
                    <a:pt x="4365638" y="0"/>
                  </a:moveTo>
                  <a:lnTo>
                    <a:pt x="0" y="0"/>
                  </a:lnTo>
                  <a:lnTo>
                    <a:pt x="0" y="780584"/>
                  </a:lnTo>
                  <a:lnTo>
                    <a:pt x="4365638" y="780584"/>
                  </a:lnTo>
                  <a:lnTo>
                    <a:pt x="4365638" y="0"/>
                  </a:lnTo>
                  <a:close/>
                </a:path>
              </a:pathLst>
            </a:custGeom>
            <a:solidFill>
              <a:srgbClr val="FAF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42789" y="4290785"/>
              <a:ext cx="4366260" cy="781050"/>
            </a:xfrm>
            <a:custGeom>
              <a:avLst/>
              <a:gdLst/>
              <a:ahLst/>
              <a:cxnLst/>
              <a:rect l="l" t="t" r="r" b="b"/>
              <a:pathLst>
                <a:path w="4366259" h="781050">
                  <a:moveTo>
                    <a:pt x="0" y="0"/>
                  </a:moveTo>
                  <a:lnTo>
                    <a:pt x="4365638" y="0"/>
                  </a:lnTo>
                  <a:lnTo>
                    <a:pt x="4365638" y="780584"/>
                  </a:lnTo>
                  <a:lnTo>
                    <a:pt x="0" y="78058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7B3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5185" y="4344730"/>
              <a:ext cx="2671185" cy="3423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30169" y="4768098"/>
              <a:ext cx="1611750" cy="3419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79617" y="4605250"/>
              <a:ext cx="415636" cy="1330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27208" y="4648921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>
                  <a:moveTo>
                    <a:pt x="0" y="0"/>
                  </a:moveTo>
                  <a:lnTo>
                    <a:pt x="323566" y="0"/>
                  </a:lnTo>
                </a:path>
              </a:pathLst>
            </a:custGeom>
            <a:ln w="38099">
              <a:solidFill>
                <a:srgbClr val="D5F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9206" y="5418649"/>
              <a:ext cx="4366260" cy="853440"/>
            </a:xfrm>
            <a:custGeom>
              <a:avLst/>
              <a:gdLst/>
              <a:ahLst/>
              <a:cxnLst/>
              <a:rect l="l" t="t" r="r" b="b"/>
              <a:pathLst>
                <a:path w="4366259" h="853439">
                  <a:moveTo>
                    <a:pt x="4365638" y="0"/>
                  </a:moveTo>
                  <a:lnTo>
                    <a:pt x="0" y="0"/>
                  </a:lnTo>
                  <a:lnTo>
                    <a:pt x="0" y="853320"/>
                  </a:lnTo>
                  <a:lnTo>
                    <a:pt x="4365638" y="853320"/>
                  </a:lnTo>
                  <a:lnTo>
                    <a:pt x="4365638" y="0"/>
                  </a:lnTo>
                  <a:close/>
                </a:path>
              </a:pathLst>
            </a:custGeom>
            <a:solidFill>
              <a:srgbClr val="FAF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39206" y="5418649"/>
              <a:ext cx="4366260" cy="853440"/>
            </a:xfrm>
            <a:custGeom>
              <a:avLst/>
              <a:gdLst/>
              <a:ahLst/>
              <a:cxnLst/>
              <a:rect l="l" t="t" r="r" b="b"/>
              <a:pathLst>
                <a:path w="4366259" h="853439">
                  <a:moveTo>
                    <a:pt x="0" y="0"/>
                  </a:moveTo>
                  <a:lnTo>
                    <a:pt x="4365638" y="0"/>
                  </a:lnTo>
                  <a:lnTo>
                    <a:pt x="4365638" y="853320"/>
                  </a:lnTo>
                  <a:lnTo>
                    <a:pt x="0" y="85332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7B3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3146" y="5508962"/>
              <a:ext cx="3742225" cy="2754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4162" y="5932329"/>
              <a:ext cx="2300241" cy="34198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79617" y="5777345"/>
              <a:ext cx="415636" cy="12884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27208" y="5820168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>
                  <a:moveTo>
                    <a:pt x="0" y="0"/>
                  </a:moveTo>
                  <a:lnTo>
                    <a:pt x="323566" y="0"/>
                  </a:lnTo>
                </a:path>
              </a:pathLst>
            </a:custGeom>
            <a:ln w="38099">
              <a:solidFill>
                <a:srgbClr val="D5F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8946" y="3140968"/>
              <a:ext cx="4342765" cy="840740"/>
            </a:xfrm>
            <a:custGeom>
              <a:avLst/>
              <a:gdLst/>
              <a:ahLst/>
              <a:cxnLst/>
              <a:rect l="l" t="t" r="r" b="b"/>
              <a:pathLst>
                <a:path w="4342765" h="840739">
                  <a:moveTo>
                    <a:pt x="4342634" y="0"/>
                  </a:moveTo>
                  <a:lnTo>
                    <a:pt x="0" y="0"/>
                  </a:lnTo>
                  <a:lnTo>
                    <a:pt x="0" y="840228"/>
                  </a:lnTo>
                  <a:lnTo>
                    <a:pt x="4342634" y="840228"/>
                  </a:lnTo>
                  <a:lnTo>
                    <a:pt x="4342634" y="0"/>
                  </a:lnTo>
                  <a:close/>
                </a:path>
              </a:pathLst>
            </a:custGeom>
            <a:solidFill>
              <a:srgbClr val="FAF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28946" y="3140967"/>
              <a:ext cx="4342765" cy="840740"/>
            </a:xfrm>
            <a:custGeom>
              <a:avLst/>
              <a:gdLst/>
              <a:ahLst/>
              <a:cxnLst/>
              <a:rect l="l" t="t" r="r" b="b"/>
              <a:pathLst>
                <a:path w="4342765" h="840739">
                  <a:moveTo>
                    <a:pt x="0" y="0"/>
                  </a:moveTo>
                  <a:lnTo>
                    <a:pt x="4342633" y="0"/>
                  </a:lnTo>
                  <a:lnTo>
                    <a:pt x="4342633" y="840228"/>
                  </a:lnTo>
                  <a:lnTo>
                    <a:pt x="0" y="84022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7B3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57779" y="3442362"/>
              <a:ext cx="3676401" cy="34198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6456" y="711201"/>
            <a:ext cx="6139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7765" algn="l"/>
              </a:tabLst>
            </a:pPr>
            <a:r>
              <a:rPr spc="-5" dirty="0"/>
              <a:t>Développer</a:t>
            </a:r>
            <a:r>
              <a:rPr spc="10" dirty="0"/>
              <a:t> </a:t>
            </a:r>
            <a:r>
              <a:rPr spc="-5" dirty="0"/>
              <a:t>les	exigences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89429" y="2318674"/>
            <a:ext cx="7230109" cy="3919220"/>
            <a:chOff x="1489429" y="2318674"/>
            <a:chExt cx="7230109" cy="3919220"/>
          </a:xfrm>
        </p:grpSpPr>
        <p:sp>
          <p:nvSpPr>
            <p:cNvPr id="5" name="object 5"/>
            <p:cNvSpPr/>
            <p:nvPr/>
          </p:nvSpPr>
          <p:spPr>
            <a:xfrm>
              <a:off x="1489429" y="2318674"/>
              <a:ext cx="3803015" cy="3919220"/>
            </a:xfrm>
            <a:custGeom>
              <a:avLst/>
              <a:gdLst/>
              <a:ahLst/>
              <a:cxnLst/>
              <a:rect l="l" t="t" r="r" b="b"/>
              <a:pathLst>
                <a:path w="3803015" h="3919220">
                  <a:moveTo>
                    <a:pt x="3802649" y="0"/>
                  </a:moveTo>
                  <a:lnTo>
                    <a:pt x="0" y="0"/>
                  </a:lnTo>
                  <a:lnTo>
                    <a:pt x="0" y="3918637"/>
                  </a:lnTo>
                  <a:lnTo>
                    <a:pt x="3802649" y="3918637"/>
                  </a:lnTo>
                  <a:lnTo>
                    <a:pt x="380264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92079" y="2318674"/>
              <a:ext cx="3427729" cy="3919220"/>
            </a:xfrm>
            <a:custGeom>
              <a:avLst/>
              <a:gdLst/>
              <a:ahLst/>
              <a:cxnLst/>
              <a:rect l="l" t="t" r="r" b="b"/>
              <a:pathLst>
                <a:path w="3427729" h="3919220">
                  <a:moveTo>
                    <a:pt x="3427305" y="0"/>
                  </a:moveTo>
                  <a:lnTo>
                    <a:pt x="0" y="0"/>
                  </a:lnTo>
                  <a:lnTo>
                    <a:pt x="0" y="3918637"/>
                  </a:lnTo>
                  <a:lnTo>
                    <a:pt x="3427305" y="3918637"/>
                  </a:lnTo>
                  <a:lnTo>
                    <a:pt x="3427305" y="0"/>
                  </a:lnTo>
                  <a:close/>
                </a:path>
              </a:pathLst>
            </a:custGeom>
            <a:solidFill>
              <a:srgbClr val="BE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4887" y="2016213"/>
            <a:ext cx="2296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Domaine </a:t>
            </a:r>
            <a:r>
              <a:rPr sz="2000" dirty="0">
                <a:solidFill>
                  <a:srgbClr val="009999"/>
                </a:solidFill>
                <a:latin typeface="Times New Roman"/>
                <a:cs typeface="Times New Roman"/>
              </a:rPr>
              <a:t>du</a:t>
            </a:r>
            <a:r>
              <a:rPr sz="2000" spc="-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problème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9940" y="2016213"/>
            <a:ext cx="2388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Domaine </a:t>
            </a:r>
            <a:r>
              <a:rPr sz="2000" dirty="0">
                <a:solidFill>
                  <a:srgbClr val="009999"/>
                </a:solidFill>
                <a:latin typeface="Times New Roman"/>
                <a:cs typeface="Times New Roman"/>
              </a:rPr>
              <a:t>de </a:t>
            </a: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la</a:t>
            </a:r>
            <a:r>
              <a:rPr sz="2000" spc="-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solution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8540" y="5400589"/>
            <a:ext cx="1442720" cy="6578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algn="ctr">
              <a:lnSpc>
                <a:spcPts val="1600"/>
              </a:lnSpc>
              <a:spcBef>
                <a:spcPts val="22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Demandes,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besoins,  problèmes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utilisateurs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68185" y="1675014"/>
            <a:ext cx="8075930" cy="5183505"/>
            <a:chOff x="1068185" y="1675014"/>
            <a:chExt cx="8075930" cy="5183505"/>
          </a:xfrm>
        </p:grpSpPr>
        <p:sp>
          <p:nvSpPr>
            <p:cNvPr id="11" name="object 11"/>
            <p:cNvSpPr/>
            <p:nvPr/>
          </p:nvSpPr>
          <p:spPr>
            <a:xfrm>
              <a:off x="1280160" y="1675014"/>
              <a:ext cx="390698" cy="5182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5187" y="1887576"/>
              <a:ext cx="0" cy="4925695"/>
            </a:xfrm>
            <a:custGeom>
              <a:avLst/>
              <a:gdLst/>
              <a:ahLst/>
              <a:cxnLst/>
              <a:rect l="l" t="t" r="r" b="b"/>
              <a:pathLst>
                <a:path h="4925695">
                  <a:moveTo>
                    <a:pt x="0" y="0"/>
                  </a:moveTo>
                  <a:lnTo>
                    <a:pt x="0" y="4925511"/>
                  </a:lnTo>
                </a:path>
              </a:pathLst>
            </a:custGeom>
            <a:ln w="38099">
              <a:solidFill>
                <a:srgbClr val="00A8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89614" y="1849769"/>
              <a:ext cx="171146" cy="1710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8185" y="6051664"/>
              <a:ext cx="8075813" cy="3948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5615" y="6225580"/>
              <a:ext cx="7811134" cy="0"/>
            </a:xfrm>
            <a:custGeom>
              <a:avLst/>
              <a:gdLst/>
              <a:ahLst/>
              <a:cxnLst/>
              <a:rect l="l" t="t" r="r" b="b"/>
              <a:pathLst>
                <a:path w="7811134">
                  <a:moveTo>
                    <a:pt x="0" y="0"/>
                  </a:moveTo>
                  <a:lnTo>
                    <a:pt x="7810790" y="0"/>
                  </a:lnTo>
                </a:path>
              </a:pathLst>
            </a:custGeom>
            <a:ln w="38099">
              <a:solidFill>
                <a:srgbClr val="00A8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93210" y="6140007"/>
              <a:ext cx="171005" cy="1711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67188" y="4509119"/>
              <a:ext cx="554355" cy="844550"/>
            </a:xfrm>
            <a:custGeom>
              <a:avLst/>
              <a:gdLst/>
              <a:ahLst/>
              <a:cxnLst/>
              <a:rect l="l" t="t" r="r" b="b"/>
              <a:pathLst>
                <a:path w="554355" h="844550">
                  <a:moveTo>
                    <a:pt x="277086" y="0"/>
                  </a:moveTo>
                  <a:lnTo>
                    <a:pt x="0" y="277084"/>
                  </a:lnTo>
                  <a:lnTo>
                    <a:pt x="138543" y="277084"/>
                  </a:lnTo>
                  <a:lnTo>
                    <a:pt x="138543" y="844308"/>
                  </a:lnTo>
                  <a:lnTo>
                    <a:pt x="415627" y="844308"/>
                  </a:lnTo>
                  <a:lnTo>
                    <a:pt x="415627" y="277084"/>
                  </a:lnTo>
                  <a:lnTo>
                    <a:pt x="554170" y="277084"/>
                  </a:lnTo>
                  <a:lnTo>
                    <a:pt x="277086" y="0"/>
                  </a:lnTo>
                  <a:close/>
                </a:path>
              </a:pathLst>
            </a:custGeom>
            <a:solidFill>
              <a:srgbClr val="00A8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67188" y="4509120"/>
              <a:ext cx="554355" cy="844550"/>
            </a:xfrm>
            <a:custGeom>
              <a:avLst/>
              <a:gdLst/>
              <a:ahLst/>
              <a:cxnLst/>
              <a:rect l="l" t="t" r="r" b="b"/>
              <a:pathLst>
                <a:path w="554355" h="844550">
                  <a:moveTo>
                    <a:pt x="0" y="277084"/>
                  </a:moveTo>
                  <a:lnTo>
                    <a:pt x="138542" y="277084"/>
                  </a:lnTo>
                  <a:lnTo>
                    <a:pt x="138542" y="844307"/>
                  </a:lnTo>
                  <a:lnTo>
                    <a:pt x="415627" y="844307"/>
                  </a:lnTo>
                  <a:lnTo>
                    <a:pt x="415627" y="277084"/>
                  </a:lnTo>
                  <a:lnTo>
                    <a:pt x="554170" y="277084"/>
                  </a:lnTo>
                  <a:lnTo>
                    <a:pt x="277085" y="0"/>
                  </a:lnTo>
                  <a:lnTo>
                    <a:pt x="0" y="277084"/>
                  </a:lnTo>
                  <a:close/>
                </a:path>
              </a:pathLst>
            </a:custGeom>
            <a:ln w="25399">
              <a:solidFill>
                <a:srgbClr val="00A8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37441" y="4841801"/>
            <a:ext cx="1358265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92100">
              <a:lnSpc>
                <a:spcPts val="1300"/>
              </a:lnSpc>
              <a:spcBef>
                <a:spcPts val="160"/>
              </a:spcBef>
            </a:pPr>
            <a:r>
              <a:rPr sz="1100" spc="-5" dirty="0">
                <a:solidFill>
                  <a:srgbClr val="004873"/>
                </a:solidFill>
                <a:latin typeface="Verdana"/>
                <a:cs typeface="Verdana"/>
              </a:rPr>
              <a:t>Ateliers de  recueil des</a:t>
            </a:r>
            <a:r>
              <a:rPr sz="1100" spc="-40" dirty="0">
                <a:solidFill>
                  <a:srgbClr val="00487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004873"/>
                </a:solidFill>
                <a:latin typeface="Verdana"/>
                <a:cs typeface="Verdana"/>
              </a:rPr>
              <a:t>besoins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928949" y="3992450"/>
            <a:ext cx="949325" cy="744220"/>
            <a:chOff x="4928949" y="3992450"/>
            <a:chExt cx="949325" cy="744220"/>
          </a:xfrm>
        </p:grpSpPr>
        <p:sp>
          <p:nvSpPr>
            <p:cNvPr id="21" name="object 21"/>
            <p:cNvSpPr/>
            <p:nvPr/>
          </p:nvSpPr>
          <p:spPr>
            <a:xfrm>
              <a:off x="4941649" y="4005150"/>
              <a:ext cx="923925" cy="718820"/>
            </a:xfrm>
            <a:custGeom>
              <a:avLst/>
              <a:gdLst/>
              <a:ahLst/>
              <a:cxnLst/>
              <a:rect l="l" t="t" r="r" b="b"/>
              <a:pathLst>
                <a:path w="923925" h="718820">
                  <a:moveTo>
                    <a:pt x="564409" y="0"/>
                  </a:moveTo>
                  <a:lnTo>
                    <a:pt x="564409" y="179604"/>
                  </a:lnTo>
                  <a:lnTo>
                    <a:pt x="0" y="179604"/>
                  </a:lnTo>
                  <a:lnTo>
                    <a:pt x="0" y="538812"/>
                  </a:lnTo>
                  <a:lnTo>
                    <a:pt x="564409" y="538812"/>
                  </a:lnTo>
                  <a:lnTo>
                    <a:pt x="564409" y="718417"/>
                  </a:lnTo>
                  <a:lnTo>
                    <a:pt x="923617" y="359209"/>
                  </a:lnTo>
                  <a:lnTo>
                    <a:pt x="564409" y="0"/>
                  </a:lnTo>
                  <a:close/>
                </a:path>
              </a:pathLst>
            </a:custGeom>
            <a:solidFill>
              <a:srgbClr val="00A8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41649" y="4005150"/>
              <a:ext cx="923925" cy="718820"/>
            </a:xfrm>
            <a:custGeom>
              <a:avLst/>
              <a:gdLst/>
              <a:ahLst/>
              <a:cxnLst/>
              <a:rect l="l" t="t" r="r" b="b"/>
              <a:pathLst>
                <a:path w="923925" h="718820">
                  <a:moveTo>
                    <a:pt x="0" y="179603"/>
                  </a:moveTo>
                  <a:lnTo>
                    <a:pt x="564409" y="179603"/>
                  </a:lnTo>
                  <a:lnTo>
                    <a:pt x="564409" y="0"/>
                  </a:lnTo>
                  <a:lnTo>
                    <a:pt x="923617" y="359208"/>
                  </a:lnTo>
                  <a:lnTo>
                    <a:pt x="564409" y="718416"/>
                  </a:lnTo>
                  <a:lnTo>
                    <a:pt x="564409" y="538812"/>
                  </a:lnTo>
                  <a:lnTo>
                    <a:pt x="0" y="538812"/>
                  </a:lnTo>
                  <a:lnTo>
                    <a:pt x="0" y="179603"/>
                  </a:lnTo>
                  <a:close/>
                </a:path>
              </a:pathLst>
            </a:custGeom>
            <a:ln w="25399">
              <a:solidFill>
                <a:srgbClr val="00A8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913867" y="4347199"/>
            <a:ext cx="9086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4873"/>
                </a:solidFill>
                <a:latin typeface="Verdana"/>
                <a:cs typeface="Verdana"/>
              </a:rPr>
              <a:t>d’élucidation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05047" y="4334555"/>
            <a:ext cx="840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66275" y="3289268"/>
            <a:ext cx="641350" cy="788035"/>
            <a:chOff x="6066275" y="3289268"/>
            <a:chExt cx="641350" cy="788035"/>
          </a:xfrm>
        </p:grpSpPr>
        <p:sp>
          <p:nvSpPr>
            <p:cNvPr id="26" name="object 26"/>
            <p:cNvSpPr/>
            <p:nvPr/>
          </p:nvSpPr>
          <p:spPr>
            <a:xfrm>
              <a:off x="6078975" y="3301968"/>
              <a:ext cx="615950" cy="762635"/>
            </a:xfrm>
            <a:custGeom>
              <a:avLst/>
              <a:gdLst/>
              <a:ahLst/>
              <a:cxnLst/>
              <a:rect l="l" t="t" r="r" b="b"/>
              <a:pathLst>
                <a:path w="615950" h="762635">
                  <a:moveTo>
                    <a:pt x="307873" y="0"/>
                  </a:moveTo>
                  <a:lnTo>
                    <a:pt x="0" y="307872"/>
                  </a:lnTo>
                  <a:lnTo>
                    <a:pt x="153935" y="307872"/>
                  </a:lnTo>
                  <a:lnTo>
                    <a:pt x="153935" y="762295"/>
                  </a:lnTo>
                  <a:lnTo>
                    <a:pt x="461808" y="762295"/>
                  </a:lnTo>
                  <a:lnTo>
                    <a:pt x="461808" y="307872"/>
                  </a:lnTo>
                  <a:lnTo>
                    <a:pt x="615744" y="307872"/>
                  </a:lnTo>
                  <a:lnTo>
                    <a:pt x="307873" y="0"/>
                  </a:lnTo>
                  <a:close/>
                </a:path>
              </a:pathLst>
            </a:custGeom>
            <a:solidFill>
              <a:srgbClr val="00A8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78975" y="3301968"/>
              <a:ext cx="615950" cy="762635"/>
            </a:xfrm>
            <a:custGeom>
              <a:avLst/>
              <a:gdLst/>
              <a:ahLst/>
              <a:cxnLst/>
              <a:rect l="l" t="t" r="r" b="b"/>
              <a:pathLst>
                <a:path w="615950" h="762635">
                  <a:moveTo>
                    <a:pt x="0" y="307871"/>
                  </a:moveTo>
                  <a:lnTo>
                    <a:pt x="153935" y="307871"/>
                  </a:lnTo>
                  <a:lnTo>
                    <a:pt x="153935" y="762295"/>
                  </a:lnTo>
                  <a:lnTo>
                    <a:pt x="461808" y="762295"/>
                  </a:lnTo>
                  <a:lnTo>
                    <a:pt x="461808" y="307871"/>
                  </a:lnTo>
                  <a:lnTo>
                    <a:pt x="615744" y="307871"/>
                  </a:lnTo>
                  <a:lnTo>
                    <a:pt x="307873" y="0"/>
                  </a:lnTo>
                  <a:lnTo>
                    <a:pt x="0" y="307871"/>
                  </a:lnTo>
                  <a:close/>
                </a:path>
              </a:pathLst>
            </a:custGeom>
            <a:ln w="25399">
              <a:solidFill>
                <a:srgbClr val="00A8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002094" y="2835743"/>
            <a:ext cx="75628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>
              <a:lnSpc>
                <a:spcPts val="1600"/>
              </a:lnSpc>
              <a:spcBef>
                <a:spcPts val="219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ce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 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Système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2488" y="5838976"/>
            <a:ext cx="998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9999"/>
                </a:solidFill>
                <a:latin typeface="Times New Roman"/>
                <a:cs typeface="Times New Roman"/>
              </a:rPr>
              <a:t>D</a:t>
            </a: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ema</a:t>
            </a:r>
            <a:r>
              <a:rPr sz="2000" dirty="0">
                <a:solidFill>
                  <a:srgbClr val="009999"/>
                </a:solidFill>
                <a:latin typeface="Times New Roman"/>
                <a:cs typeface="Times New Roman"/>
              </a:rPr>
              <a:t>nde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3844" y="2276624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Réalisation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852301" y="2696220"/>
            <a:ext cx="949325" cy="744220"/>
            <a:chOff x="6852301" y="2696220"/>
            <a:chExt cx="949325" cy="744220"/>
          </a:xfrm>
        </p:grpSpPr>
        <p:sp>
          <p:nvSpPr>
            <p:cNvPr id="32" name="object 32"/>
            <p:cNvSpPr/>
            <p:nvPr/>
          </p:nvSpPr>
          <p:spPr>
            <a:xfrm>
              <a:off x="6865001" y="2708920"/>
              <a:ext cx="923925" cy="718820"/>
            </a:xfrm>
            <a:custGeom>
              <a:avLst/>
              <a:gdLst/>
              <a:ahLst/>
              <a:cxnLst/>
              <a:rect l="l" t="t" r="r" b="b"/>
              <a:pathLst>
                <a:path w="923925" h="718820">
                  <a:moveTo>
                    <a:pt x="564409" y="0"/>
                  </a:moveTo>
                  <a:lnTo>
                    <a:pt x="564409" y="179604"/>
                  </a:lnTo>
                  <a:lnTo>
                    <a:pt x="0" y="179604"/>
                  </a:lnTo>
                  <a:lnTo>
                    <a:pt x="0" y="538812"/>
                  </a:lnTo>
                  <a:lnTo>
                    <a:pt x="564409" y="538812"/>
                  </a:lnTo>
                  <a:lnTo>
                    <a:pt x="564409" y="718417"/>
                  </a:lnTo>
                  <a:lnTo>
                    <a:pt x="923617" y="359209"/>
                  </a:lnTo>
                  <a:lnTo>
                    <a:pt x="564409" y="0"/>
                  </a:lnTo>
                  <a:close/>
                </a:path>
              </a:pathLst>
            </a:custGeom>
            <a:solidFill>
              <a:srgbClr val="00A8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65001" y="2708920"/>
              <a:ext cx="923925" cy="718820"/>
            </a:xfrm>
            <a:custGeom>
              <a:avLst/>
              <a:gdLst/>
              <a:ahLst/>
              <a:cxnLst/>
              <a:rect l="l" t="t" r="r" b="b"/>
              <a:pathLst>
                <a:path w="923925" h="718820">
                  <a:moveTo>
                    <a:pt x="0" y="179604"/>
                  </a:moveTo>
                  <a:lnTo>
                    <a:pt x="564409" y="179604"/>
                  </a:lnTo>
                  <a:lnTo>
                    <a:pt x="564409" y="0"/>
                  </a:lnTo>
                  <a:lnTo>
                    <a:pt x="923617" y="359209"/>
                  </a:lnTo>
                  <a:lnTo>
                    <a:pt x="564409" y="718416"/>
                  </a:lnTo>
                  <a:lnTo>
                    <a:pt x="564409" y="538812"/>
                  </a:lnTo>
                  <a:lnTo>
                    <a:pt x="0" y="538812"/>
                  </a:lnTo>
                  <a:lnTo>
                    <a:pt x="0" y="179604"/>
                  </a:lnTo>
                  <a:close/>
                </a:path>
              </a:pathLst>
            </a:custGeom>
            <a:ln w="25399">
              <a:solidFill>
                <a:srgbClr val="00A8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870085" y="2968608"/>
            <a:ext cx="815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4873"/>
                </a:solidFill>
                <a:latin typeface="Verdana"/>
                <a:cs typeface="Verdana"/>
              </a:rPr>
              <a:t>Elaboration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41219" y="2943464"/>
            <a:ext cx="391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40273" y="6254532"/>
            <a:ext cx="998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Problème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70448" y="6257601"/>
            <a:ext cx="886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9999"/>
                </a:solidFill>
                <a:latin typeface="Times New Roman"/>
                <a:cs typeface="Times New Roman"/>
              </a:rPr>
              <a:t>Solution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22901" y="3966183"/>
            <a:ext cx="949325" cy="744220"/>
            <a:chOff x="2722901" y="3966183"/>
            <a:chExt cx="949325" cy="744220"/>
          </a:xfrm>
        </p:grpSpPr>
        <p:sp>
          <p:nvSpPr>
            <p:cNvPr id="39" name="object 39"/>
            <p:cNvSpPr/>
            <p:nvPr/>
          </p:nvSpPr>
          <p:spPr>
            <a:xfrm>
              <a:off x="2735601" y="3978883"/>
              <a:ext cx="923925" cy="718820"/>
            </a:xfrm>
            <a:custGeom>
              <a:avLst/>
              <a:gdLst/>
              <a:ahLst/>
              <a:cxnLst/>
              <a:rect l="l" t="t" r="r" b="b"/>
              <a:pathLst>
                <a:path w="923925" h="718820">
                  <a:moveTo>
                    <a:pt x="564409" y="0"/>
                  </a:moveTo>
                  <a:lnTo>
                    <a:pt x="564409" y="179603"/>
                  </a:lnTo>
                  <a:lnTo>
                    <a:pt x="0" y="179603"/>
                  </a:lnTo>
                  <a:lnTo>
                    <a:pt x="0" y="538812"/>
                  </a:lnTo>
                  <a:lnTo>
                    <a:pt x="564409" y="538812"/>
                  </a:lnTo>
                  <a:lnTo>
                    <a:pt x="564409" y="718416"/>
                  </a:lnTo>
                  <a:lnTo>
                    <a:pt x="923617" y="359209"/>
                  </a:lnTo>
                  <a:lnTo>
                    <a:pt x="564409" y="0"/>
                  </a:lnTo>
                  <a:close/>
                </a:path>
              </a:pathLst>
            </a:custGeom>
            <a:solidFill>
              <a:srgbClr val="00A8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35601" y="3978883"/>
              <a:ext cx="923925" cy="718820"/>
            </a:xfrm>
            <a:custGeom>
              <a:avLst/>
              <a:gdLst/>
              <a:ahLst/>
              <a:cxnLst/>
              <a:rect l="l" t="t" r="r" b="b"/>
              <a:pathLst>
                <a:path w="923925" h="718820">
                  <a:moveTo>
                    <a:pt x="0" y="179603"/>
                  </a:moveTo>
                  <a:lnTo>
                    <a:pt x="564409" y="179603"/>
                  </a:lnTo>
                  <a:lnTo>
                    <a:pt x="564409" y="0"/>
                  </a:lnTo>
                  <a:lnTo>
                    <a:pt x="923617" y="359208"/>
                  </a:lnTo>
                  <a:lnTo>
                    <a:pt x="564409" y="718416"/>
                  </a:lnTo>
                  <a:lnTo>
                    <a:pt x="564409" y="538812"/>
                  </a:lnTo>
                  <a:lnTo>
                    <a:pt x="0" y="538812"/>
                  </a:lnTo>
                  <a:lnTo>
                    <a:pt x="0" y="179603"/>
                  </a:lnTo>
                  <a:close/>
                </a:path>
              </a:pathLst>
            </a:custGeom>
            <a:ln w="25399">
              <a:solidFill>
                <a:srgbClr val="00A8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714038" y="4321106"/>
            <a:ext cx="10121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4873"/>
                </a:solidFill>
                <a:latin typeface="Verdana"/>
                <a:cs typeface="Verdana"/>
              </a:rPr>
              <a:t>des</a:t>
            </a:r>
            <a:r>
              <a:rPr sz="1100" spc="-55" dirty="0">
                <a:solidFill>
                  <a:srgbClr val="00487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004873"/>
                </a:solidFill>
                <a:latin typeface="Verdana"/>
                <a:cs typeface="Verdana"/>
              </a:rPr>
              <a:t>processus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94036" y="3600390"/>
            <a:ext cx="5147310" cy="7886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163060" marR="17780" indent="-273685">
              <a:lnSpc>
                <a:spcPts val="1300"/>
              </a:lnSpc>
              <a:spcBef>
                <a:spcPts val="160"/>
              </a:spcBef>
            </a:pPr>
            <a:r>
              <a:rPr sz="1100" spc="-5" dirty="0">
                <a:solidFill>
                  <a:srgbClr val="004873"/>
                </a:solidFill>
                <a:latin typeface="Verdana"/>
                <a:cs typeface="Verdana"/>
              </a:rPr>
              <a:t>Ateliers</a:t>
            </a:r>
            <a:r>
              <a:rPr sz="1100" spc="-45" dirty="0">
                <a:solidFill>
                  <a:srgbClr val="00487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004873"/>
                </a:solidFill>
                <a:latin typeface="Verdana"/>
                <a:cs typeface="Verdana"/>
              </a:rPr>
              <a:t>d’analyse  technique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Besoins </a:t>
            </a:r>
            <a:r>
              <a:rPr sz="1650" spc="-7" baseline="12626" dirty="0">
                <a:solidFill>
                  <a:srgbClr val="004873"/>
                </a:solidFill>
                <a:latin typeface="Verdana"/>
                <a:cs typeface="Verdana"/>
              </a:rPr>
              <a:t>Ateliers d’analyse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Exigences </a:t>
            </a:r>
            <a:r>
              <a:rPr sz="1650" spc="-7" baseline="2525" dirty="0">
                <a:solidFill>
                  <a:srgbClr val="004873"/>
                </a:solidFill>
                <a:latin typeface="Verdana"/>
                <a:cs typeface="Verdana"/>
              </a:rPr>
              <a:t>Ateliers d’analyse,</a:t>
            </a:r>
            <a:r>
              <a:rPr sz="1650" spc="7" baseline="2525" dirty="0">
                <a:solidFill>
                  <a:srgbClr val="004873"/>
                </a:solidFill>
                <a:latin typeface="Verdana"/>
                <a:cs typeface="Verdana"/>
              </a:rPr>
              <a:t> </a:t>
            </a:r>
            <a:r>
              <a:rPr sz="2100" spc="-7" baseline="5952" dirty="0">
                <a:solidFill>
                  <a:srgbClr val="FFFFFF"/>
                </a:solidFill>
                <a:latin typeface="Times New Roman"/>
                <a:cs typeface="Times New Roman"/>
              </a:rPr>
              <a:t>Exigences</a:t>
            </a:r>
            <a:endParaRPr sz="2100" baseline="5952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45309" y="4350201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640" y="1981200"/>
            <a:ext cx="6667500" cy="3681729"/>
          </a:xfrm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764"/>
              </a:spcBef>
            </a:pPr>
            <a:r>
              <a:rPr sz="25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Définition </a:t>
            </a:r>
            <a:r>
              <a:rPr sz="2500" b="1" dirty="0">
                <a:solidFill>
                  <a:srgbClr val="336699"/>
                </a:solidFill>
                <a:latin typeface="Times New Roman"/>
                <a:cs typeface="Times New Roman"/>
              </a:rPr>
              <a:t>de </a:t>
            </a:r>
            <a:r>
              <a:rPr sz="25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la norme </a:t>
            </a:r>
            <a:r>
              <a:rPr sz="2500" b="1" dirty="0">
                <a:solidFill>
                  <a:srgbClr val="336699"/>
                </a:solidFill>
                <a:latin typeface="Times New Roman"/>
                <a:cs typeface="Times New Roman"/>
              </a:rPr>
              <a:t>IEEE</a:t>
            </a:r>
            <a:r>
              <a:rPr sz="25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336699"/>
                </a:solidFill>
                <a:latin typeface="Times New Roman"/>
                <a:cs typeface="Times New Roman"/>
              </a:rPr>
              <a:t>729-1983</a:t>
            </a:r>
            <a:endParaRPr sz="25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2500"/>
              </a:lnSpc>
              <a:spcBef>
                <a:spcPts val="1500"/>
              </a:spcBef>
            </a:pPr>
            <a:r>
              <a:rPr sz="2100" spc="-5" dirty="0">
                <a:solidFill>
                  <a:srgbClr val="008282"/>
                </a:solidFill>
                <a:latin typeface="Times New Roman"/>
                <a:cs typeface="Times New Roman"/>
              </a:rPr>
              <a:t>Exigence </a:t>
            </a:r>
            <a:r>
              <a:rPr sz="2100" dirty="0">
                <a:solidFill>
                  <a:srgbClr val="008282"/>
                </a:solidFill>
                <a:latin typeface="Times New Roman"/>
                <a:cs typeface="Times New Roman"/>
              </a:rPr>
              <a:t>: </a:t>
            </a:r>
            <a:r>
              <a:rPr sz="2100" spc="-5" dirty="0">
                <a:latin typeface="Times New Roman"/>
                <a:cs typeface="Times New Roman"/>
              </a:rPr>
              <a:t>Condition </a:t>
            </a:r>
            <a:r>
              <a:rPr sz="2100" dirty="0">
                <a:latin typeface="Times New Roman"/>
                <a:cs typeface="Times New Roman"/>
              </a:rPr>
              <a:t>ou </a:t>
            </a:r>
            <a:r>
              <a:rPr sz="2100" spc="-5" dirty="0">
                <a:latin typeface="Times New Roman"/>
                <a:cs typeface="Times New Roman"/>
              </a:rPr>
              <a:t>capacité </a:t>
            </a:r>
            <a:r>
              <a:rPr sz="2100" dirty="0">
                <a:latin typeface="Times New Roman"/>
                <a:cs typeface="Times New Roman"/>
              </a:rPr>
              <a:t>que </a:t>
            </a:r>
            <a:r>
              <a:rPr sz="2100" spc="-5" dirty="0">
                <a:latin typeface="Times New Roman"/>
                <a:cs typeface="Times New Roman"/>
              </a:rPr>
              <a:t>doit présenter </a:t>
            </a:r>
            <a:r>
              <a:rPr sz="2100" dirty="0">
                <a:latin typeface="Times New Roman"/>
                <a:cs typeface="Times New Roman"/>
              </a:rPr>
              <a:t>un  </a:t>
            </a:r>
            <a:r>
              <a:rPr sz="2100" spc="30" dirty="0">
                <a:latin typeface="Times New Roman"/>
                <a:cs typeface="Times New Roman"/>
              </a:rPr>
              <a:t>système pour </a:t>
            </a:r>
            <a:r>
              <a:rPr sz="2100" spc="35" dirty="0">
                <a:latin typeface="Times New Roman"/>
                <a:cs typeface="Times New Roman"/>
              </a:rPr>
              <a:t>satisfaire </a:t>
            </a:r>
            <a:r>
              <a:rPr sz="2100" spc="20" dirty="0">
                <a:latin typeface="Times New Roman"/>
                <a:cs typeface="Times New Roman"/>
              </a:rPr>
              <a:t>un </a:t>
            </a:r>
            <a:r>
              <a:rPr sz="2100" spc="35" dirty="0">
                <a:latin typeface="Times New Roman"/>
                <a:cs typeface="Times New Roman"/>
              </a:rPr>
              <a:t>contrat, </a:t>
            </a:r>
            <a:r>
              <a:rPr sz="2100" spc="20" dirty="0">
                <a:latin typeface="Times New Roman"/>
                <a:cs typeface="Times New Roman"/>
              </a:rPr>
              <a:t>un </a:t>
            </a:r>
            <a:r>
              <a:rPr sz="2100" spc="35" dirty="0">
                <a:latin typeface="Times New Roman"/>
                <a:cs typeface="Times New Roman"/>
              </a:rPr>
              <a:t>standard, </a:t>
            </a:r>
            <a:r>
              <a:rPr sz="2100" spc="40" dirty="0">
                <a:latin typeface="Times New Roman"/>
                <a:cs typeface="Times New Roman"/>
              </a:rPr>
              <a:t>une  </a:t>
            </a:r>
            <a:r>
              <a:rPr sz="2100" spc="-5" dirty="0">
                <a:latin typeface="Times New Roman"/>
                <a:cs typeface="Times New Roman"/>
              </a:rPr>
              <a:t>spécification </a:t>
            </a:r>
            <a:r>
              <a:rPr sz="2100" dirty="0">
                <a:latin typeface="Times New Roman"/>
                <a:cs typeface="Times New Roman"/>
              </a:rPr>
              <a:t>ou </a:t>
            </a:r>
            <a:r>
              <a:rPr sz="2100" spc="-5" dirty="0">
                <a:latin typeface="Times New Roman"/>
                <a:cs typeface="Times New Roman"/>
              </a:rPr>
              <a:t>tout autre document formel imposé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».</a:t>
            </a: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100" spc="-25" dirty="0">
                <a:solidFill>
                  <a:srgbClr val="008282"/>
                </a:solidFill>
                <a:latin typeface="Times New Roman"/>
                <a:cs typeface="Times New Roman"/>
              </a:rPr>
              <a:t>L’exigence </a:t>
            </a:r>
            <a:r>
              <a:rPr sz="2100" spc="-5" dirty="0">
                <a:solidFill>
                  <a:srgbClr val="008282"/>
                </a:solidFill>
                <a:latin typeface="Times New Roman"/>
                <a:cs typeface="Times New Roman"/>
              </a:rPr>
              <a:t>est</a:t>
            </a:r>
            <a:r>
              <a:rPr sz="2100" spc="10" dirty="0">
                <a:solidFill>
                  <a:srgbClr val="008282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8282"/>
                </a:solidFill>
                <a:latin typeface="Times New Roman"/>
                <a:cs typeface="Times New Roman"/>
              </a:rPr>
              <a:t>donc</a:t>
            </a:r>
            <a:endParaRPr sz="21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5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latin typeface="Times New Roman"/>
                <a:cs typeface="Times New Roman"/>
              </a:rPr>
              <a:t>un </a:t>
            </a:r>
            <a:r>
              <a:rPr sz="2100" spc="-5" dirty="0">
                <a:latin typeface="Times New Roman"/>
                <a:cs typeface="Times New Roman"/>
              </a:rPr>
              <a:t>contrat entre </a:t>
            </a:r>
            <a:r>
              <a:rPr sz="2100" dirty="0">
                <a:latin typeface="Times New Roman"/>
                <a:cs typeface="Times New Roman"/>
              </a:rPr>
              <a:t>un </a:t>
            </a:r>
            <a:r>
              <a:rPr sz="2100" spc="-5" dirty="0">
                <a:latin typeface="Times New Roman"/>
                <a:cs typeface="Times New Roman"/>
              </a:rPr>
              <a:t>fournisseur et </a:t>
            </a:r>
            <a:r>
              <a:rPr sz="2100" dirty="0">
                <a:latin typeface="Times New Roman"/>
                <a:cs typeface="Times New Roman"/>
              </a:rPr>
              <a:t>son </a:t>
            </a:r>
            <a:r>
              <a:rPr sz="2100" spc="-5" dirty="0">
                <a:latin typeface="Times New Roman"/>
                <a:cs typeface="Times New Roman"/>
              </a:rPr>
              <a:t>client.</a:t>
            </a:r>
            <a:endParaRPr sz="2100" dirty="0">
              <a:latin typeface="Times New Roman"/>
              <a:cs typeface="Times New Roman"/>
            </a:endParaRPr>
          </a:p>
          <a:p>
            <a:pPr marL="355600" marR="10795" indent="-342900">
              <a:lnSpc>
                <a:spcPts val="2600"/>
              </a:lnSpc>
              <a:spcBef>
                <a:spcPts val="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Times New Roman"/>
                <a:cs typeface="Times New Roman"/>
              </a:rPr>
              <a:t>doit être décrite </a:t>
            </a:r>
            <a:r>
              <a:rPr sz="2100" dirty="0">
                <a:latin typeface="Times New Roman"/>
                <a:cs typeface="Times New Roman"/>
              </a:rPr>
              <a:t>sous </a:t>
            </a:r>
            <a:r>
              <a:rPr sz="2100" spc="-5" dirty="0">
                <a:latin typeface="Times New Roman"/>
                <a:cs typeface="Times New Roman"/>
              </a:rPr>
              <a:t>la forme</a:t>
            </a:r>
            <a:r>
              <a:rPr sz="2100" spc="-5" dirty="0">
                <a:solidFill>
                  <a:srgbClr val="008282"/>
                </a:solidFill>
                <a:latin typeface="Times New Roman"/>
                <a:cs typeface="Times New Roman"/>
              </a:rPr>
              <a:t> </a:t>
            </a:r>
            <a:r>
              <a:rPr sz="2100" u="sng" dirty="0">
                <a:solidFill>
                  <a:srgbClr val="008282"/>
                </a:solidFill>
                <a:uFill>
                  <a:solidFill>
                    <a:srgbClr val="009394"/>
                  </a:solidFill>
                </a:uFill>
                <a:latin typeface="Times New Roman"/>
                <a:cs typeface="Times New Roman"/>
              </a:rPr>
              <a:t>d’une </a:t>
            </a:r>
            <a:r>
              <a:rPr sz="2100" u="sng" spc="-5" dirty="0">
                <a:solidFill>
                  <a:srgbClr val="008282"/>
                </a:solidFill>
                <a:uFill>
                  <a:solidFill>
                    <a:srgbClr val="009394"/>
                  </a:solidFill>
                </a:uFill>
                <a:latin typeface="Times New Roman"/>
                <a:cs typeface="Times New Roman"/>
              </a:rPr>
              <a:t>action</a:t>
            </a:r>
            <a:r>
              <a:rPr sz="2100" spc="-5" dirty="0">
                <a:solidFill>
                  <a:srgbClr val="008282"/>
                </a:solidFill>
                <a:latin typeface="Times New Roman"/>
                <a:cs typeface="Times New Roman"/>
              </a:rPr>
              <a:t>. </a:t>
            </a:r>
            <a:r>
              <a:rPr sz="2100" spc="-5" dirty="0">
                <a:latin typeface="Times New Roman"/>
                <a:cs typeface="Times New Roman"/>
              </a:rPr>
              <a:t>Elle précise ce  </a:t>
            </a:r>
            <a:r>
              <a:rPr sz="2100" dirty="0">
                <a:latin typeface="Times New Roman"/>
                <a:cs typeface="Times New Roman"/>
              </a:rPr>
              <a:t>que</a:t>
            </a:r>
            <a:r>
              <a:rPr sz="2100" dirty="0">
                <a:solidFill>
                  <a:srgbClr val="008282"/>
                </a:solidFill>
                <a:latin typeface="Times New Roman"/>
                <a:cs typeface="Times New Roman"/>
              </a:rPr>
              <a:t> </a:t>
            </a:r>
            <a:r>
              <a:rPr sz="2100" u="sng" spc="-5" dirty="0">
                <a:solidFill>
                  <a:srgbClr val="008282"/>
                </a:solidFill>
                <a:uFill>
                  <a:solidFill>
                    <a:srgbClr val="009394"/>
                  </a:solidFill>
                </a:uFill>
                <a:latin typeface="Times New Roman"/>
                <a:cs typeface="Times New Roman"/>
              </a:rPr>
              <a:t>l’on veut faire</a:t>
            </a:r>
            <a:r>
              <a:rPr sz="2100" spc="-5" dirty="0">
                <a:solidFill>
                  <a:srgbClr val="008282"/>
                </a:solidFill>
                <a:latin typeface="Times New Roman"/>
                <a:cs typeface="Times New Roman"/>
              </a:rPr>
              <a:t>.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7000" y="685800"/>
            <a:ext cx="222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Exigence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4792" y="547863"/>
            <a:ext cx="5949950" cy="17399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sz="2500" b="0" dirty="0">
                <a:latin typeface="Times New Roman"/>
                <a:cs typeface="Times New Roman"/>
              </a:rPr>
              <a:t>Une </a:t>
            </a:r>
            <a:r>
              <a:rPr sz="2500" b="0" spc="-5" dirty="0">
                <a:latin typeface="Times New Roman"/>
                <a:cs typeface="Times New Roman"/>
              </a:rPr>
              <a:t>exigence est la</a:t>
            </a:r>
            <a:r>
              <a:rPr sz="2500" b="0" spc="-20" dirty="0">
                <a:latin typeface="Times New Roman"/>
                <a:cs typeface="Times New Roman"/>
              </a:rPr>
              <a:t> </a:t>
            </a:r>
            <a:r>
              <a:rPr sz="2500" b="0" spc="-5" dirty="0">
                <a:latin typeface="Times New Roman"/>
                <a:cs typeface="Times New Roman"/>
              </a:rPr>
              <a:t>description</a:t>
            </a:r>
            <a:endParaRPr sz="2500">
              <a:latin typeface="Times New Roman"/>
              <a:cs typeface="Times New Roman"/>
            </a:endParaRPr>
          </a:p>
          <a:p>
            <a:pPr marL="12700" marR="5080" algn="ctr">
              <a:lnSpc>
                <a:spcPct val="150000"/>
              </a:lnSpc>
            </a:pPr>
            <a:r>
              <a:rPr sz="2500" b="0" dirty="0">
                <a:latin typeface="Times New Roman"/>
                <a:cs typeface="Times New Roman"/>
              </a:rPr>
              <a:t>de </a:t>
            </a:r>
            <a:r>
              <a:rPr sz="2500" b="0" spc="-5" dirty="0">
                <a:latin typeface="Times New Roman"/>
                <a:cs typeface="Times New Roman"/>
              </a:rPr>
              <a:t>ce </a:t>
            </a:r>
            <a:r>
              <a:rPr sz="2500" b="0" dirty="0">
                <a:latin typeface="Times New Roman"/>
                <a:cs typeface="Times New Roman"/>
              </a:rPr>
              <a:t>qu’un </a:t>
            </a:r>
            <a:r>
              <a:rPr sz="2500" b="0" spc="-5" dirty="0">
                <a:latin typeface="Times New Roman"/>
                <a:cs typeface="Times New Roman"/>
              </a:rPr>
              <a:t>produit (bien </a:t>
            </a:r>
            <a:r>
              <a:rPr sz="2500" b="0" dirty="0">
                <a:latin typeface="Times New Roman"/>
                <a:cs typeface="Times New Roman"/>
              </a:rPr>
              <a:t>ou </a:t>
            </a:r>
            <a:r>
              <a:rPr sz="2500" b="0" spc="-5" dirty="0">
                <a:latin typeface="Times New Roman"/>
                <a:cs typeface="Times New Roman"/>
              </a:rPr>
              <a:t>service) doit faire  et </a:t>
            </a:r>
            <a:r>
              <a:rPr sz="2500" b="0" dirty="0">
                <a:latin typeface="Times New Roman"/>
                <a:cs typeface="Times New Roman"/>
              </a:rPr>
              <a:t>de </a:t>
            </a:r>
            <a:r>
              <a:rPr sz="2500" b="0" spc="-5" dirty="0">
                <a:latin typeface="Times New Roman"/>
                <a:cs typeface="Times New Roman"/>
              </a:rPr>
              <a:t>comment il doit </a:t>
            </a:r>
            <a:r>
              <a:rPr sz="2500" b="0" dirty="0">
                <a:latin typeface="Times New Roman"/>
                <a:cs typeface="Times New Roman"/>
              </a:rPr>
              <a:t>se</a:t>
            </a:r>
            <a:r>
              <a:rPr sz="2500" b="0" spc="-25" dirty="0">
                <a:latin typeface="Times New Roman"/>
                <a:cs typeface="Times New Roman"/>
              </a:rPr>
              <a:t> </a:t>
            </a:r>
            <a:r>
              <a:rPr sz="2500" b="0" spc="-5" dirty="0">
                <a:latin typeface="Times New Roman"/>
                <a:cs typeface="Times New Roman"/>
              </a:rPr>
              <a:t>comporter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308" y="3130944"/>
            <a:ext cx="176085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marR="5080" indent="-89535">
              <a:lnSpc>
                <a:spcPct val="149300"/>
              </a:lnSpc>
              <a:spcBef>
                <a:spcPts val="100"/>
              </a:spcBef>
            </a:pPr>
            <a:r>
              <a:rPr sz="2400" spc="-5" dirty="0">
                <a:solidFill>
                  <a:srgbClr val="010000"/>
                </a:solidFill>
                <a:latin typeface="Times New Roman"/>
                <a:cs typeface="Times New Roman"/>
              </a:rPr>
              <a:t>Représente</a:t>
            </a:r>
            <a:r>
              <a:rPr sz="2400" spc="-7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10000"/>
                </a:solidFill>
                <a:latin typeface="Times New Roman"/>
                <a:cs typeface="Times New Roman"/>
              </a:rPr>
              <a:t>un  </a:t>
            </a:r>
            <a:r>
              <a:rPr sz="2400" spc="-5" dirty="0">
                <a:solidFill>
                  <a:srgbClr val="010000"/>
                </a:solidFill>
                <a:latin typeface="Times New Roman"/>
                <a:cs typeface="Times New Roman"/>
              </a:rPr>
              <a:t>service</a:t>
            </a:r>
            <a:r>
              <a:rPr sz="2400" spc="-5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10000"/>
                </a:solidFill>
                <a:latin typeface="Times New Roman"/>
                <a:cs typeface="Times New Roman"/>
              </a:rPr>
              <a:t>rendu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4767" y="2511050"/>
            <a:ext cx="781396" cy="752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48609" y="3234865"/>
            <a:ext cx="202247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220" marR="5080" indent="-478155">
              <a:lnSpc>
                <a:spcPct val="149300"/>
              </a:lnSpc>
              <a:spcBef>
                <a:spcPts val="100"/>
              </a:spcBef>
            </a:pPr>
            <a:r>
              <a:rPr sz="2400" spc="-55" dirty="0">
                <a:solidFill>
                  <a:srgbClr val="010000"/>
                </a:solidFill>
                <a:latin typeface="Times New Roman"/>
                <a:cs typeface="Times New Roman"/>
              </a:rPr>
              <a:t>Verbe </a:t>
            </a:r>
            <a:r>
              <a:rPr sz="2400" spc="-5" dirty="0">
                <a:solidFill>
                  <a:srgbClr val="010000"/>
                </a:solidFill>
                <a:latin typeface="Times New Roman"/>
                <a:cs typeface="Times New Roman"/>
              </a:rPr>
              <a:t>d’action </a:t>
            </a:r>
            <a:r>
              <a:rPr sz="2400" dirty="0">
                <a:solidFill>
                  <a:srgbClr val="010000"/>
                </a:solidFill>
                <a:latin typeface="Times New Roman"/>
                <a:cs typeface="Times New Roman"/>
              </a:rPr>
              <a:t>à  </a:t>
            </a:r>
            <a:r>
              <a:rPr sz="2400" spc="-5" dirty="0">
                <a:solidFill>
                  <a:srgbClr val="010000"/>
                </a:solidFill>
                <a:latin typeface="Times New Roman"/>
                <a:cs typeface="Times New Roman"/>
              </a:rPr>
              <a:t>l’infinitif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83778" y="2511050"/>
            <a:ext cx="781396" cy="752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26648" y="4238941"/>
            <a:ext cx="7971790" cy="2223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165" marR="3172460" algn="ctr">
              <a:lnSpc>
                <a:spcPct val="149300"/>
              </a:lnSpc>
              <a:spcBef>
                <a:spcPts val="100"/>
              </a:spcBef>
            </a:pPr>
            <a:r>
              <a:rPr sz="2400" spc="-5" dirty="0">
                <a:solidFill>
                  <a:srgbClr val="010000"/>
                </a:solidFill>
                <a:latin typeface="Times New Roman"/>
                <a:cs typeface="Times New Roman"/>
              </a:rPr>
              <a:t>Exprime</a:t>
            </a:r>
            <a:r>
              <a:rPr sz="2400" spc="-8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10000"/>
                </a:solidFill>
                <a:latin typeface="Times New Roman"/>
                <a:cs typeface="Times New Roman"/>
              </a:rPr>
              <a:t>une  </a:t>
            </a:r>
            <a:r>
              <a:rPr sz="2400" spc="-5" dirty="0">
                <a:solidFill>
                  <a:srgbClr val="010000"/>
                </a:solidFill>
                <a:latin typeface="Times New Roman"/>
                <a:cs typeface="Times New Roman"/>
              </a:rPr>
              <a:t>finalité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 marR="5080">
              <a:lnSpc>
                <a:spcPts val="2800"/>
              </a:lnSpc>
            </a:pPr>
            <a:r>
              <a:rPr sz="2400" spc="-5" dirty="0" err="1">
                <a:latin typeface="Times New Roman"/>
                <a:cs typeface="Times New Roman"/>
              </a:rPr>
              <a:t>Ecrire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 err="1">
                <a:latin typeface="Times New Roman"/>
                <a:cs typeface="Times New Roman"/>
              </a:rPr>
              <a:t>une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exigence, </a:t>
            </a:r>
            <a:r>
              <a:rPr sz="2400" spc="-5" dirty="0" err="1">
                <a:latin typeface="Times New Roman"/>
                <a:cs typeface="Times New Roman"/>
              </a:rPr>
              <a:t>c’est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 err="1">
                <a:latin typeface="Times New Roman"/>
                <a:cs typeface="Times New Roman"/>
              </a:rPr>
              <a:t>collecter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 err="1">
                <a:latin typeface="Times New Roman"/>
                <a:cs typeface="Times New Roman"/>
              </a:rPr>
              <a:t>toutes</a:t>
            </a:r>
            <a:r>
              <a:rPr sz="2400" spc="-5" dirty="0">
                <a:latin typeface="Times New Roman"/>
                <a:cs typeface="Times New Roman"/>
              </a:rPr>
              <a:t> les </a:t>
            </a:r>
            <a:r>
              <a:rPr sz="2400" spc="-5" dirty="0" err="1">
                <a:solidFill>
                  <a:srgbClr val="009999"/>
                </a:solidFill>
                <a:latin typeface="Times New Roman"/>
                <a:cs typeface="Times New Roman"/>
              </a:rPr>
              <a:t>caractéristiques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</a:t>
            </a:r>
            <a:r>
              <a:rPr sz="2400" spc="-5" dirty="0">
                <a:solidFill>
                  <a:srgbClr val="465050"/>
                </a:solidFill>
                <a:latin typeface="Times New Roman"/>
                <a:cs typeface="Times New Roman"/>
              </a:rPr>
              <a:t>  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fonctions </a:t>
            </a:r>
            <a:r>
              <a:rPr sz="2400" spc="-5" dirty="0">
                <a:latin typeface="Times New Roman"/>
                <a:cs typeface="Times New Roman"/>
              </a:rPr>
              <a:t>rendues par le système en terme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 err="1">
                <a:latin typeface="Times New Roman"/>
                <a:cs typeface="Times New Roman"/>
              </a:rPr>
              <a:t>finalité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92998" y="3471547"/>
            <a:ext cx="519545" cy="644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0" y="3301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424179"/>
            <a:ext cx="7635454" cy="5623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139</TotalTime>
  <Words>1220</Words>
  <Application>Microsoft Office PowerPoint</Application>
  <PresentationFormat>On-screen Show (4:3)</PresentationFormat>
  <Paragraphs>275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 Black</vt:lpstr>
      <vt:lpstr>Arial Narrow</vt:lpstr>
      <vt:lpstr>Calisto MT</vt:lpstr>
      <vt:lpstr>Gill Sans MT</vt:lpstr>
      <vt:lpstr>Lucida Sans</vt:lpstr>
      <vt:lpstr>Times New Roman</vt:lpstr>
      <vt:lpstr>Trebuchet MS (Headings)</vt:lpstr>
      <vt:lpstr>Verdana</vt:lpstr>
      <vt:lpstr>Wingdings</vt:lpstr>
      <vt:lpstr>Wingdings 2</vt:lpstr>
      <vt:lpstr>Slate</vt:lpstr>
      <vt:lpstr>L’ingénierie des exigences</vt:lpstr>
      <vt:lpstr>PLAN </vt:lpstr>
      <vt:lpstr>Ingénierie des Exigences (IE)</vt:lpstr>
      <vt:lpstr>Activités de l’IE</vt:lpstr>
      <vt:lpstr>Développement des  exigences</vt:lpstr>
      <vt:lpstr>Développer les exigences</vt:lpstr>
      <vt:lpstr>Exigence</vt:lpstr>
      <vt:lpstr>Une exigence est la description de ce qu’un produit (bien ou service) doit faire  et de comment il doit se comporter</vt:lpstr>
      <vt:lpstr>PowerPoint Presentation</vt:lpstr>
      <vt:lpstr>Besoin vs Exigence</vt:lpstr>
      <vt:lpstr>Besoin vs Exigence</vt:lpstr>
      <vt:lpstr>Besoin vs Exigence</vt:lpstr>
      <vt:lpstr>Exigence</vt:lpstr>
      <vt:lpstr>Types d’exigence</vt:lpstr>
      <vt:lpstr>Caractéristiques de l’exigence </vt:lpstr>
      <vt:lpstr>Attributs d’une exigence</vt:lpstr>
      <vt:lpstr>Caractéristiques d’un  référentiel d’exigences</vt:lpstr>
      <vt:lpstr>Vérification et Validation  des exigences</vt:lpstr>
      <vt:lpstr>Gestion des exigences</vt:lpstr>
      <vt:lpstr>Traçabilité des Exigences 21 Qu’est-il advenu des besoins, des exigences…?</vt:lpstr>
      <vt:lpstr>Gestion d’impacts</vt:lpstr>
      <vt:lpstr>Gestion de configuration</vt:lpstr>
      <vt:lpstr>Bonnes pratiques</vt:lpstr>
      <vt:lpstr>Bonnes pratiques</vt:lpstr>
      <vt:lpstr>Bonnes pratiques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L’Ingénierie des</dc:title>
  <cp:lastModifiedBy>Mamadou alpha Diallo</cp:lastModifiedBy>
  <cp:revision>9</cp:revision>
  <dcterms:created xsi:type="dcterms:W3CDTF">2021-01-23T10:34:47Z</dcterms:created>
  <dcterms:modified xsi:type="dcterms:W3CDTF">2021-01-23T14:54:56Z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2016-12-01T00:00:00Z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2021-01-23T00:00:00Z</vt:filetime>
  </property>
</Properties>
</file>