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2"/>
  </p:notesMasterIdLst>
  <p:handoutMasterIdLst>
    <p:handoutMasterId r:id="rId13"/>
  </p:handoutMasterIdLst>
  <p:sldIdLst>
    <p:sldId id="256" r:id="rId5"/>
    <p:sldId id="257" r:id="rId6"/>
    <p:sldId id="258" r:id="rId7"/>
    <p:sldId id="259" r:id="rId8"/>
    <p:sldId id="260" r:id="rId9"/>
    <p:sldId id="262" r:id="rId10"/>
    <p:sldId id="261" r:id="rId1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eu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0762" autoAdjust="0"/>
  </p:normalViewPr>
  <p:slideViewPr>
    <p:cSldViewPr snapToGrid="0">
      <p:cViewPr varScale="1">
        <p:scale>
          <a:sx n="72" d="100"/>
          <a:sy n="72" d="100"/>
        </p:scale>
        <p:origin x="534" y="72"/>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2-05T19:56:25.747" idx="1">
    <p:pos x="7360" y="4033"/>
    <p:text>Depuis 1985, l'artiste interprète est donc titulaire de droits voisins pour son interprétation et doit donner son autorisation préalablement à toute utilisation secondaire de sa prestation enregistrée (diffusion télévisée, internet, DVD, etc.).</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B8482842-D6A2-4050-B7F2-4B236F0ED2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 xmlns:a16="http://schemas.microsoft.com/office/drawing/2014/main" id="{A9AB7E2C-D502-40BE-B87E-CCD4AD01D5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19518D-5994-45B4-B3DC-4BE5DB79EB95}" type="datetimeFigureOut">
              <a:rPr lang="fr-FR" smtClean="0"/>
              <a:t>20/02/2020</a:t>
            </a:fld>
            <a:endParaRPr lang="fr-FR"/>
          </a:p>
        </p:txBody>
      </p:sp>
      <p:sp>
        <p:nvSpPr>
          <p:cNvPr id="4" name="Espace réservé du pied de page 3">
            <a:extLst>
              <a:ext uri="{FF2B5EF4-FFF2-40B4-BE49-F238E27FC236}">
                <a16:creationId xmlns="" xmlns:a16="http://schemas.microsoft.com/office/drawing/2014/main" id="{A451BDFA-E4A0-47CB-BF09-5754FC086F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 xmlns:a16="http://schemas.microsoft.com/office/drawing/2014/main" id="{81BE7561-1099-4B85-8F74-0A61386B29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E1CE8-79E0-4F34-995C-16375678712C}" type="slidenum">
              <a:rPr lang="fr-FR" smtClean="0"/>
              <a:t>‹N°›</a:t>
            </a:fld>
            <a:endParaRPr lang="fr-FR"/>
          </a:p>
        </p:txBody>
      </p:sp>
    </p:spTree>
    <p:extLst>
      <p:ext uri="{BB962C8B-B14F-4D97-AF65-F5344CB8AC3E}">
        <p14:creationId xmlns:p14="http://schemas.microsoft.com/office/powerpoint/2010/main" val="4890700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30B3B-033D-4648-880B-BBB202AA4E1D}" type="datetimeFigureOut">
              <a:rPr lang="fr-FR" noProof="0" smtClean="0"/>
              <a:t>20/02/2020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15CDE-AB72-4CD9-9EA0-4B2642D5C2FC}" type="slidenum">
              <a:rPr lang="fr-FR" noProof="0" smtClean="0"/>
              <a:t>‹N°›</a:t>
            </a:fld>
            <a:endParaRPr lang="fr-FR" noProof="0"/>
          </a:p>
        </p:txBody>
      </p:sp>
    </p:spTree>
    <p:extLst>
      <p:ext uri="{BB962C8B-B14F-4D97-AF65-F5344CB8AC3E}">
        <p14:creationId xmlns:p14="http://schemas.microsoft.com/office/powerpoint/2010/main" val="2941013063"/>
      </p:ext>
    </p:extLst>
  </p:cSld>
  <p:clrMap bg1="lt1" tx1="dk1" bg2="lt2" tx2="dk2" accent1="accent1" accent2="accent2" accent3="accent3" accent4="accent4" accent5="accent5" accent6="accent6" hlink="hlink" folHlink="folHlink"/>
  <p:hf hdr="0" ftr="0" dt="0"/>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C415CDE-AB72-4CD9-9EA0-4B2642D5C2FC}" type="slidenum">
              <a:rPr lang="fr-FR" smtClean="0"/>
              <a:t>1</a:t>
            </a:fld>
            <a:endParaRPr lang="fr-FR"/>
          </a:p>
        </p:txBody>
      </p:sp>
    </p:spTree>
    <p:extLst>
      <p:ext uri="{BB962C8B-B14F-4D97-AF65-F5344CB8AC3E}">
        <p14:creationId xmlns:p14="http://schemas.microsoft.com/office/powerpoint/2010/main" val="348476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C415CDE-AB72-4CD9-9EA0-4B2642D5C2FC}" type="slidenum">
              <a:rPr lang="fr-FR" smtClean="0"/>
              <a:t>2</a:t>
            </a:fld>
            <a:endParaRPr lang="fr-FR"/>
          </a:p>
        </p:txBody>
      </p:sp>
    </p:spTree>
    <p:extLst>
      <p:ext uri="{BB962C8B-B14F-4D97-AF65-F5344CB8AC3E}">
        <p14:creationId xmlns:p14="http://schemas.microsoft.com/office/powerpoint/2010/main" val="3864871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C415CDE-AB72-4CD9-9EA0-4B2642D5C2FC}" type="slidenum">
              <a:rPr lang="fr-FR" smtClean="0"/>
              <a:t>3</a:t>
            </a:fld>
            <a:endParaRPr lang="fr-FR"/>
          </a:p>
        </p:txBody>
      </p:sp>
    </p:spTree>
    <p:extLst>
      <p:ext uri="{BB962C8B-B14F-4D97-AF65-F5344CB8AC3E}">
        <p14:creationId xmlns:p14="http://schemas.microsoft.com/office/powerpoint/2010/main" val="3842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Depuis 1985, l'</a:t>
            </a:r>
            <a:r>
              <a:rPr lang="fr-FR" sz="1200" b="1" kern="1200" dirty="0" smtClean="0">
                <a:solidFill>
                  <a:schemeClr val="tx1"/>
                </a:solidFill>
                <a:effectLst/>
                <a:latin typeface="+mn-lt"/>
                <a:ea typeface="+mn-ea"/>
                <a:cs typeface="+mn-cs"/>
              </a:rPr>
              <a:t>artiste interprète</a:t>
            </a:r>
            <a:r>
              <a:rPr lang="fr-FR" sz="1200" kern="1200" dirty="0" smtClean="0">
                <a:solidFill>
                  <a:schemeClr val="tx1"/>
                </a:solidFill>
                <a:effectLst/>
                <a:latin typeface="+mn-lt"/>
                <a:ea typeface="+mn-ea"/>
                <a:cs typeface="+mn-cs"/>
              </a:rPr>
              <a:t> est donc titulaire de </a:t>
            </a:r>
            <a:r>
              <a:rPr lang="fr-FR" sz="1200" b="1" kern="1200" dirty="0" smtClean="0">
                <a:solidFill>
                  <a:schemeClr val="tx1"/>
                </a:solidFill>
                <a:effectLst/>
                <a:latin typeface="+mn-lt"/>
                <a:ea typeface="+mn-ea"/>
                <a:cs typeface="+mn-cs"/>
              </a:rPr>
              <a:t>droits voisins</a:t>
            </a:r>
            <a:r>
              <a:rPr lang="fr-FR" sz="1200" kern="1200" dirty="0" smtClean="0">
                <a:solidFill>
                  <a:schemeClr val="tx1"/>
                </a:solidFill>
                <a:effectLst/>
                <a:latin typeface="+mn-lt"/>
                <a:ea typeface="+mn-ea"/>
                <a:cs typeface="+mn-cs"/>
              </a:rPr>
              <a:t> pour son interprétation et doit donner son autorisation préalablement à toute utilisation secondaire de sa prestation enregistrée (diffusion télévisée, internet, DVD, etc.).</a:t>
            </a:r>
          </a:p>
          <a:p>
            <a:endParaRPr lang="fr-FR" dirty="0"/>
          </a:p>
        </p:txBody>
      </p:sp>
      <p:sp>
        <p:nvSpPr>
          <p:cNvPr id="4" name="Espace réservé du numéro de diapositive 3"/>
          <p:cNvSpPr>
            <a:spLocks noGrp="1"/>
          </p:cNvSpPr>
          <p:nvPr>
            <p:ph type="sldNum" sz="quarter" idx="10"/>
          </p:nvPr>
        </p:nvSpPr>
        <p:spPr/>
        <p:txBody>
          <a:bodyPr/>
          <a:lstStyle/>
          <a:p>
            <a:fld id="{4C415CDE-AB72-4CD9-9EA0-4B2642D5C2FC}" type="slidenum">
              <a:rPr lang="fr-FR" noProof="0" smtClean="0"/>
              <a:t>5</a:t>
            </a:fld>
            <a:endParaRPr lang="fr-FR" noProof="0"/>
          </a:p>
        </p:txBody>
      </p:sp>
    </p:spTree>
    <p:extLst>
      <p:ext uri="{BB962C8B-B14F-4D97-AF65-F5344CB8AC3E}">
        <p14:creationId xmlns:p14="http://schemas.microsoft.com/office/powerpoint/2010/main" val="215660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De</a:t>
            </a:r>
            <a:r>
              <a:rPr lang="fr-FR" sz="1200" kern="1200" baseline="0" dirty="0" smtClean="0">
                <a:solidFill>
                  <a:schemeClr val="tx1"/>
                </a:solidFill>
                <a:effectLst/>
                <a:latin typeface="+mn-lt"/>
                <a:ea typeface="+mn-ea"/>
                <a:cs typeface="+mn-cs"/>
              </a:rPr>
              <a:t> nos jours les presses people sont souvent traduis en justice pour des raisons similaires.</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Nous trouvons donc que les deux verdicts rendus dans les différents jugements sont normaux et montrent que l’image est privée et qu’il est interdit de l’utiliser sans le consentement de la personne qui y apparait.</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C415CDE-AB72-4CD9-9EA0-4B2642D5C2FC}" type="slidenum">
              <a:rPr lang="fr-FR" noProof="0" smtClean="0"/>
              <a:t>6</a:t>
            </a:fld>
            <a:endParaRPr lang="fr-FR" noProof="0"/>
          </a:p>
        </p:txBody>
      </p:sp>
    </p:spTree>
    <p:extLst>
      <p:ext uri="{BB962C8B-B14F-4D97-AF65-F5344CB8AC3E}">
        <p14:creationId xmlns:p14="http://schemas.microsoft.com/office/powerpoint/2010/main" val="3470745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sp>
        <p:nvSpPr>
          <p:cNvPr id="4" name="Espace réservé de la date 3"/>
          <p:cNvSpPr>
            <a:spLocks noGrp="1"/>
          </p:cNvSpPr>
          <p:nvPr>
            <p:ph type="dt" sz="half" idx="10"/>
          </p:nvPr>
        </p:nvSpPr>
        <p:spPr>
          <a:xfrm>
            <a:off x="6913821" y="6370429"/>
            <a:ext cx="3500715" cy="309201"/>
          </a:xfrm>
        </p:spPr>
        <p:txBody>
          <a:bodyPr rtlCol="0"/>
          <a:lstStyle/>
          <a:p>
            <a:pPr rtl="0"/>
            <a:fld id="{5AC3B321-5555-4626-B3F5-C893CC29EC1A}" type="datetime1">
              <a:rPr lang="fr-FR" noProof="0" smtClean="0"/>
              <a:t>20/02/2020</a:t>
            </a:fld>
            <a:endParaRPr lang="fr-FR" noProof="0"/>
          </a:p>
        </p:txBody>
      </p:sp>
      <p:sp>
        <p:nvSpPr>
          <p:cNvPr id="5" name="Espace réservé du pied de page 4"/>
          <p:cNvSpPr>
            <a:spLocks noGrp="1"/>
          </p:cNvSpPr>
          <p:nvPr>
            <p:ph type="ftr" sz="quarter" idx="11"/>
          </p:nvPr>
        </p:nvSpPr>
        <p:spPr>
          <a:xfrm>
            <a:off x="1777464" y="6370430"/>
            <a:ext cx="4973915" cy="309201"/>
          </a:xfrm>
        </p:spPr>
        <p:txBody>
          <a:bodyPr rtlCol="0"/>
          <a:lstStyle/>
          <a:p>
            <a:pPr rtl="0"/>
            <a:r>
              <a:rPr lang="fr-FR" noProof="0"/>
              <a:t>Ajoutez un pied de page ici</a:t>
            </a:r>
          </a:p>
        </p:txBody>
      </p:sp>
      <p:cxnSp>
        <p:nvCxnSpPr>
          <p:cNvPr id="15" name="Connecteur droit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e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re 1"/>
          <p:cNvSpPr>
            <a:spLocks noGrp="1"/>
          </p:cNvSpPr>
          <p:nvPr>
            <p:ph type="title"/>
          </p:nvPr>
        </p:nvSpPr>
        <p:spPr>
          <a:xfrm>
            <a:off x="1451206" y="1129513"/>
            <a:ext cx="5532328" cy="1830584"/>
          </a:xfrm>
        </p:spPr>
        <p:txBody>
          <a:bodyPr rtlCol="0" anchor="b">
            <a:normAutofit/>
          </a:bodyPr>
          <a:lstStyle>
            <a:lvl1pPr>
              <a:defRPr sz="320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a:xfrm>
            <a:off x="7236069" y="6332578"/>
            <a:ext cx="4315852" cy="320123"/>
          </a:xfrm>
        </p:spPr>
        <p:txBody>
          <a:bodyPr rtlCol="0"/>
          <a:lstStyle>
            <a:lvl1pPr algn="r">
              <a:defRPr/>
            </a:lvl1pPr>
          </a:lstStyle>
          <a:p>
            <a:pPr rtl="0"/>
            <a:fld id="{7E892C9C-DDA6-4C37-A9FC-7950CDB365DD}" type="datetime1">
              <a:rPr lang="fr-FR" noProof="0" smtClean="0"/>
              <a:t>20/02/2020</a:t>
            </a:fld>
            <a:endParaRPr lang="fr-FR" noProof="0"/>
          </a:p>
        </p:txBody>
      </p:sp>
      <p:sp>
        <p:nvSpPr>
          <p:cNvPr id="6" name="Espace réservé du pied de page 5"/>
          <p:cNvSpPr>
            <a:spLocks noGrp="1"/>
          </p:cNvSpPr>
          <p:nvPr>
            <p:ph type="ftr" sz="quarter" idx="11"/>
          </p:nvPr>
        </p:nvSpPr>
        <p:spPr>
          <a:xfrm>
            <a:off x="1447382" y="6332578"/>
            <a:ext cx="5541004" cy="320931"/>
          </a:xfrm>
        </p:spPr>
        <p:txBody>
          <a:bodyPr rtlCol="0"/>
          <a:lstStyle/>
          <a:p>
            <a:pPr rtl="0"/>
            <a:r>
              <a:rPr lang="fr-FR" noProof="0"/>
              <a:t>Ajoutez un pied de page ici</a:t>
            </a:r>
          </a:p>
        </p:txBody>
      </p:sp>
      <p:cxnSp>
        <p:nvCxnSpPr>
          <p:cNvPr id="31" name="Connecteur droit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p:txBody>
          <a:bodyPr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542732A1-D8DB-41E0-9B0E-E781768F9571}" type="datetime1">
              <a:rPr lang="fr-FR" noProof="0" smtClean="0"/>
              <a:t>20/02/2020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Ajoutez un pied de page ici</a:t>
            </a:r>
          </a:p>
        </p:txBody>
      </p:sp>
      <p:cxnSp>
        <p:nvCxnSpPr>
          <p:cNvPr id="33" name="Connecteur droit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re 5">
            <a:extLst>
              <a:ext uri="{FF2B5EF4-FFF2-40B4-BE49-F238E27FC236}">
                <a16:creationId xmlns="" xmlns:a16="http://schemas.microsoft.com/office/drawing/2014/main" id="{C414FF1F-6558-4E39-87DB-276E44F5477C}"/>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663D4460-8FDC-4159-81C9-60C11434362C}" type="datetime1">
              <a:rPr lang="fr-FR" noProof="0" smtClean="0"/>
              <a:t>20/02/2020</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Ajoutez un pied de page ici</a:t>
            </a:r>
          </a:p>
        </p:txBody>
      </p:sp>
      <p:cxnSp>
        <p:nvCxnSpPr>
          <p:cNvPr id="15" name="Connecteur droit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1292239" y="2161853"/>
            <a:ext cx="4645152" cy="344859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258679" y="2168318"/>
            <a:ext cx="4645152" cy="344152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8A081702-B757-489C-A3C6-F8D1C0C11053}" type="datetime1">
              <a:rPr lang="fr-FR" noProof="0" smtClean="0"/>
              <a:t>20/02/2020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Ajoutez un pied de page ici</a:t>
            </a:r>
          </a:p>
        </p:txBody>
      </p:sp>
      <p:cxnSp>
        <p:nvCxnSpPr>
          <p:cNvPr id="9" name="Connecteur droit 8">
            <a:extLst>
              <a:ext uri="{FF2B5EF4-FFF2-40B4-BE49-F238E27FC236}">
                <a16:creationId xmlns=""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re 6">
            <a:extLst>
              <a:ext uri="{FF2B5EF4-FFF2-40B4-BE49-F238E27FC236}">
                <a16:creationId xmlns="" xmlns:a16="http://schemas.microsoft.com/office/drawing/2014/main" id="{2F96D46B-C1B8-46AB-87DF-61A8058B1F42}"/>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287315" y="2755515"/>
            <a:ext cx="4645152" cy="2644457"/>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52486" y="2752737"/>
            <a:ext cx="4645152" cy="263737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383C74FA-E07D-4EB1-BBD1-150452ED3D40}" type="datetime1">
              <a:rPr lang="fr-FR" noProof="0" smtClean="0"/>
              <a:t>20/02/2020</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Ajoutez un pied de page ici</a:t>
            </a:r>
          </a:p>
        </p:txBody>
      </p:sp>
      <p:cxnSp>
        <p:nvCxnSpPr>
          <p:cNvPr id="11" name="Connecteur droit 10">
            <a:extLst>
              <a:ext uri="{FF2B5EF4-FFF2-40B4-BE49-F238E27FC236}">
                <a16:creationId xmlns=""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re 8">
            <a:extLst>
              <a:ext uri="{FF2B5EF4-FFF2-40B4-BE49-F238E27FC236}">
                <a16:creationId xmlns="" xmlns:a16="http://schemas.microsoft.com/office/drawing/2014/main" id="{09471694-1220-4CFC-A31F-622E5D3DE2D5}"/>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7D45481D-C856-4FC8-92D3-DFB9E2C0B1A1}" type="datetime1">
              <a:rPr lang="fr-FR" noProof="0" smtClean="0"/>
              <a:t>20/02/2020</a:t>
            </a:fld>
            <a:endParaRPr lang="fr-FR" noProof="0"/>
          </a:p>
        </p:txBody>
      </p:sp>
      <p:sp>
        <p:nvSpPr>
          <p:cNvPr id="4" name="Espace réservé du pied de page 3"/>
          <p:cNvSpPr>
            <a:spLocks noGrp="1"/>
          </p:cNvSpPr>
          <p:nvPr>
            <p:ph type="ftr" sz="quarter" idx="11"/>
          </p:nvPr>
        </p:nvSpPr>
        <p:spPr/>
        <p:txBody>
          <a:bodyPr rtlCol="0"/>
          <a:lstStyle/>
          <a:p>
            <a:pPr rtl="0"/>
            <a:r>
              <a:rPr lang="fr-FR" noProof="0"/>
              <a:t>Ajoutez un pied de page ici</a:t>
            </a:r>
          </a:p>
        </p:txBody>
      </p:sp>
      <p:cxnSp>
        <p:nvCxnSpPr>
          <p:cNvPr id="7" name="Connecteur droit 6">
            <a:extLst>
              <a:ext uri="{FF2B5EF4-FFF2-40B4-BE49-F238E27FC236}">
                <a16:creationId xmlns=""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re 4">
            <a:extLst>
              <a:ext uri="{FF2B5EF4-FFF2-40B4-BE49-F238E27FC236}">
                <a16:creationId xmlns="" xmlns:a16="http://schemas.microsoft.com/office/drawing/2014/main" id="{3DF0054B-B64C-418E-A1B8-428EE4A1DB50}"/>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EC60A211-CD72-47D3-9629-7422E3C42638}" type="datetime1">
              <a:rPr lang="fr-FR" noProof="0" smtClean="0"/>
              <a:t>20/02/2020</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Ajoutez un pied de page ici</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5095246" y="1645522"/>
            <a:ext cx="5807176" cy="3840852"/>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A387D034-74E9-484C-A060-CB3B1AF94A52}" type="datetime1">
              <a:rPr lang="fr-FR" noProof="0" smtClean="0"/>
              <a:t>20/02/2020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Ajoutez un pied de page ici</a:t>
            </a:r>
          </a:p>
        </p:txBody>
      </p:sp>
      <p:cxnSp>
        <p:nvCxnSpPr>
          <p:cNvPr id="9" name="Connecteur droit 8">
            <a:extLst>
              <a:ext uri="{FF2B5EF4-FFF2-40B4-BE49-F238E27FC236}">
                <a16:creationId xmlns=""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re 6">
            <a:extLst>
              <a:ext uri="{FF2B5EF4-FFF2-40B4-BE49-F238E27FC236}">
                <a16:creationId xmlns="" xmlns:a16="http://schemas.microsoft.com/office/drawing/2014/main" id="{1B74F78C-6D32-47C3-ABB2-6E7092A9C4A3}"/>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galerie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1300394" y="3128470"/>
            <a:ext cx="3024000" cy="1906565"/>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179BCAE-CDFB-4E46-9147-D1342BCCA288}" type="datetime1">
              <a:rPr lang="fr-FR" noProof="0" smtClean="0"/>
              <a:t>20/02/2020</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Ajoutez un pied de page ici</a:t>
            </a:r>
          </a:p>
        </p:txBody>
      </p:sp>
      <p:cxnSp>
        <p:nvCxnSpPr>
          <p:cNvPr id="9" name="Connecteur droit 8">
            <a:extLst>
              <a:ext uri="{FF2B5EF4-FFF2-40B4-BE49-F238E27FC236}">
                <a16:creationId xmlns=""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Espace réservé du contenu 2">
            <a:extLst>
              <a:ext uri="{FF2B5EF4-FFF2-40B4-BE49-F238E27FC236}">
                <a16:creationId xmlns=""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2">
            <a:extLst>
              <a:ext uri="{FF2B5EF4-FFF2-40B4-BE49-F238E27FC236}">
                <a16:creationId xmlns=""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3">
            <a:extLst>
              <a:ext uri="{FF2B5EF4-FFF2-40B4-BE49-F238E27FC236}">
                <a16:creationId xmlns=""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2" name="Espace réservé du texte 3">
            <a:extLst>
              <a:ext uri="{FF2B5EF4-FFF2-40B4-BE49-F238E27FC236}">
                <a16:creationId xmlns=""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cxnSp>
        <p:nvCxnSpPr>
          <p:cNvPr id="13" name="Connecteur droit 12">
            <a:extLst>
              <a:ext uri="{FF2B5EF4-FFF2-40B4-BE49-F238E27FC236}">
                <a16:creationId xmlns=""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Connecteur droit 13">
            <a:extLst>
              <a:ext uri="{FF2B5EF4-FFF2-40B4-BE49-F238E27FC236}">
                <a16:creationId xmlns=""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Espace réservé du texte 18">
            <a:extLst>
              <a:ext uri="{FF2B5EF4-FFF2-40B4-BE49-F238E27FC236}">
                <a16:creationId xmlns=""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Titre 6">
            <a:extLst>
              <a:ext uri="{FF2B5EF4-FFF2-40B4-BE49-F238E27FC236}">
                <a16:creationId xmlns="" xmlns:a16="http://schemas.microsoft.com/office/drawing/2014/main" id="{2C1ABD52-D5FE-4FC2-8449-5DA0E52853E1}"/>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Espace réservé du titre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pPr rtl="0"/>
            <a:fld id="{58EB7361-41D5-469E-8D58-A4FC40D42C90}" type="datetime1">
              <a:rPr lang="fr-FR" noProof="0" smtClean="0"/>
              <a:t>20/02/2020</a:t>
            </a:fld>
            <a:endParaRPr lang="fr-FR" noProof="0" dirty="0"/>
          </a:p>
        </p:txBody>
      </p:sp>
      <p:sp>
        <p:nvSpPr>
          <p:cNvPr id="5" name="Espace réservé du pied de page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pPr rtl="0"/>
            <a:r>
              <a:rPr lang="fr-FR" noProof="0"/>
              <a:t>Ajoutez un pied de page ici</a:t>
            </a:r>
          </a:p>
        </p:txBody>
      </p:sp>
      <p:cxnSp>
        <p:nvCxnSpPr>
          <p:cNvPr id="10" name="Connecteur droit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legifrance.gouv.fr/affichCodeArticle.do?cidTexte=LEGITEXT000006069414&amp;idArticle=LEGIARTI00000627903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hyperlink" Target="https://www.legifrance.gouv.fr/affichCodeArticle.do?cidTexte=LEGITEXT000006069414&amp;idArticle=LEGIARTI00000627903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0DCA56C-7A25-4BD4-AA72-5256E68BE4CB}"/>
              </a:ext>
            </a:extLst>
          </p:cNvPr>
          <p:cNvSpPr>
            <a:spLocks noGrp="1"/>
          </p:cNvSpPr>
          <p:nvPr>
            <p:ph type="ctrTitle"/>
          </p:nvPr>
        </p:nvSpPr>
        <p:spPr>
          <a:xfrm>
            <a:off x="1777464" y="802299"/>
            <a:ext cx="8637073" cy="2460190"/>
          </a:xfrm>
        </p:spPr>
        <p:txBody>
          <a:bodyPr rtlCol="0">
            <a:normAutofit fontScale="90000"/>
          </a:bodyPr>
          <a:lstStyle/>
          <a:p>
            <a:pPr rtl="0"/>
            <a:r>
              <a:rPr lang="fr-FR" dirty="0" smtClean="0"/>
              <a:t>Droit à l’image et </a:t>
            </a:r>
            <a:br>
              <a:rPr lang="fr-FR" dirty="0" smtClean="0"/>
            </a:br>
            <a:r>
              <a:rPr lang="fr-FR" dirty="0" smtClean="0"/>
              <a:t>droit d’artiste interprète</a:t>
            </a:r>
            <a:endParaRPr lang="fr-FR" dirty="0"/>
          </a:p>
        </p:txBody>
      </p:sp>
      <p:sp>
        <p:nvSpPr>
          <p:cNvPr id="3" name="Sous-titre 2">
            <a:extLst>
              <a:ext uri="{FF2B5EF4-FFF2-40B4-BE49-F238E27FC236}">
                <a16:creationId xmlns="" xmlns:a16="http://schemas.microsoft.com/office/drawing/2014/main" id="{BBBCF363-1123-45B1-8A9A-ABCDA40EF3F2}"/>
              </a:ext>
            </a:extLst>
          </p:cNvPr>
          <p:cNvSpPr>
            <a:spLocks noGrp="1"/>
          </p:cNvSpPr>
          <p:nvPr>
            <p:ph type="subTitle" idx="1"/>
          </p:nvPr>
        </p:nvSpPr>
        <p:spPr>
          <a:xfrm>
            <a:off x="0" y="3676764"/>
            <a:ext cx="10414536" cy="2238614"/>
          </a:xfrm>
        </p:spPr>
        <p:txBody>
          <a:bodyPr rtlCol="0">
            <a:normAutofit fontScale="85000" lnSpcReduction="20000"/>
          </a:bodyPr>
          <a:lstStyle/>
          <a:p>
            <a:pPr rtl="0"/>
            <a:r>
              <a:rPr lang="fr-FR" dirty="0" smtClean="0"/>
              <a:t>Présenté par:</a:t>
            </a:r>
          </a:p>
          <a:p>
            <a:pPr rtl="0"/>
            <a:r>
              <a:rPr lang="fr-FR" dirty="0" smtClean="0"/>
              <a:t>Raymonde s. mbengue			Assane thiobane</a:t>
            </a:r>
          </a:p>
          <a:p>
            <a:pPr rtl="0"/>
            <a:r>
              <a:rPr lang="fr-FR" dirty="0" smtClean="0"/>
              <a:t>Sokhna f. Diagne			                 papa Daouda ndiaye	</a:t>
            </a:r>
          </a:p>
          <a:p>
            <a:pPr rtl="0"/>
            <a:r>
              <a:rPr lang="fr-FR" dirty="0" smtClean="0"/>
              <a:t>Cheikh tall				Mohamed Diouf</a:t>
            </a:r>
          </a:p>
          <a:p>
            <a:pPr rtl="0"/>
            <a:r>
              <a:rPr lang="fr-FR" dirty="0" smtClean="0"/>
              <a:t>Karim sow				Mamadou niang</a:t>
            </a:r>
          </a:p>
          <a:p>
            <a:pPr rtl="0"/>
            <a:r>
              <a:rPr lang="fr-FR" dirty="0" smtClean="0"/>
              <a:t>Mansour kébé</a:t>
            </a:r>
            <a:endParaRPr lang="fr-FR" dirty="0"/>
          </a:p>
        </p:txBody>
      </p:sp>
      <p:pic>
        <p:nvPicPr>
          <p:cNvPr id="5" name="Graphique 4" descr="Cerveau dans une tête">
            <a:extLst>
              <a:ext uri="{FF2B5EF4-FFF2-40B4-BE49-F238E27FC236}">
                <a16:creationId xmlns="" xmlns:a16="http://schemas.microsoft.com/office/drawing/2014/main" id="{D011E263-3212-4780-A140-E652B108BDC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8974536" y="532734"/>
            <a:ext cx="1440000" cy="1440000"/>
          </a:xfrm>
          <a:prstGeom prst="rect">
            <a:avLst/>
          </a:prstGeom>
        </p:spPr>
      </p:pic>
    </p:spTree>
    <p:extLst>
      <p:ext uri="{BB962C8B-B14F-4D97-AF65-F5344CB8AC3E}">
        <p14:creationId xmlns:p14="http://schemas.microsoft.com/office/powerpoint/2010/main" val="410429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fr-FR" dirty="0" smtClean="0"/>
              <a:t>Définition du droit à l’image</a:t>
            </a:r>
            <a:endParaRPr lang="fr-FR" dirty="0"/>
          </a:p>
        </p:txBody>
      </p:sp>
      <p:sp>
        <p:nvSpPr>
          <p:cNvPr id="3" name="Espace réservé du contenu 2">
            <a:extLst>
              <a:ext uri="{FF2B5EF4-FFF2-40B4-BE49-F238E27FC236}">
                <a16:creationId xmlns="" xmlns:a16="http://schemas.microsoft.com/office/drawing/2014/main" id="{C3C0199F-A274-44C6-BF37-784A855E6EEA}"/>
              </a:ext>
            </a:extLst>
          </p:cNvPr>
          <p:cNvSpPr>
            <a:spLocks noGrp="1"/>
          </p:cNvSpPr>
          <p:nvPr>
            <p:ph idx="1"/>
          </p:nvPr>
        </p:nvSpPr>
        <p:spPr/>
        <p:txBody>
          <a:bodyPr rtlCol="0"/>
          <a:lstStyle/>
          <a:p>
            <a:pPr rtl="0">
              <a:buFont typeface="Wingdings" panose="05000000000000000000" pitchFamily="2" charset="2"/>
              <a:buChar char="Ø"/>
            </a:pPr>
            <a:r>
              <a:rPr lang="fr-FR" sz="4400" dirty="0" smtClean="0"/>
              <a:t>Droit exclusif</a:t>
            </a:r>
          </a:p>
          <a:p>
            <a:pPr marL="0" indent="0" rtl="0">
              <a:buNone/>
            </a:pPr>
            <a:endParaRPr lang="fr-FR" dirty="0"/>
          </a:p>
        </p:txBody>
      </p:sp>
    </p:spTree>
    <p:extLst>
      <p:ext uri="{BB962C8B-B14F-4D97-AF65-F5344CB8AC3E}">
        <p14:creationId xmlns:p14="http://schemas.microsoft.com/office/powerpoint/2010/main" val="209429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fr-FR" dirty="0" smtClean="0"/>
              <a:t>Etendu de la protection</a:t>
            </a:r>
            <a:endParaRPr lang="fr-FR" dirty="0"/>
          </a:p>
        </p:txBody>
      </p:sp>
      <p:sp>
        <p:nvSpPr>
          <p:cNvPr id="3" name="Espace réservé du contenu 2">
            <a:extLst>
              <a:ext uri="{FF2B5EF4-FFF2-40B4-BE49-F238E27FC236}">
                <a16:creationId xmlns="" xmlns:a16="http://schemas.microsoft.com/office/drawing/2014/main" id="{C3C0199F-A274-44C6-BF37-784A855E6EEA}"/>
              </a:ext>
            </a:extLst>
          </p:cNvPr>
          <p:cNvSpPr>
            <a:spLocks noGrp="1"/>
          </p:cNvSpPr>
          <p:nvPr>
            <p:ph idx="1"/>
          </p:nvPr>
        </p:nvSpPr>
        <p:spPr/>
        <p:txBody>
          <a:bodyPr rtlCol="0">
            <a:normAutofit/>
          </a:bodyPr>
          <a:lstStyle/>
          <a:p>
            <a:pPr lvl="0" rtl="0"/>
            <a:r>
              <a:rPr lang="fr-FR" sz="4000" dirty="0" smtClean="0">
                <a:solidFill>
                  <a:srgbClr val="000000"/>
                </a:solidFill>
                <a:ea typeface="Tahoma" panose="020B0604030504040204" pitchFamily="34" charset="0"/>
                <a:cs typeface="Tahoma" panose="020B0604030504040204" pitchFamily="34" charset="0"/>
              </a:rPr>
              <a:t>Le consentement de la personne</a:t>
            </a:r>
          </a:p>
          <a:p>
            <a:pPr lvl="0" rtl="0"/>
            <a:r>
              <a:rPr lang="fr-FR" sz="4000" dirty="0" smtClean="0">
                <a:solidFill>
                  <a:srgbClr val="000000"/>
                </a:solidFill>
                <a:ea typeface="Tahoma" panose="020B0604030504040204" pitchFamily="34" charset="0"/>
                <a:cs typeface="Tahoma" panose="020B0604030504040204" pitchFamily="34" charset="0"/>
              </a:rPr>
              <a:t>Demande d’autorisation</a:t>
            </a:r>
          </a:p>
          <a:p>
            <a:pPr lvl="0" rtl="0"/>
            <a:r>
              <a:rPr lang="fr-FR" sz="4000" dirty="0" smtClean="0">
                <a:solidFill>
                  <a:srgbClr val="000000"/>
                </a:solidFill>
                <a:ea typeface="Tahoma" panose="020B0604030504040204" pitchFamily="34" charset="0"/>
                <a:cs typeface="Tahoma" panose="020B0604030504040204" pitchFamily="34" charset="0"/>
              </a:rPr>
              <a:t>Personne publique</a:t>
            </a:r>
          </a:p>
          <a:p>
            <a:pPr marL="0" lvl="0" indent="0" rtl="0">
              <a:buNone/>
            </a:pPr>
            <a:endParaRPr lang="fr-FR"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28800" y="1298222"/>
            <a:ext cx="9290756" cy="2308324"/>
          </a:xfrm>
          <a:prstGeom prst="rect">
            <a:avLst/>
          </a:prstGeom>
          <a:noFill/>
        </p:spPr>
        <p:txBody>
          <a:bodyPr wrap="square" rtlCol="0">
            <a:spAutoFit/>
          </a:bodyPr>
          <a:lstStyle/>
          <a:p>
            <a:r>
              <a:rPr lang="fr-FR" sz="7200" dirty="0" smtClean="0"/>
              <a:t>DROIT D’ARTISTE INTERPRETE</a:t>
            </a:r>
            <a:endParaRPr lang="fr-FR" sz="7200" dirty="0"/>
          </a:p>
        </p:txBody>
      </p:sp>
    </p:spTree>
    <p:extLst>
      <p:ext uri="{BB962C8B-B14F-4D97-AF65-F5344CB8AC3E}">
        <p14:creationId xmlns:p14="http://schemas.microsoft.com/office/powerpoint/2010/main" val="1432581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Font typeface="Wingdings" panose="05000000000000000000" pitchFamily="2" charset="2"/>
              <a:buChar char="Ø"/>
            </a:pPr>
            <a:r>
              <a:rPr lang="fr-FR" dirty="0"/>
              <a:t>Selon la loi, « l’artiste-interprète ou exécutant est la personne qui représente, chante, récite, déclame, joue ou exécute de toute autre manière une œuvre littéraire ou artistique, un numéro de variétés, de cirque ou de marionnettes ». (Code de la propriété intellectuelle, </a:t>
            </a:r>
            <a:r>
              <a:rPr lang="fr-FR" b="1" u="sng" dirty="0">
                <a:hlinkClick r:id="rId3"/>
              </a:rPr>
              <a:t>article L.212-1</a:t>
            </a:r>
            <a:r>
              <a:rPr lang="fr-FR" dirty="0"/>
              <a:t>).</a:t>
            </a:r>
          </a:p>
          <a:p>
            <a:pPr>
              <a:buFont typeface="Wingdings" panose="05000000000000000000" pitchFamily="2" charset="2"/>
              <a:buChar char="Ø"/>
            </a:pPr>
            <a:r>
              <a:rPr lang="fr-FR" b="1" u="sng" dirty="0">
                <a:hlinkClick r:id="rId4"/>
              </a:rPr>
              <a:t>L’article L. 212-2</a:t>
            </a:r>
            <a:r>
              <a:rPr lang="fr-FR" dirty="0"/>
              <a:t> du Code de la propriété intellectuelle accorde à l’artiste interprète « le droit au respect de son nom, de sa qualité et de son interprétation ». Ce droit est « inaliénable et imprescriptible et attaché à la personne» de l’interprète.</a:t>
            </a:r>
          </a:p>
          <a:p>
            <a:pPr marL="0" indent="0">
              <a:buNone/>
            </a:pPr>
            <a:endParaRPr lang="fr-FR" dirty="0"/>
          </a:p>
        </p:txBody>
      </p:sp>
      <p:sp>
        <p:nvSpPr>
          <p:cNvPr id="3" name="Titre 2"/>
          <p:cNvSpPr>
            <a:spLocks noGrp="1"/>
          </p:cNvSpPr>
          <p:nvPr>
            <p:ph type="title"/>
          </p:nvPr>
        </p:nvSpPr>
        <p:spPr/>
        <p:txBody>
          <a:bodyPr/>
          <a:lstStyle/>
          <a:p>
            <a:r>
              <a:rPr lang="fr-FR" dirty="0" smtClean="0"/>
              <a:t>Définition du droit d’artiste interprète</a:t>
            </a:r>
            <a:endParaRPr lang="fr-FR" dirty="0"/>
          </a:p>
        </p:txBody>
      </p:sp>
    </p:spTree>
    <p:extLst>
      <p:ext uri="{BB962C8B-B14F-4D97-AF65-F5344CB8AC3E}">
        <p14:creationId xmlns:p14="http://schemas.microsoft.com/office/powerpoint/2010/main" val="1923360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Font typeface="Wingdings" panose="05000000000000000000" pitchFamily="2" charset="2"/>
              <a:buChar char="Ø"/>
            </a:pPr>
            <a:r>
              <a:rPr lang="fr-FR" sz="1600" dirty="0" smtClean="0"/>
              <a:t>Remarques</a:t>
            </a:r>
          </a:p>
          <a:p>
            <a:r>
              <a:rPr lang="fr-FR" sz="1600" dirty="0"/>
              <a:t>nous remarquons donc que pour une simple affaire de photos nous avons eu à faire face à deux jugements. Cependant, notons le fait que ces deux jugements ont tous donnés raison à la victime qui se trouve être l’actrice MX.</a:t>
            </a:r>
          </a:p>
          <a:p>
            <a:r>
              <a:rPr lang="fr-FR" sz="1600" dirty="0"/>
              <a:t>Sud presse aurait en effet dû s’assurer d’avoir l’accord de la principale concernée avant de publier ces images</a:t>
            </a:r>
            <a:r>
              <a:rPr lang="fr-FR" sz="1600" dirty="0" smtClean="0"/>
              <a:t>.</a:t>
            </a:r>
          </a:p>
          <a:p>
            <a:r>
              <a:rPr lang="fr-FR" sz="1600" dirty="0"/>
              <a:t>De nos jours les presses people sont souvent traduis en justice pour des raisons similaires</a:t>
            </a:r>
            <a:r>
              <a:rPr lang="fr-FR" sz="1600" dirty="0" smtClean="0"/>
              <a:t>.</a:t>
            </a:r>
            <a:endParaRPr lang="fr-FR" sz="1600" dirty="0" smtClean="0"/>
          </a:p>
          <a:p>
            <a:pPr>
              <a:buFont typeface="Wingdings" panose="05000000000000000000" pitchFamily="2" charset="2"/>
              <a:buChar char="Ø"/>
            </a:pPr>
            <a:r>
              <a:rPr lang="fr-FR" sz="1600" dirty="0" smtClean="0"/>
              <a:t>Point de </a:t>
            </a:r>
            <a:r>
              <a:rPr lang="fr-FR" sz="1600" dirty="0" smtClean="0"/>
              <a:t>vue</a:t>
            </a:r>
          </a:p>
          <a:p>
            <a:pPr marL="0" indent="0">
              <a:buNone/>
            </a:pPr>
            <a:r>
              <a:rPr lang="fr-FR" sz="1600" dirty="0"/>
              <a:t>Nous trouvons donc que les deux verdicts rendus dans les différents jugements sont normaux et montrent que l’image est privée et qu’il est interdit de l’utiliser sans le consentement de la personne qui y apparait.</a:t>
            </a:r>
          </a:p>
          <a:p>
            <a:pPr marL="0" indent="0">
              <a:buNone/>
            </a:pPr>
            <a:endParaRPr lang="fr-FR" sz="1600" dirty="0"/>
          </a:p>
        </p:txBody>
      </p:sp>
      <p:sp>
        <p:nvSpPr>
          <p:cNvPr id="3" name="Titre 2"/>
          <p:cNvSpPr>
            <a:spLocks noGrp="1"/>
          </p:cNvSpPr>
          <p:nvPr>
            <p:ph type="title"/>
          </p:nvPr>
        </p:nvSpPr>
        <p:spPr/>
        <p:txBody>
          <a:bodyPr/>
          <a:lstStyle/>
          <a:p>
            <a:r>
              <a:rPr lang="fr-FR" dirty="0" smtClean="0"/>
              <a:t>conclusion</a:t>
            </a:r>
            <a:endParaRPr lang="fr-FR" dirty="0"/>
          </a:p>
        </p:txBody>
      </p:sp>
    </p:spTree>
    <p:extLst>
      <p:ext uri="{BB962C8B-B14F-4D97-AF65-F5344CB8AC3E}">
        <p14:creationId xmlns:p14="http://schemas.microsoft.com/office/powerpoint/2010/main" val="1125399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15822" y="1501422"/>
            <a:ext cx="7044267" cy="3416320"/>
          </a:xfrm>
          <a:prstGeom prst="rect">
            <a:avLst/>
          </a:prstGeom>
          <a:noFill/>
        </p:spPr>
        <p:txBody>
          <a:bodyPr wrap="square" rtlCol="0">
            <a:spAutoFit/>
          </a:bodyPr>
          <a:lstStyle/>
          <a:p>
            <a:r>
              <a:rPr lang="fr-FR" sz="7200" dirty="0" smtClean="0"/>
              <a:t>MERCI DE VOTRE AIMABLE ATTENTION!!!!!!</a:t>
            </a:r>
            <a:endParaRPr lang="fr-FR" sz="7200" dirty="0"/>
          </a:p>
        </p:txBody>
      </p:sp>
    </p:spTree>
    <p:extLst>
      <p:ext uri="{BB962C8B-B14F-4D97-AF65-F5344CB8AC3E}">
        <p14:creationId xmlns:p14="http://schemas.microsoft.com/office/powerpoint/2010/main" val="3275568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ie">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198_TF66921596" id="{0C6A6D83-1A0C-4CA0-A4D4-21D2890AD3EC}" vid="{7BA7E2D1-77C4-4003-BC37-669EFBC940A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CC70E-6674-4337-B48B-AF4F8832F1E5}">
  <ds:schemaRefs>
    <ds:schemaRef ds:uri="http://schemas.microsoft.com/sharepoint/v3/contenttype/forms"/>
  </ds:schemaRefs>
</ds:datastoreItem>
</file>

<file path=customXml/itemProps3.xml><?xml version="1.0" encoding="utf-8"?>
<ds:datastoreItem xmlns:ds="http://schemas.openxmlformats.org/officeDocument/2006/customXml" ds:itemID="{816B76F2-1AE1-4A2A-A5B3-D462CC5E81F8}">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Présentation Mon invention</Template>
  <TotalTime>0</TotalTime>
  <Words>277</Words>
  <Application>Microsoft Office PowerPoint</Application>
  <PresentationFormat>Grand écran</PresentationFormat>
  <Paragraphs>33</Paragraphs>
  <Slides>7</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Gill Sans MT</vt:lpstr>
      <vt:lpstr>Tahoma</vt:lpstr>
      <vt:lpstr>Wingdings</vt:lpstr>
      <vt:lpstr>Galerie</vt:lpstr>
      <vt:lpstr>Droit à l’image et  droit d’artiste interprète</vt:lpstr>
      <vt:lpstr>Définition du droit à l’image</vt:lpstr>
      <vt:lpstr>Etendu de la protection</vt:lpstr>
      <vt:lpstr>Présentation PowerPoint</vt:lpstr>
      <vt:lpstr>Définition du droit d’artiste interprète</vt:lpstr>
      <vt:lpstr>conclusion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2020-02-03T23:31:18Z</dcterms:created>
  <dcterms:modified xsi:type="dcterms:W3CDTF">2020-02-20T12:27:11Z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