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F5A4C-03A3-43FD-B1EB-98F3A9C921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850EE3-2252-4E10-9770-CFBC66C32F51}">
      <dgm:prSet/>
      <dgm:spPr/>
      <dgm:t>
        <a:bodyPr/>
        <a:lstStyle/>
        <a:p>
          <a:r>
            <a:rPr lang="ko-KR"/>
            <a:t>탑뷰 시점의 </a:t>
          </a:r>
          <a:r>
            <a:rPr lang="en-US"/>
            <a:t>fps </a:t>
          </a:r>
          <a:r>
            <a:rPr lang="ko-KR"/>
            <a:t>생존 게임</a:t>
          </a:r>
          <a:endParaRPr lang="en-US"/>
        </a:p>
      </dgm:t>
    </dgm:pt>
    <dgm:pt modelId="{ED1E230B-FD97-4FEA-A2AC-330F9B399095}" type="parTrans" cxnId="{8E6CE60F-E9BE-44AE-A8DC-A4801FB6F3DB}">
      <dgm:prSet/>
      <dgm:spPr/>
      <dgm:t>
        <a:bodyPr/>
        <a:lstStyle/>
        <a:p>
          <a:endParaRPr lang="en-US"/>
        </a:p>
      </dgm:t>
    </dgm:pt>
    <dgm:pt modelId="{69DACCAE-1ACF-4BB8-86EA-9CF2F89B37FD}" type="sibTrans" cxnId="{8E6CE60F-E9BE-44AE-A8DC-A4801FB6F3DB}">
      <dgm:prSet/>
      <dgm:spPr/>
      <dgm:t>
        <a:bodyPr/>
        <a:lstStyle/>
        <a:p>
          <a:endParaRPr lang="en-US"/>
        </a:p>
      </dgm:t>
    </dgm:pt>
    <dgm:pt modelId="{9A41D533-ED70-4F29-A8D8-14405C084CA2}">
      <dgm:prSet/>
      <dgm:spPr/>
      <dgm:t>
        <a:bodyPr/>
        <a:lstStyle/>
        <a:p>
          <a:r>
            <a:rPr lang="ko-KR"/>
            <a:t>웨이브 형식의 적</a:t>
          </a:r>
          <a:r>
            <a:rPr lang="en-US"/>
            <a:t>(</a:t>
          </a:r>
          <a:r>
            <a:rPr lang="ko-KR"/>
            <a:t>좀비</a:t>
          </a:r>
          <a:r>
            <a:rPr lang="en-US"/>
            <a:t>, </a:t>
          </a:r>
          <a:r>
            <a:rPr lang="ko-KR"/>
            <a:t>악마</a:t>
          </a:r>
          <a:r>
            <a:rPr lang="en-US"/>
            <a:t>)</a:t>
          </a:r>
          <a:r>
            <a:rPr lang="ko-KR"/>
            <a:t> 출몰</a:t>
          </a:r>
          <a:endParaRPr lang="en-US"/>
        </a:p>
      </dgm:t>
    </dgm:pt>
    <dgm:pt modelId="{7E43C3F3-C6E3-4FA5-A319-25CC55D95BD7}" type="parTrans" cxnId="{633BDA7E-6B8D-487C-8E40-A2515A9C67C9}">
      <dgm:prSet/>
      <dgm:spPr/>
      <dgm:t>
        <a:bodyPr/>
        <a:lstStyle/>
        <a:p>
          <a:endParaRPr lang="en-US"/>
        </a:p>
      </dgm:t>
    </dgm:pt>
    <dgm:pt modelId="{A1C04EC0-FBCA-4265-B36E-B7A6FFF116B0}" type="sibTrans" cxnId="{633BDA7E-6B8D-487C-8E40-A2515A9C67C9}">
      <dgm:prSet/>
      <dgm:spPr/>
      <dgm:t>
        <a:bodyPr/>
        <a:lstStyle/>
        <a:p>
          <a:endParaRPr lang="en-US"/>
        </a:p>
      </dgm:t>
    </dgm:pt>
    <dgm:pt modelId="{EA90D941-086D-4BE4-923D-F8A268D65774}">
      <dgm:prSet/>
      <dgm:spPr/>
      <dgm:t>
        <a:bodyPr/>
        <a:lstStyle/>
        <a:p>
          <a:r>
            <a:rPr lang="ko-KR"/>
            <a:t>기본 총과 한정된 수량의 특수 무기를 이용한 최대시간 생존</a:t>
          </a:r>
          <a:endParaRPr lang="en-US"/>
        </a:p>
      </dgm:t>
    </dgm:pt>
    <dgm:pt modelId="{2AA24BAE-3A8C-45EC-9F09-77F3DB94D024}" type="parTrans" cxnId="{97CD00E5-6A1C-4B33-A33D-C672BA65FCA8}">
      <dgm:prSet/>
      <dgm:spPr/>
      <dgm:t>
        <a:bodyPr/>
        <a:lstStyle/>
        <a:p>
          <a:endParaRPr lang="en-US"/>
        </a:p>
      </dgm:t>
    </dgm:pt>
    <dgm:pt modelId="{F847C9F5-B10E-4081-B203-10048E04E8B9}" type="sibTrans" cxnId="{97CD00E5-6A1C-4B33-A33D-C672BA65FCA8}">
      <dgm:prSet/>
      <dgm:spPr/>
      <dgm:t>
        <a:bodyPr/>
        <a:lstStyle/>
        <a:p>
          <a:endParaRPr lang="en-US"/>
        </a:p>
      </dgm:t>
    </dgm:pt>
    <dgm:pt modelId="{AEA4FFFA-DF49-4FA9-9A2A-B7BB0CA95B0F}" type="pres">
      <dgm:prSet presAssocID="{7B6F5A4C-03A3-43FD-B1EB-98F3A9C9216B}" presName="vert0" presStyleCnt="0">
        <dgm:presLayoutVars>
          <dgm:dir/>
          <dgm:animOne val="branch"/>
          <dgm:animLvl val="lvl"/>
        </dgm:presLayoutVars>
      </dgm:prSet>
      <dgm:spPr/>
    </dgm:pt>
    <dgm:pt modelId="{8C59ACB7-20FC-43DA-8CAF-1E5DE7BB9B25}" type="pres">
      <dgm:prSet presAssocID="{B8850EE3-2252-4E10-9770-CFBC66C32F51}" presName="thickLine" presStyleLbl="alignNode1" presStyleIdx="0" presStyleCnt="3"/>
      <dgm:spPr/>
    </dgm:pt>
    <dgm:pt modelId="{1B909306-A8A0-4BCE-9999-52F92E78F364}" type="pres">
      <dgm:prSet presAssocID="{B8850EE3-2252-4E10-9770-CFBC66C32F51}" presName="horz1" presStyleCnt="0"/>
      <dgm:spPr/>
    </dgm:pt>
    <dgm:pt modelId="{49B037D4-DFA5-4502-8B3A-3D0DDB4A4A99}" type="pres">
      <dgm:prSet presAssocID="{B8850EE3-2252-4E10-9770-CFBC66C32F51}" presName="tx1" presStyleLbl="revTx" presStyleIdx="0" presStyleCnt="3"/>
      <dgm:spPr/>
    </dgm:pt>
    <dgm:pt modelId="{48E5F464-B328-4968-A13F-8CF0D8B00C84}" type="pres">
      <dgm:prSet presAssocID="{B8850EE3-2252-4E10-9770-CFBC66C32F51}" presName="vert1" presStyleCnt="0"/>
      <dgm:spPr/>
    </dgm:pt>
    <dgm:pt modelId="{36D6122E-D34B-4EF2-B1BA-CF5E4F48F84A}" type="pres">
      <dgm:prSet presAssocID="{9A41D533-ED70-4F29-A8D8-14405C084CA2}" presName="thickLine" presStyleLbl="alignNode1" presStyleIdx="1" presStyleCnt="3"/>
      <dgm:spPr/>
    </dgm:pt>
    <dgm:pt modelId="{F1591659-6011-468D-95EC-840B1277DE3D}" type="pres">
      <dgm:prSet presAssocID="{9A41D533-ED70-4F29-A8D8-14405C084CA2}" presName="horz1" presStyleCnt="0"/>
      <dgm:spPr/>
    </dgm:pt>
    <dgm:pt modelId="{420DC19A-3CF1-4752-A737-23371A792833}" type="pres">
      <dgm:prSet presAssocID="{9A41D533-ED70-4F29-A8D8-14405C084CA2}" presName="tx1" presStyleLbl="revTx" presStyleIdx="1" presStyleCnt="3"/>
      <dgm:spPr/>
    </dgm:pt>
    <dgm:pt modelId="{6B3D4729-91CA-4878-AD62-735945B5EBEC}" type="pres">
      <dgm:prSet presAssocID="{9A41D533-ED70-4F29-A8D8-14405C084CA2}" presName="vert1" presStyleCnt="0"/>
      <dgm:spPr/>
    </dgm:pt>
    <dgm:pt modelId="{CC7FB6AC-2966-4204-88DE-D20A89C97E26}" type="pres">
      <dgm:prSet presAssocID="{EA90D941-086D-4BE4-923D-F8A268D65774}" presName="thickLine" presStyleLbl="alignNode1" presStyleIdx="2" presStyleCnt="3"/>
      <dgm:spPr/>
    </dgm:pt>
    <dgm:pt modelId="{1D58582E-1124-4E5E-8780-1B96F838C86E}" type="pres">
      <dgm:prSet presAssocID="{EA90D941-086D-4BE4-923D-F8A268D65774}" presName="horz1" presStyleCnt="0"/>
      <dgm:spPr/>
    </dgm:pt>
    <dgm:pt modelId="{0A9762BD-BA65-4A6A-AE54-2F19396017E2}" type="pres">
      <dgm:prSet presAssocID="{EA90D941-086D-4BE4-923D-F8A268D65774}" presName="tx1" presStyleLbl="revTx" presStyleIdx="2" presStyleCnt="3"/>
      <dgm:spPr/>
    </dgm:pt>
    <dgm:pt modelId="{0F6A90CB-4485-405B-AEEE-2E380FA90657}" type="pres">
      <dgm:prSet presAssocID="{EA90D941-086D-4BE4-923D-F8A268D65774}" presName="vert1" presStyleCnt="0"/>
      <dgm:spPr/>
    </dgm:pt>
  </dgm:ptLst>
  <dgm:cxnLst>
    <dgm:cxn modelId="{69BD270B-FEEC-4A6F-B410-3C7D2A76D884}" type="presOf" srcId="{9A41D533-ED70-4F29-A8D8-14405C084CA2}" destId="{420DC19A-3CF1-4752-A737-23371A792833}" srcOrd="0" destOrd="0" presId="urn:microsoft.com/office/officeart/2008/layout/LinedList"/>
    <dgm:cxn modelId="{8E6CE60F-E9BE-44AE-A8DC-A4801FB6F3DB}" srcId="{7B6F5A4C-03A3-43FD-B1EB-98F3A9C9216B}" destId="{B8850EE3-2252-4E10-9770-CFBC66C32F51}" srcOrd="0" destOrd="0" parTransId="{ED1E230B-FD97-4FEA-A2AC-330F9B399095}" sibTransId="{69DACCAE-1ACF-4BB8-86EA-9CF2F89B37FD}"/>
    <dgm:cxn modelId="{21593B45-D228-403B-9075-9203105084BC}" type="presOf" srcId="{EA90D941-086D-4BE4-923D-F8A268D65774}" destId="{0A9762BD-BA65-4A6A-AE54-2F19396017E2}" srcOrd="0" destOrd="0" presId="urn:microsoft.com/office/officeart/2008/layout/LinedList"/>
    <dgm:cxn modelId="{A77AA870-58AD-4F99-BEE2-65F67C89B8C9}" type="presOf" srcId="{B8850EE3-2252-4E10-9770-CFBC66C32F51}" destId="{49B037D4-DFA5-4502-8B3A-3D0DDB4A4A99}" srcOrd="0" destOrd="0" presId="urn:microsoft.com/office/officeart/2008/layout/LinedList"/>
    <dgm:cxn modelId="{633BDA7E-6B8D-487C-8E40-A2515A9C67C9}" srcId="{7B6F5A4C-03A3-43FD-B1EB-98F3A9C9216B}" destId="{9A41D533-ED70-4F29-A8D8-14405C084CA2}" srcOrd="1" destOrd="0" parTransId="{7E43C3F3-C6E3-4FA5-A319-25CC55D95BD7}" sibTransId="{A1C04EC0-FBCA-4265-B36E-B7A6FFF116B0}"/>
    <dgm:cxn modelId="{E0748FCB-7438-4BD0-A87F-C1B94AC1F5BE}" type="presOf" srcId="{7B6F5A4C-03A3-43FD-B1EB-98F3A9C9216B}" destId="{AEA4FFFA-DF49-4FA9-9A2A-B7BB0CA95B0F}" srcOrd="0" destOrd="0" presId="urn:microsoft.com/office/officeart/2008/layout/LinedList"/>
    <dgm:cxn modelId="{97CD00E5-6A1C-4B33-A33D-C672BA65FCA8}" srcId="{7B6F5A4C-03A3-43FD-B1EB-98F3A9C9216B}" destId="{EA90D941-086D-4BE4-923D-F8A268D65774}" srcOrd="2" destOrd="0" parTransId="{2AA24BAE-3A8C-45EC-9F09-77F3DB94D024}" sibTransId="{F847C9F5-B10E-4081-B203-10048E04E8B9}"/>
    <dgm:cxn modelId="{5F2E443E-F600-4484-9FF1-8C399FEB106B}" type="presParOf" srcId="{AEA4FFFA-DF49-4FA9-9A2A-B7BB0CA95B0F}" destId="{8C59ACB7-20FC-43DA-8CAF-1E5DE7BB9B25}" srcOrd="0" destOrd="0" presId="urn:microsoft.com/office/officeart/2008/layout/LinedList"/>
    <dgm:cxn modelId="{ED92D16D-AEDF-4D69-B088-D4D3A173C1F7}" type="presParOf" srcId="{AEA4FFFA-DF49-4FA9-9A2A-B7BB0CA95B0F}" destId="{1B909306-A8A0-4BCE-9999-52F92E78F364}" srcOrd="1" destOrd="0" presId="urn:microsoft.com/office/officeart/2008/layout/LinedList"/>
    <dgm:cxn modelId="{5AB27A02-B40C-49AC-B048-CC5D82B3847F}" type="presParOf" srcId="{1B909306-A8A0-4BCE-9999-52F92E78F364}" destId="{49B037D4-DFA5-4502-8B3A-3D0DDB4A4A99}" srcOrd="0" destOrd="0" presId="urn:microsoft.com/office/officeart/2008/layout/LinedList"/>
    <dgm:cxn modelId="{B29164A4-A631-47C1-9BD1-1043578FC5AE}" type="presParOf" srcId="{1B909306-A8A0-4BCE-9999-52F92E78F364}" destId="{48E5F464-B328-4968-A13F-8CF0D8B00C84}" srcOrd="1" destOrd="0" presId="urn:microsoft.com/office/officeart/2008/layout/LinedList"/>
    <dgm:cxn modelId="{9C4DCCC5-43A5-4F3A-A4C6-DC74D6BEE853}" type="presParOf" srcId="{AEA4FFFA-DF49-4FA9-9A2A-B7BB0CA95B0F}" destId="{36D6122E-D34B-4EF2-B1BA-CF5E4F48F84A}" srcOrd="2" destOrd="0" presId="urn:microsoft.com/office/officeart/2008/layout/LinedList"/>
    <dgm:cxn modelId="{D4F5623F-301B-4979-9490-1CECF66D3A9A}" type="presParOf" srcId="{AEA4FFFA-DF49-4FA9-9A2A-B7BB0CA95B0F}" destId="{F1591659-6011-468D-95EC-840B1277DE3D}" srcOrd="3" destOrd="0" presId="urn:microsoft.com/office/officeart/2008/layout/LinedList"/>
    <dgm:cxn modelId="{0B252A5F-52B9-407A-89BD-265684D5E4E8}" type="presParOf" srcId="{F1591659-6011-468D-95EC-840B1277DE3D}" destId="{420DC19A-3CF1-4752-A737-23371A792833}" srcOrd="0" destOrd="0" presId="urn:microsoft.com/office/officeart/2008/layout/LinedList"/>
    <dgm:cxn modelId="{582C1BE6-383D-4CE0-82D4-45CCF95F759C}" type="presParOf" srcId="{F1591659-6011-468D-95EC-840B1277DE3D}" destId="{6B3D4729-91CA-4878-AD62-735945B5EBEC}" srcOrd="1" destOrd="0" presId="urn:microsoft.com/office/officeart/2008/layout/LinedList"/>
    <dgm:cxn modelId="{2AFA683B-7BEF-47F4-9768-2888A12D3848}" type="presParOf" srcId="{AEA4FFFA-DF49-4FA9-9A2A-B7BB0CA95B0F}" destId="{CC7FB6AC-2966-4204-88DE-D20A89C97E26}" srcOrd="4" destOrd="0" presId="urn:microsoft.com/office/officeart/2008/layout/LinedList"/>
    <dgm:cxn modelId="{9AEE858E-FF12-4108-81F3-60877128D278}" type="presParOf" srcId="{AEA4FFFA-DF49-4FA9-9A2A-B7BB0CA95B0F}" destId="{1D58582E-1124-4E5E-8780-1B96F838C86E}" srcOrd="5" destOrd="0" presId="urn:microsoft.com/office/officeart/2008/layout/LinedList"/>
    <dgm:cxn modelId="{F26E5CA6-5BF5-4B61-B3C9-7D93051CD47D}" type="presParOf" srcId="{1D58582E-1124-4E5E-8780-1B96F838C86E}" destId="{0A9762BD-BA65-4A6A-AE54-2F19396017E2}" srcOrd="0" destOrd="0" presId="urn:microsoft.com/office/officeart/2008/layout/LinedList"/>
    <dgm:cxn modelId="{0E770D17-61D9-4133-9896-A74B1C86A0AA}" type="presParOf" srcId="{1D58582E-1124-4E5E-8780-1B96F838C86E}" destId="{0F6A90CB-4485-405B-AEEE-2E380FA906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9ACB7-20FC-43DA-8CAF-1E5DE7BB9B25}">
      <dsp:nvSpPr>
        <dsp:cNvPr id="0" name=""/>
        <dsp:cNvSpPr/>
      </dsp:nvSpPr>
      <dsp:spPr>
        <a:xfrm>
          <a:off x="0" y="18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037D4-DFA5-4502-8B3A-3D0DDB4A4A99}">
      <dsp:nvSpPr>
        <dsp:cNvPr id="0" name=""/>
        <dsp:cNvSpPr/>
      </dsp:nvSpPr>
      <dsp:spPr>
        <a:xfrm>
          <a:off x="0" y="1884"/>
          <a:ext cx="10515600" cy="128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탑뷰 시점의 </a:t>
          </a:r>
          <a:r>
            <a:rPr lang="en-US" sz="3300" kern="1200"/>
            <a:t>fps </a:t>
          </a:r>
          <a:r>
            <a:rPr lang="ko-KR" sz="3300" kern="1200"/>
            <a:t>생존 게임</a:t>
          </a:r>
          <a:endParaRPr lang="en-US" sz="3300" kern="1200"/>
        </a:p>
      </dsp:txBody>
      <dsp:txXfrm>
        <a:off x="0" y="1884"/>
        <a:ext cx="10515600" cy="1285324"/>
      </dsp:txXfrm>
    </dsp:sp>
    <dsp:sp modelId="{36D6122E-D34B-4EF2-B1BA-CF5E4F48F84A}">
      <dsp:nvSpPr>
        <dsp:cNvPr id="0" name=""/>
        <dsp:cNvSpPr/>
      </dsp:nvSpPr>
      <dsp:spPr>
        <a:xfrm>
          <a:off x="0" y="12872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DC19A-3CF1-4752-A737-23371A792833}">
      <dsp:nvSpPr>
        <dsp:cNvPr id="0" name=""/>
        <dsp:cNvSpPr/>
      </dsp:nvSpPr>
      <dsp:spPr>
        <a:xfrm>
          <a:off x="0" y="1287208"/>
          <a:ext cx="10515600" cy="128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웨이브 형식의 적</a:t>
          </a:r>
          <a:r>
            <a:rPr lang="en-US" sz="3300" kern="1200"/>
            <a:t>(</a:t>
          </a:r>
          <a:r>
            <a:rPr lang="ko-KR" sz="3300" kern="1200"/>
            <a:t>좀비</a:t>
          </a:r>
          <a:r>
            <a:rPr lang="en-US" sz="3300" kern="1200"/>
            <a:t>, </a:t>
          </a:r>
          <a:r>
            <a:rPr lang="ko-KR" sz="3300" kern="1200"/>
            <a:t>악마</a:t>
          </a:r>
          <a:r>
            <a:rPr lang="en-US" sz="3300" kern="1200"/>
            <a:t>)</a:t>
          </a:r>
          <a:r>
            <a:rPr lang="ko-KR" sz="3300" kern="1200"/>
            <a:t> 출몰</a:t>
          </a:r>
          <a:endParaRPr lang="en-US" sz="3300" kern="1200"/>
        </a:p>
      </dsp:txBody>
      <dsp:txXfrm>
        <a:off x="0" y="1287208"/>
        <a:ext cx="10515600" cy="1285324"/>
      </dsp:txXfrm>
    </dsp:sp>
    <dsp:sp modelId="{CC7FB6AC-2966-4204-88DE-D20A89C97E26}">
      <dsp:nvSpPr>
        <dsp:cNvPr id="0" name=""/>
        <dsp:cNvSpPr/>
      </dsp:nvSpPr>
      <dsp:spPr>
        <a:xfrm>
          <a:off x="0" y="2572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762BD-BA65-4A6A-AE54-2F19396017E2}">
      <dsp:nvSpPr>
        <dsp:cNvPr id="0" name=""/>
        <dsp:cNvSpPr/>
      </dsp:nvSpPr>
      <dsp:spPr>
        <a:xfrm>
          <a:off x="0" y="2572533"/>
          <a:ext cx="10515600" cy="128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기본 총과 한정된 수량의 특수 무기를 이용한 최대시간 생존</a:t>
          </a:r>
          <a:endParaRPr lang="en-US" sz="3300" kern="1200"/>
        </a:p>
      </dsp:txBody>
      <dsp:txXfrm>
        <a:off x="0" y="2572533"/>
        <a:ext cx="10515600" cy="128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31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2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25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6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98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5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5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0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38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5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46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325832-7270-72AA-BF44-6AE16909D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2D</a:t>
            </a:r>
            <a:r>
              <a:rPr lang="ko-KR" altLang="en-US" sz="4800" dirty="0"/>
              <a:t>게임프로그래밍</a:t>
            </a:r>
            <a:br>
              <a:rPr lang="en-US" altLang="ko-KR" sz="4800" dirty="0"/>
            </a:br>
            <a:r>
              <a:rPr lang="ko-KR" altLang="en-US" sz="4800" dirty="0"/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190A9-B200-B900-65F7-625C7598B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2019182018 </a:t>
            </a:r>
            <a:r>
              <a:rPr lang="ko-KR" altLang="en-US" dirty="0"/>
              <a:t>박효근</a:t>
            </a:r>
          </a:p>
        </p:txBody>
      </p:sp>
      <p:pic>
        <p:nvPicPr>
          <p:cNvPr id="4" name="Picture 3" descr="조각그림 퍼즐">
            <a:extLst>
              <a:ext uri="{FF2B5EF4-FFF2-40B4-BE49-F238E27FC236}">
                <a16:creationId xmlns:a16="http://schemas.microsoft.com/office/drawing/2014/main" id="{213E41F5-5F67-BBC2-1174-DD1B873A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305"/>
            <a:ext cx="5850384" cy="405139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02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DB02-43FD-AFF5-BDFD-A5F886E1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F19FC1B-D051-8F6E-E947-0BA8E966FD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8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C0AED5-8C79-DE15-FF7B-F03FEFEF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개발 범위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B5F5881-EB06-88F6-4739-EA6086B9D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676056"/>
              </p:ext>
            </p:extLst>
          </p:nvPr>
        </p:nvGraphicFramePr>
        <p:xfrm>
          <a:off x="1224435" y="1349863"/>
          <a:ext cx="9858496" cy="532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229">
                  <a:extLst>
                    <a:ext uri="{9D8B030D-6E8A-4147-A177-3AD203B41FA5}">
                      <a16:colId xmlns:a16="http://schemas.microsoft.com/office/drawing/2014/main" val="942976232"/>
                    </a:ext>
                  </a:extLst>
                </a:gridCol>
                <a:gridCol w="4207765">
                  <a:extLst>
                    <a:ext uri="{9D8B030D-6E8A-4147-A177-3AD203B41FA5}">
                      <a16:colId xmlns:a16="http://schemas.microsoft.com/office/drawing/2014/main" val="652531676"/>
                    </a:ext>
                  </a:extLst>
                </a:gridCol>
                <a:gridCol w="4551502">
                  <a:extLst>
                    <a:ext uri="{9D8B030D-6E8A-4147-A177-3AD203B41FA5}">
                      <a16:colId xmlns:a16="http://schemas.microsoft.com/office/drawing/2014/main" val="1225179407"/>
                    </a:ext>
                  </a:extLst>
                </a:gridCol>
              </a:tblGrid>
              <a:tr h="592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내용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최소범위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/>
                        <a:t>추가범위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3748783756"/>
                  </a:ext>
                </a:extLst>
              </a:tr>
              <a:tr h="69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 컨트롤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상하좌우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방향으로 이동 가능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키보드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스페이스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캐릭터가 바라보는 방향으로 사격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마우스 방향으로 사격 가능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735379419"/>
                  </a:ext>
                </a:extLst>
              </a:tr>
              <a:tr h="69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 기술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Z</a:t>
                      </a:r>
                      <a:r>
                        <a:rPr lang="ko-KR" altLang="en-US" sz="1200" dirty="0"/>
                        <a:t>키 </a:t>
                      </a:r>
                      <a:r>
                        <a:rPr lang="ko-KR" altLang="en-US" sz="1200" dirty="0" err="1"/>
                        <a:t>입력시</a:t>
                      </a:r>
                      <a:r>
                        <a:rPr lang="ko-KR" altLang="en-US" sz="1200" dirty="0"/>
                        <a:t> 무기변경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샷건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키 </a:t>
                      </a:r>
                      <a:r>
                        <a:rPr lang="ko-KR" altLang="en-US" sz="1200" dirty="0" err="1"/>
                        <a:t>입력시</a:t>
                      </a:r>
                      <a:r>
                        <a:rPr lang="ko-KR" altLang="en-US" sz="1200" dirty="0"/>
                        <a:t> 벽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바리케이드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설치 가능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제한된 수량이 아닌 적을 잡고 랜덤으로 나오는 장비 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1077266267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맵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동서남북이 </a:t>
                      </a:r>
                      <a:r>
                        <a:rPr lang="ko-KR" altLang="en-US" sz="1200" dirty="0" err="1"/>
                        <a:t>뚤려있는</a:t>
                      </a:r>
                      <a:r>
                        <a:rPr lang="ko-KR" altLang="en-US" sz="1200" dirty="0"/>
                        <a:t> 사각형의 울타리가 둘러져 있는 빈 공터 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맵 내부 파괴 불가능한 벽 추가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울타리가 없어 모든 방향에서 적이 나오는 맵 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9770838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적 </a:t>
                      </a:r>
                      <a:r>
                        <a:rPr lang="en-US" altLang="ko-KR" sz="1600" b="1" dirty="0"/>
                        <a:t>AI</a:t>
                      </a:r>
                      <a:endParaRPr lang="ko-KR" altLang="en-US" sz="1600" b="1" dirty="0"/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 위치에서 나와 캐릭터를 향해 최단거리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캐릭터에게 향하는 길이 막히면 벽을 파괴하고 이동</a:t>
                      </a:r>
                      <a:endParaRPr lang="en-US" altLang="ko-KR" sz="1200" dirty="0"/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조건 없이 벽을 파괴하는 적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2657137495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난이도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웨이브가 지날수록 많은 적과 원거리 공격을 하는 특수 적    등장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웨이브가 지나면 특수능력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벽 무시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하는 적 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1132931888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사운드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벽에 총알이 맞는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샷건</a:t>
                      </a:r>
                      <a:r>
                        <a:rPr lang="ko-KR" altLang="en-US" sz="1200" dirty="0"/>
                        <a:t>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적이 죽을 때 나는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지뢰가 터질 때 나는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주인공이 </a:t>
                      </a:r>
                      <a:r>
                        <a:rPr lang="ko-KR" altLang="en-US" sz="1200" dirty="0" err="1"/>
                        <a:t>피격시</a:t>
                      </a:r>
                      <a:r>
                        <a:rPr lang="ko-KR" altLang="en-US" sz="1200" dirty="0"/>
                        <a:t> 나는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무기변경소리</a:t>
                      </a:r>
                    </a:p>
                  </a:txBody>
                  <a:tcPr marL="205675" marR="205675" marT="102838" marB="10283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24870426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애니메이션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피격시</a:t>
                      </a:r>
                      <a:r>
                        <a:rPr lang="ko-KR" altLang="en-US" sz="1200" dirty="0"/>
                        <a:t> 경직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걷기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사망모션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지뢰 폭발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피격시</a:t>
                      </a:r>
                      <a:r>
                        <a:rPr lang="ko-KR" altLang="en-US" sz="1200" dirty="0"/>
                        <a:t> 출혈효과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지뢰 </a:t>
                      </a:r>
                      <a:r>
                        <a:rPr lang="ko-KR" altLang="en-US" sz="1200" dirty="0" err="1"/>
                        <a:t>폭발시</a:t>
                      </a:r>
                      <a:r>
                        <a:rPr lang="ko-KR" altLang="en-US" sz="1200" dirty="0"/>
                        <a:t> 주변에 파편 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342955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7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4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4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Rectangle 47">
            <a:extLst>
              <a:ext uri="{FF2B5EF4-FFF2-40B4-BE49-F238E27FC236}">
                <a16:creationId xmlns:a16="http://schemas.microsoft.com/office/drawing/2014/main" id="{D0E1C78B-4E27-44EC-9937-DEEDAB17B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49">
            <a:extLst>
              <a:ext uri="{FF2B5EF4-FFF2-40B4-BE49-F238E27FC236}">
                <a16:creationId xmlns:a16="http://schemas.microsoft.com/office/drawing/2014/main" id="{64E711A9-55E7-429C-8DE7-7133C9725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Arc 5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7A5C12-2C93-3539-6CD8-B53536A9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예상 게임화면</a:t>
            </a:r>
          </a:p>
        </p:txBody>
      </p:sp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C88B8938-F5F6-0B73-1F3B-6690AFFD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" r="4" b="17834"/>
          <a:stretch/>
        </p:blipFill>
        <p:spPr>
          <a:xfrm>
            <a:off x="6864836" y="219811"/>
            <a:ext cx="5096871" cy="2990694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5" name="Oval 5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E23652-AE7A-DD80-77F0-8983C0927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3098"/>
          <a:stretch/>
        </p:blipFill>
        <p:spPr>
          <a:xfrm>
            <a:off x="6851348" y="3621424"/>
            <a:ext cx="5096871" cy="294961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677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A276-709C-ECF4-9606-01D268E3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87C32E7-1909-285B-9365-F3FA37E0C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277569"/>
              </p:ext>
            </p:extLst>
          </p:nvPr>
        </p:nvGraphicFramePr>
        <p:xfrm>
          <a:off x="838200" y="1825625"/>
          <a:ext cx="1051560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537">
                  <a:extLst>
                    <a:ext uri="{9D8B030D-6E8A-4147-A177-3AD203B41FA5}">
                      <a16:colId xmlns:a16="http://schemas.microsoft.com/office/drawing/2014/main" val="501441770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788793262"/>
                    </a:ext>
                  </a:extLst>
                </a:gridCol>
                <a:gridCol w="6746967">
                  <a:extLst>
                    <a:ext uri="{9D8B030D-6E8A-4147-A177-3AD203B41FA5}">
                      <a16:colId xmlns:a16="http://schemas.microsoft.com/office/drawing/2014/main" val="400701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4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 ~ 10/7</a:t>
                      </a:r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분석과 수집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리소스 수집과 작업 틀 제작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구조 생성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10/8 ~ 10/14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플레이어 캐릭터 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플레이어 캐릭터의 조작 명령어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무기교체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애니메이션 전까지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10/15 ~ 10/21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적 캐릭터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기본 적 캐릭터의 이동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및 공격 조건 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10/22 ~ 10/28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적 캐릭터 제작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특수 적 캐릭터의 공격 조건 제작 및 모든 캐릭터 피격 경직효과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9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10/29 ~ 11/4</a:t>
                      </a:r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피격 판정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쏜 총알이 적 캐릭터와의 충돌 체크와 지뢰의 폭발 조건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4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6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1A1B0-4020-6B33-AE6C-A3996133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15469-A96E-59A5-B2F6-4BE7B7EE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10/1 ~ 10/7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10/8 ~ 10/14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10/15 ~ 10/21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10/22 ~ 10/28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10/29 ~ 11/4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1FC832F-11CF-1519-EABA-DCC9D2D97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732775"/>
              </p:ext>
            </p:extLst>
          </p:nvPr>
        </p:nvGraphicFramePr>
        <p:xfrm>
          <a:off x="838200" y="1825625"/>
          <a:ext cx="1051560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537">
                  <a:extLst>
                    <a:ext uri="{9D8B030D-6E8A-4147-A177-3AD203B41FA5}">
                      <a16:colId xmlns:a16="http://schemas.microsoft.com/office/drawing/2014/main" val="501441770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788793262"/>
                    </a:ext>
                  </a:extLst>
                </a:gridCol>
                <a:gridCol w="6746967">
                  <a:extLst>
                    <a:ext uri="{9D8B030D-6E8A-4147-A177-3AD203B41FA5}">
                      <a16:colId xmlns:a16="http://schemas.microsoft.com/office/drawing/2014/main" val="300356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4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11/5 ~ 11/11</a:t>
                      </a:r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모든 캐릭터의 미흡한 부분 보완 및 애니메이션까지 완료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적들이 나오는 웨이브 형식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11/12 ~ 11/18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메뉴 및 추가구현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처음부터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 및 플레이어 캐릭터의 </a:t>
                      </a:r>
                      <a:r>
                        <a:rPr lang="ko-KR" altLang="en-US" dirty="0" err="1"/>
                        <a:t>체력바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남은 특수무기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11/19 ~ 11/25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추가 구현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이전 작업들의 미흡한 부분 보완 및 추가 범위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11/26 ~ 12/2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시작과 종료 처리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시작과 종료 처리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 err="1"/>
                        <a:t>종료전</a:t>
                      </a:r>
                      <a:r>
                        <a:rPr lang="ko-KR" altLang="en-US" dirty="0"/>
                        <a:t> 생존 시간 표시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9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12/3 ~ 12/7</a:t>
                      </a:r>
                    </a:p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마무리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4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627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409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Microsoft GothicNeo</vt:lpstr>
      <vt:lpstr>Arial</vt:lpstr>
      <vt:lpstr>Calibri</vt:lpstr>
      <vt:lpstr>ShapesVTI</vt:lpstr>
      <vt:lpstr>2D게임프로그래밍 기말 프로젝트</vt:lpstr>
      <vt:lpstr>게임 컨셉</vt:lpstr>
      <vt:lpstr>개발 범위</vt:lpstr>
      <vt:lpstr>예상 게임화면</vt:lpstr>
      <vt:lpstr>개발 일정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 기말 프로젝트</dc:title>
  <dc:creator>박효근(2019182018)</dc:creator>
  <cp:lastModifiedBy>박효근(2019182018)</cp:lastModifiedBy>
  <cp:revision>3</cp:revision>
  <dcterms:created xsi:type="dcterms:W3CDTF">2022-09-24T06:35:39Z</dcterms:created>
  <dcterms:modified xsi:type="dcterms:W3CDTF">2022-09-25T23:19:32Z</dcterms:modified>
</cp:coreProperties>
</file>