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442C4-E50B-4764-A80C-425151DB7CC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F9F3DF-8F4F-49E7-B15E-3340742A1CA2}">
      <dgm:prSet/>
      <dgm:spPr/>
      <dgm:t>
        <a:bodyPr/>
        <a:lstStyle/>
        <a:p>
          <a:r>
            <a:rPr lang="sl-SI" b="1" i="0" baseline="0" dirty="0"/>
            <a:t>Cilj:</a:t>
          </a:r>
          <a:r>
            <a:rPr lang="sl-SI" b="0" i="0" baseline="0" dirty="0"/>
            <a:t> Izboljšati uporabniško izkušnjo pri dostopu do urnikov za študente in profesorje.</a:t>
          </a:r>
          <a:endParaRPr lang="en-US" dirty="0"/>
        </a:p>
      </dgm:t>
    </dgm:pt>
    <dgm:pt modelId="{E2F99F5D-2790-4C91-B2B9-BCA726ACDD6F}" type="parTrans" cxnId="{FE00CCBD-A6FE-44B3-8C2D-6BF4BCF4A3BB}">
      <dgm:prSet/>
      <dgm:spPr/>
      <dgm:t>
        <a:bodyPr/>
        <a:lstStyle/>
        <a:p>
          <a:endParaRPr lang="en-US"/>
        </a:p>
      </dgm:t>
    </dgm:pt>
    <dgm:pt modelId="{2CA56C39-1D39-480B-8699-F068F321AC4E}" type="sibTrans" cxnId="{FE00CCBD-A6FE-44B3-8C2D-6BF4BCF4A3BB}">
      <dgm:prSet/>
      <dgm:spPr/>
      <dgm:t>
        <a:bodyPr/>
        <a:lstStyle/>
        <a:p>
          <a:endParaRPr lang="en-US"/>
        </a:p>
      </dgm:t>
    </dgm:pt>
    <dgm:pt modelId="{85337E63-ABBA-43DE-A712-F074B27292A6}">
      <dgm:prSet/>
      <dgm:spPr/>
      <dgm:t>
        <a:bodyPr/>
        <a:lstStyle/>
        <a:p>
          <a:r>
            <a:rPr lang="en-SI" b="1" i="0" baseline="0" dirty="0" err="1"/>
            <a:t>Stanje</a:t>
          </a:r>
          <a:r>
            <a:rPr lang="sl-SI" b="1" i="0" baseline="0" dirty="0"/>
            <a:t>:</a:t>
          </a:r>
          <a:r>
            <a:rPr lang="sl-SI" b="0" i="0" baseline="0" dirty="0"/>
            <a:t> Do sedaj smo razvili </a:t>
          </a:r>
          <a:r>
            <a:rPr lang="sl-SI" b="0" i="0" baseline="0" dirty="0" err="1"/>
            <a:t>Figma</a:t>
          </a:r>
          <a:r>
            <a:rPr lang="sl-SI" b="0" i="0" baseline="0" dirty="0"/>
            <a:t> prototip, ki upošteva ključne potrebe uporabnikov.</a:t>
          </a:r>
          <a:endParaRPr lang="en-US" dirty="0"/>
        </a:p>
      </dgm:t>
    </dgm:pt>
    <dgm:pt modelId="{373264D8-6C9F-4039-817A-8C8988D3EDC7}" type="parTrans" cxnId="{599DBF10-FFF6-43B1-A164-17B93642B67F}">
      <dgm:prSet/>
      <dgm:spPr/>
      <dgm:t>
        <a:bodyPr/>
        <a:lstStyle/>
        <a:p>
          <a:endParaRPr lang="en-US"/>
        </a:p>
      </dgm:t>
    </dgm:pt>
    <dgm:pt modelId="{45285123-8AF1-4AB9-9838-C5A33C949B30}" type="sibTrans" cxnId="{599DBF10-FFF6-43B1-A164-17B93642B67F}">
      <dgm:prSet/>
      <dgm:spPr/>
      <dgm:t>
        <a:bodyPr/>
        <a:lstStyle/>
        <a:p>
          <a:endParaRPr lang="en-US"/>
        </a:p>
      </dgm:t>
    </dgm:pt>
    <dgm:pt modelId="{44239EE2-D99D-483D-8DEA-6015AB12973B}">
      <dgm:prSet/>
      <dgm:spPr/>
      <dgm:t>
        <a:bodyPr/>
        <a:lstStyle/>
        <a:p>
          <a:r>
            <a:rPr lang="sl-SI" b="1" i="0" baseline="0" dirty="0"/>
            <a:t>Ciljni uporabniki:</a:t>
          </a:r>
          <a:r>
            <a:rPr lang="sl-SI" b="0" i="0" baseline="0" dirty="0"/>
            <a:t> Študentje (primarni) in profesorji (sekundarni).</a:t>
          </a:r>
          <a:endParaRPr lang="en-US" dirty="0"/>
        </a:p>
      </dgm:t>
    </dgm:pt>
    <dgm:pt modelId="{E9E183BC-96E2-417F-8A5D-C7B7DE682AEC}" type="parTrans" cxnId="{4D57CE8A-60E2-494E-9518-78A6CB2E6CA3}">
      <dgm:prSet/>
      <dgm:spPr/>
      <dgm:t>
        <a:bodyPr/>
        <a:lstStyle/>
        <a:p>
          <a:endParaRPr lang="en-US"/>
        </a:p>
      </dgm:t>
    </dgm:pt>
    <dgm:pt modelId="{77E541DE-5EC4-4B61-BBB1-DB3D330FF201}" type="sibTrans" cxnId="{4D57CE8A-60E2-494E-9518-78A6CB2E6CA3}">
      <dgm:prSet/>
      <dgm:spPr/>
      <dgm:t>
        <a:bodyPr/>
        <a:lstStyle/>
        <a:p>
          <a:endParaRPr lang="en-US"/>
        </a:p>
      </dgm:t>
    </dgm:pt>
    <dgm:pt modelId="{B2D7F0DF-1844-47F6-87A4-49B47F556567}">
      <dgm:prSet/>
      <dgm:spPr/>
      <dgm:t>
        <a:bodyPr/>
        <a:lstStyle/>
        <a:p>
          <a:r>
            <a:rPr lang="en-SI" b="1" i="0" baseline="0" dirty="0"/>
            <a:t>Analiza a</a:t>
          </a:r>
          <a:r>
            <a:rPr lang="sl-SI" b="1" i="0" baseline="0" dirty="0"/>
            <a:t>n</a:t>
          </a:r>
          <a:r>
            <a:rPr lang="en-SI" b="1" i="0" baseline="0" dirty="0" err="1"/>
            <a:t>kete</a:t>
          </a:r>
          <a:r>
            <a:rPr lang="sl-SI" b="1" i="0" baseline="0" dirty="0"/>
            <a:t>:</a:t>
          </a:r>
          <a:r>
            <a:rPr lang="sl-SI" b="0" i="0" baseline="0" dirty="0"/>
            <a:t> Nadaljevanje z analizo povratnih informacij in izboljšavami sistema. </a:t>
          </a:r>
          <a:endParaRPr lang="en-US" dirty="0"/>
        </a:p>
      </dgm:t>
    </dgm:pt>
    <dgm:pt modelId="{B505A0AB-7CB5-4CCD-BBD4-58BFCCC4ADE2}" type="parTrans" cxnId="{EDCE9005-3EC8-4EA4-8AAE-37EFB4CD9837}">
      <dgm:prSet/>
      <dgm:spPr/>
      <dgm:t>
        <a:bodyPr/>
        <a:lstStyle/>
        <a:p>
          <a:endParaRPr lang="en-US"/>
        </a:p>
      </dgm:t>
    </dgm:pt>
    <dgm:pt modelId="{FE91A295-00C3-4A48-B5AB-DB49F2E62470}" type="sibTrans" cxnId="{EDCE9005-3EC8-4EA4-8AAE-37EFB4CD9837}">
      <dgm:prSet/>
      <dgm:spPr/>
      <dgm:t>
        <a:bodyPr/>
        <a:lstStyle/>
        <a:p>
          <a:endParaRPr lang="en-US"/>
        </a:p>
      </dgm:t>
    </dgm:pt>
    <dgm:pt modelId="{0A635F22-ED23-41E1-B47E-D6EF8924A57C}" type="pres">
      <dgm:prSet presAssocID="{FCB442C4-E50B-4764-A80C-425151DB7CCD}" presName="linear" presStyleCnt="0">
        <dgm:presLayoutVars>
          <dgm:animLvl val="lvl"/>
          <dgm:resizeHandles val="exact"/>
        </dgm:presLayoutVars>
      </dgm:prSet>
      <dgm:spPr/>
    </dgm:pt>
    <dgm:pt modelId="{CF39A9F1-2369-4D2F-AE42-D33DCD18A9B8}" type="pres">
      <dgm:prSet presAssocID="{B7F9F3DF-8F4F-49E7-B15E-3340742A1CA2}" presName="parentText" presStyleLbl="node1" presStyleIdx="0" presStyleCnt="4" custLinFactY="94371" custLinFactNeighborX="91" custLinFactNeighborY="100000">
        <dgm:presLayoutVars>
          <dgm:chMax val="0"/>
          <dgm:bulletEnabled val="1"/>
        </dgm:presLayoutVars>
      </dgm:prSet>
      <dgm:spPr/>
    </dgm:pt>
    <dgm:pt modelId="{AD9C17CA-2C81-4C5C-8BA0-3020C6ABF587}" type="pres">
      <dgm:prSet presAssocID="{2CA56C39-1D39-480B-8699-F068F321AC4E}" presName="spacer" presStyleCnt="0"/>
      <dgm:spPr/>
    </dgm:pt>
    <dgm:pt modelId="{CE61033E-EA03-47B5-9A5F-2C081992779C}" type="pres">
      <dgm:prSet presAssocID="{85337E63-ABBA-43DE-A712-F074B27292A6}" presName="parentText" presStyleLbl="node1" presStyleIdx="1" presStyleCnt="4" custLinFactY="96270" custLinFactNeighborX="362" custLinFactNeighborY="100000">
        <dgm:presLayoutVars>
          <dgm:chMax val="0"/>
          <dgm:bulletEnabled val="1"/>
        </dgm:presLayoutVars>
      </dgm:prSet>
      <dgm:spPr/>
    </dgm:pt>
    <dgm:pt modelId="{B75B8D4B-548D-4334-BB23-0D56F38B4845}" type="pres">
      <dgm:prSet presAssocID="{45285123-8AF1-4AB9-9838-C5A33C949B30}" presName="spacer" presStyleCnt="0"/>
      <dgm:spPr/>
    </dgm:pt>
    <dgm:pt modelId="{77FF79DA-5FD5-4C33-B6D1-40BC17AC116E}" type="pres">
      <dgm:prSet presAssocID="{44239EE2-D99D-483D-8DEA-6015AB12973B}" presName="parentText" presStyleLbl="node1" presStyleIdx="2" presStyleCnt="4" custLinFactY="-200000" custLinFactNeighborX="362" custLinFactNeighborY="-288598">
        <dgm:presLayoutVars>
          <dgm:chMax val="0"/>
          <dgm:bulletEnabled val="1"/>
        </dgm:presLayoutVars>
      </dgm:prSet>
      <dgm:spPr/>
    </dgm:pt>
    <dgm:pt modelId="{976FDEAA-C394-4E65-87D7-6DC20DF0B727}" type="pres">
      <dgm:prSet presAssocID="{77E541DE-5EC4-4B61-BBB1-DB3D330FF201}" presName="spacer" presStyleCnt="0"/>
      <dgm:spPr/>
    </dgm:pt>
    <dgm:pt modelId="{4645FA02-E693-4A02-83E4-351CE897C654}" type="pres">
      <dgm:prSet presAssocID="{B2D7F0DF-1844-47F6-87A4-49B47F55656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DCE9005-3EC8-4EA4-8AAE-37EFB4CD9837}" srcId="{FCB442C4-E50B-4764-A80C-425151DB7CCD}" destId="{B2D7F0DF-1844-47F6-87A4-49B47F556567}" srcOrd="3" destOrd="0" parTransId="{B505A0AB-7CB5-4CCD-BBD4-58BFCCC4ADE2}" sibTransId="{FE91A295-00C3-4A48-B5AB-DB49F2E62470}"/>
    <dgm:cxn modelId="{599DBF10-FFF6-43B1-A164-17B93642B67F}" srcId="{FCB442C4-E50B-4764-A80C-425151DB7CCD}" destId="{85337E63-ABBA-43DE-A712-F074B27292A6}" srcOrd="1" destOrd="0" parTransId="{373264D8-6C9F-4039-817A-8C8988D3EDC7}" sibTransId="{45285123-8AF1-4AB9-9838-C5A33C949B30}"/>
    <dgm:cxn modelId="{577DB922-1D97-40F4-A405-E083E0A84DB9}" type="presOf" srcId="{FCB442C4-E50B-4764-A80C-425151DB7CCD}" destId="{0A635F22-ED23-41E1-B47E-D6EF8924A57C}" srcOrd="0" destOrd="0" presId="urn:microsoft.com/office/officeart/2005/8/layout/vList2"/>
    <dgm:cxn modelId="{2A004369-0A9A-443F-8B45-BE2976174603}" type="presOf" srcId="{B7F9F3DF-8F4F-49E7-B15E-3340742A1CA2}" destId="{CF39A9F1-2369-4D2F-AE42-D33DCD18A9B8}" srcOrd="0" destOrd="0" presId="urn:microsoft.com/office/officeart/2005/8/layout/vList2"/>
    <dgm:cxn modelId="{066C5187-9607-4EDA-B406-1380AB4C35C6}" type="presOf" srcId="{44239EE2-D99D-483D-8DEA-6015AB12973B}" destId="{77FF79DA-5FD5-4C33-B6D1-40BC17AC116E}" srcOrd="0" destOrd="0" presId="urn:microsoft.com/office/officeart/2005/8/layout/vList2"/>
    <dgm:cxn modelId="{4D57CE8A-60E2-494E-9518-78A6CB2E6CA3}" srcId="{FCB442C4-E50B-4764-A80C-425151DB7CCD}" destId="{44239EE2-D99D-483D-8DEA-6015AB12973B}" srcOrd="2" destOrd="0" parTransId="{E9E183BC-96E2-417F-8A5D-C7B7DE682AEC}" sibTransId="{77E541DE-5EC4-4B61-BBB1-DB3D330FF201}"/>
    <dgm:cxn modelId="{13464CA7-4E97-4B56-AA9D-FC1D2E3E53EF}" type="presOf" srcId="{85337E63-ABBA-43DE-A712-F074B27292A6}" destId="{CE61033E-EA03-47B5-9A5F-2C081992779C}" srcOrd="0" destOrd="0" presId="urn:microsoft.com/office/officeart/2005/8/layout/vList2"/>
    <dgm:cxn modelId="{FE00CCBD-A6FE-44B3-8C2D-6BF4BCF4A3BB}" srcId="{FCB442C4-E50B-4764-A80C-425151DB7CCD}" destId="{B7F9F3DF-8F4F-49E7-B15E-3340742A1CA2}" srcOrd="0" destOrd="0" parTransId="{E2F99F5D-2790-4C91-B2B9-BCA726ACDD6F}" sibTransId="{2CA56C39-1D39-480B-8699-F068F321AC4E}"/>
    <dgm:cxn modelId="{64BD8CC7-692B-4387-8B49-0CF5F97B7446}" type="presOf" srcId="{B2D7F0DF-1844-47F6-87A4-49B47F556567}" destId="{4645FA02-E693-4A02-83E4-351CE897C654}" srcOrd="0" destOrd="0" presId="urn:microsoft.com/office/officeart/2005/8/layout/vList2"/>
    <dgm:cxn modelId="{0DF3CA8C-C06A-4E49-A4EB-D7791DA8CB71}" type="presParOf" srcId="{0A635F22-ED23-41E1-B47E-D6EF8924A57C}" destId="{CF39A9F1-2369-4D2F-AE42-D33DCD18A9B8}" srcOrd="0" destOrd="0" presId="urn:microsoft.com/office/officeart/2005/8/layout/vList2"/>
    <dgm:cxn modelId="{C7F73CA1-2199-479D-9818-9423748724BC}" type="presParOf" srcId="{0A635F22-ED23-41E1-B47E-D6EF8924A57C}" destId="{AD9C17CA-2C81-4C5C-8BA0-3020C6ABF587}" srcOrd="1" destOrd="0" presId="urn:microsoft.com/office/officeart/2005/8/layout/vList2"/>
    <dgm:cxn modelId="{11C3997C-BAED-4578-BEFE-B311312BDF6E}" type="presParOf" srcId="{0A635F22-ED23-41E1-B47E-D6EF8924A57C}" destId="{CE61033E-EA03-47B5-9A5F-2C081992779C}" srcOrd="2" destOrd="0" presId="urn:microsoft.com/office/officeart/2005/8/layout/vList2"/>
    <dgm:cxn modelId="{2BF7B57B-B3F1-4CD8-A327-9B1ACA3C87A6}" type="presParOf" srcId="{0A635F22-ED23-41E1-B47E-D6EF8924A57C}" destId="{B75B8D4B-548D-4334-BB23-0D56F38B4845}" srcOrd="3" destOrd="0" presId="urn:microsoft.com/office/officeart/2005/8/layout/vList2"/>
    <dgm:cxn modelId="{DAE57E17-0FB2-4211-AEC2-EB35718030C3}" type="presParOf" srcId="{0A635F22-ED23-41E1-B47E-D6EF8924A57C}" destId="{77FF79DA-5FD5-4C33-B6D1-40BC17AC116E}" srcOrd="4" destOrd="0" presId="urn:microsoft.com/office/officeart/2005/8/layout/vList2"/>
    <dgm:cxn modelId="{4311ECE2-0C3D-4245-8872-9B035F079B14}" type="presParOf" srcId="{0A635F22-ED23-41E1-B47E-D6EF8924A57C}" destId="{976FDEAA-C394-4E65-87D7-6DC20DF0B727}" srcOrd="5" destOrd="0" presId="urn:microsoft.com/office/officeart/2005/8/layout/vList2"/>
    <dgm:cxn modelId="{D615B04E-2603-496F-A298-84CDD693D953}" type="presParOf" srcId="{0A635F22-ED23-41E1-B47E-D6EF8924A57C}" destId="{4645FA02-E693-4A02-83E4-351CE897C65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9A9F1-2369-4D2F-AE42-D33DCD18A9B8}">
      <dsp:nvSpPr>
        <dsp:cNvPr id="0" name=""/>
        <dsp:cNvSpPr/>
      </dsp:nvSpPr>
      <dsp:spPr>
        <a:xfrm>
          <a:off x="0" y="1172311"/>
          <a:ext cx="7012370" cy="1081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800" b="1" i="0" kern="1200" baseline="0" dirty="0"/>
            <a:t>Cilj:</a:t>
          </a:r>
          <a:r>
            <a:rPr lang="sl-SI" sz="2800" b="0" i="0" kern="1200" baseline="0" dirty="0"/>
            <a:t> Izboljšati uporabniško izkušnjo pri dostopu do urnikov za študente in profesorje.</a:t>
          </a:r>
          <a:endParaRPr lang="en-US" sz="2800" kern="1200" dirty="0"/>
        </a:p>
      </dsp:txBody>
      <dsp:txXfrm>
        <a:off x="52774" y="1225085"/>
        <a:ext cx="6906822" cy="975532"/>
      </dsp:txXfrm>
    </dsp:sp>
    <dsp:sp modelId="{CE61033E-EA03-47B5-9A5F-2C081992779C}">
      <dsp:nvSpPr>
        <dsp:cNvPr id="0" name=""/>
        <dsp:cNvSpPr/>
      </dsp:nvSpPr>
      <dsp:spPr>
        <a:xfrm>
          <a:off x="0" y="2354561"/>
          <a:ext cx="7012370" cy="1081080"/>
        </a:xfrm>
        <a:prstGeom prst="roundRect">
          <a:avLst/>
        </a:prstGeom>
        <a:gradFill rotWithShape="0">
          <a:gsLst>
            <a:gs pos="0">
              <a:schemeClr val="accent2">
                <a:hueOff val="-203903"/>
                <a:satOff val="10845"/>
                <a:lumOff val="3137"/>
                <a:alphaOff val="0"/>
                <a:tint val="98000"/>
                <a:lumMod val="110000"/>
              </a:schemeClr>
            </a:gs>
            <a:gs pos="84000">
              <a:schemeClr val="accent2">
                <a:hueOff val="-203903"/>
                <a:satOff val="10845"/>
                <a:lumOff val="313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I" sz="2800" b="1" i="0" kern="1200" baseline="0" dirty="0" err="1"/>
            <a:t>Stanje</a:t>
          </a:r>
          <a:r>
            <a:rPr lang="sl-SI" sz="2800" b="1" i="0" kern="1200" baseline="0" dirty="0"/>
            <a:t>:</a:t>
          </a:r>
          <a:r>
            <a:rPr lang="sl-SI" sz="2800" b="0" i="0" kern="1200" baseline="0" dirty="0"/>
            <a:t> Do sedaj smo razvili </a:t>
          </a:r>
          <a:r>
            <a:rPr lang="sl-SI" sz="2800" b="0" i="0" kern="1200" baseline="0" dirty="0" err="1"/>
            <a:t>Figma</a:t>
          </a:r>
          <a:r>
            <a:rPr lang="sl-SI" sz="2800" b="0" i="0" kern="1200" baseline="0" dirty="0"/>
            <a:t> prototip, ki upošteva ključne potrebe uporabnikov.</a:t>
          </a:r>
          <a:endParaRPr lang="en-US" sz="2800" kern="1200" dirty="0"/>
        </a:p>
      </dsp:txBody>
      <dsp:txXfrm>
        <a:off x="52774" y="2407335"/>
        <a:ext cx="6906822" cy="975532"/>
      </dsp:txXfrm>
    </dsp:sp>
    <dsp:sp modelId="{77FF79DA-5FD5-4C33-B6D1-40BC17AC116E}">
      <dsp:nvSpPr>
        <dsp:cNvPr id="0" name=""/>
        <dsp:cNvSpPr/>
      </dsp:nvSpPr>
      <dsp:spPr>
        <a:xfrm>
          <a:off x="0" y="0"/>
          <a:ext cx="7012370" cy="1081080"/>
        </a:xfrm>
        <a:prstGeom prst="roundRect">
          <a:avLst/>
        </a:prstGeom>
        <a:gradFill rotWithShape="0">
          <a:gsLst>
            <a:gs pos="0">
              <a:schemeClr val="accent2">
                <a:hueOff val="-407806"/>
                <a:satOff val="21690"/>
                <a:lumOff val="6274"/>
                <a:alphaOff val="0"/>
                <a:tint val="98000"/>
                <a:lumMod val="110000"/>
              </a:schemeClr>
            </a:gs>
            <a:gs pos="84000">
              <a:schemeClr val="accent2">
                <a:hueOff val="-407806"/>
                <a:satOff val="21690"/>
                <a:lumOff val="627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800" b="1" i="0" kern="1200" baseline="0" dirty="0"/>
            <a:t>Ciljni uporabniki:</a:t>
          </a:r>
          <a:r>
            <a:rPr lang="sl-SI" sz="2800" b="0" i="0" kern="1200" baseline="0" dirty="0"/>
            <a:t> Študentje (primarni) in profesorji (sekundarni).</a:t>
          </a:r>
          <a:endParaRPr lang="en-US" sz="2800" kern="1200" dirty="0"/>
        </a:p>
      </dsp:txBody>
      <dsp:txXfrm>
        <a:off x="52774" y="52774"/>
        <a:ext cx="6906822" cy="975532"/>
      </dsp:txXfrm>
    </dsp:sp>
    <dsp:sp modelId="{4645FA02-E693-4A02-83E4-351CE897C654}">
      <dsp:nvSpPr>
        <dsp:cNvPr id="0" name=""/>
        <dsp:cNvSpPr/>
      </dsp:nvSpPr>
      <dsp:spPr>
        <a:xfrm>
          <a:off x="0" y="3556605"/>
          <a:ext cx="7012370" cy="1081080"/>
        </a:xfrm>
        <a:prstGeom prst="round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I" sz="2800" b="1" i="0" kern="1200" baseline="0" dirty="0"/>
            <a:t>Analiza a</a:t>
          </a:r>
          <a:r>
            <a:rPr lang="sl-SI" sz="2800" b="1" i="0" kern="1200" baseline="0" dirty="0"/>
            <a:t>n</a:t>
          </a:r>
          <a:r>
            <a:rPr lang="en-SI" sz="2800" b="1" i="0" kern="1200" baseline="0" dirty="0" err="1"/>
            <a:t>kete</a:t>
          </a:r>
          <a:r>
            <a:rPr lang="sl-SI" sz="2800" b="1" i="0" kern="1200" baseline="0" dirty="0"/>
            <a:t>:</a:t>
          </a:r>
          <a:r>
            <a:rPr lang="sl-SI" sz="2800" b="0" i="0" kern="1200" baseline="0" dirty="0"/>
            <a:t> Nadaljevanje z analizo povratnih informacij in izboljšavami sistema. </a:t>
          </a:r>
          <a:endParaRPr lang="en-US" sz="2800" kern="1200" dirty="0"/>
        </a:p>
      </dsp:txBody>
      <dsp:txXfrm>
        <a:off x="52774" y="3609379"/>
        <a:ext cx="6906822" cy="975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3896-F74F-DEC4-9F2A-4B53F3B24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Prenova Urnika Fakultete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24B10-3F29-66EB-77E1-53913EDD3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I" dirty="0"/>
              <a:t>Nik </a:t>
            </a:r>
            <a:r>
              <a:rPr lang="en-SI" dirty="0" err="1"/>
              <a:t>Čadež</a:t>
            </a:r>
            <a:r>
              <a:rPr lang="en-SI" dirty="0"/>
              <a:t>, Nik Jukič, Gašper </a:t>
            </a:r>
            <a:r>
              <a:rPr lang="en-SI" dirty="0" err="1"/>
              <a:t>Kolbezen</a:t>
            </a:r>
            <a:endParaRPr lang="en-SI" dirty="0"/>
          </a:p>
          <a:p>
            <a:r>
              <a:rPr lang="en-SI" dirty="0" err="1"/>
              <a:t>Skupina</a:t>
            </a:r>
            <a:r>
              <a:rPr lang="en-SI" dirty="0"/>
              <a:t> 25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812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BE213-57C0-514B-2CEF-2D2F7047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Hvala za Vašo pozornost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1172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B3D04-2B21-5236-E46C-137F807D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SI" dirty="0" err="1">
                <a:solidFill>
                  <a:schemeClr val="accent1"/>
                </a:solidFill>
              </a:rPr>
              <a:t>Ključne</a:t>
            </a:r>
            <a:r>
              <a:rPr lang="en-SI" dirty="0">
                <a:solidFill>
                  <a:schemeClr val="accent1"/>
                </a:solidFill>
              </a:rPr>
              <a:t> </a:t>
            </a:r>
            <a:r>
              <a:rPr lang="en-SI" dirty="0" err="1">
                <a:solidFill>
                  <a:schemeClr val="accent1"/>
                </a:solidFill>
              </a:rPr>
              <a:t>točke</a:t>
            </a:r>
            <a:endParaRPr lang="sl-SI" dirty="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graphicFrame>
        <p:nvGraphicFramePr>
          <p:cNvPr id="10" name="Rectangle 2">
            <a:extLst>
              <a:ext uri="{FF2B5EF4-FFF2-40B4-BE49-F238E27FC236}">
                <a16:creationId xmlns:a16="http://schemas.microsoft.com/office/drawing/2014/main" id="{37D0043E-40AB-89E9-FE66-CA639D08BE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820377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352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5BE0-7268-F5C4-E78A-4FB40CEF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Ciljni uporabniki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E2010C-086C-F9E0-172A-5D14D981F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88377"/>
            <a:ext cx="6404317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l-SI" altLang="sl-S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Potrebe:</a:t>
            </a:r>
            <a:endParaRPr kumimoji="0" lang="sl-SI" altLang="sl-S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sl-SI" altLang="sl-S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Enostaven dostop do urnikov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sl-SI" altLang="sl-S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Preglednost in jasnost informacij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sl-SI" altLang="sl-S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Možnost prilagoditve urnika</a:t>
            </a:r>
            <a:endParaRPr kumimoji="0" lang="en-SI" altLang="sl-SI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sl-SI" altLang="sl-SI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l-SI" altLang="sl-S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Pričakovanja:</a:t>
            </a:r>
            <a:endParaRPr kumimoji="0" lang="sl-SI" altLang="sl-S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sl-SI" altLang="sl-S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Hiter dostop do točnih in ažurnih informacij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sl-SI" altLang="sl-S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Pregleden prikaz predavanj, vaj in drugih aktivnosti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sl-SI" altLang="sl-S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Enostavna navigacija in uporaba brez zapletenih funkcionalnosti</a:t>
            </a:r>
            <a:endParaRPr kumimoji="0" lang="en-SI" altLang="sl-SI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sl-SI" altLang="sl-SI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l-SI" altLang="sl-S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Povratne informacije:</a:t>
            </a:r>
            <a:endParaRPr kumimoji="0" lang="sl-SI" altLang="sl-S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sl-SI" altLang="sl-S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Študentje želijo večjo prilagodljivost in </a:t>
            </a:r>
            <a:endParaRPr lang="en-SI" altLang="sl-SI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sl-SI" altLang="sl-S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enostavno prilagajanje urnika glede na njihove potrebe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l-SI" altLang="sl-S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87" name="Picture 15" descr="3 Proven Study Strategies for College Students | CWI">
            <a:extLst>
              <a:ext uri="{FF2B5EF4-FFF2-40B4-BE49-F238E27FC236}">
                <a16:creationId xmlns:a16="http://schemas.microsoft.com/office/drawing/2014/main" id="{4E9ADCFD-CFAF-B1F1-6E11-27D4E3F07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0" y="1866336"/>
            <a:ext cx="4289508" cy="42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22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0F6C-7077-39D1-5C36-D8B3F538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FIGMA PROTOTIP</a:t>
            </a:r>
            <a:endParaRPr lang="sl-SI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CEE731-90C0-15EF-EF0D-4A45210D0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174" t="1475" r="2641" b="1590"/>
          <a:stretch/>
        </p:blipFill>
        <p:spPr>
          <a:xfrm>
            <a:off x="1448094" y="1840872"/>
            <a:ext cx="2176641" cy="48212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319834-111F-37CF-CA1B-6BFEFB38E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265" y="1840872"/>
            <a:ext cx="2176641" cy="4770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7F8657-917F-82D9-6E08-326B46D2E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486" y="1840872"/>
            <a:ext cx="2175028" cy="47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5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8041B-DE18-AFD5-566D-131C937F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  <a:effectLst/>
              </a:rPr>
              <a:t>Kako</a:t>
            </a:r>
            <a:r>
              <a:rPr lang="en-US" sz="3600" dirty="0">
                <a:solidFill>
                  <a:schemeClr val="accent1"/>
                </a:solidFill>
                <a:effectLst/>
              </a:rPr>
              <a:t> bi </a:t>
            </a:r>
            <a:r>
              <a:rPr lang="en-US" sz="3600" dirty="0" err="1">
                <a:solidFill>
                  <a:schemeClr val="accent1"/>
                </a:solidFill>
                <a:effectLst/>
              </a:rPr>
              <a:t>ocenili</a:t>
            </a:r>
            <a:r>
              <a:rPr lang="en-US" sz="3600" dirty="0">
                <a:solidFill>
                  <a:schemeClr val="accent1"/>
                </a:solidFill>
                <a:effectLst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/>
              </a:rPr>
              <a:t>trenutno</a:t>
            </a:r>
            <a:r>
              <a:rPr lang="en-US" sz="3600" dirty="0">
                <a:solidFill>
                  <a:schemeClr val="accent1"/>
                </a:solidFill>
                <a:effectLst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/>
              </a:rPr>
              <a:t>spletno</a:t>
            </a:r>
            <a:r>
              <a:rPr lang="en-US" sz="3600" dirty="0">
                <a:solidFill>
                  <a:schemeClr val="accent1"/>
                </a:solidFill>
                <a:effectLst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/>
              </a:rPr>
              <a:t>stran</a:t>
            </a:r>
            <a:r>
              <a:rPr lang="en-US" sz="3600" dirty="0">
                <a:solidFill>
                  <a:schemeClr val="accent1"/>
                </a:solidFill>
                <a:effectLst/>
              </a:rPr>
              <a:t>, ki </a:t>
            </a:r>
            <a:r>
              <a:rPr lang="en-US" sz="3600" dirty="0" err="1">
                <a:solidFill>
                  <a:schemeClr val="accent1"/>
                </a:solidFill>
                <a:effectLst/>
              </a:rPr>
              <a:t>prikazuje</a:t>
            </a:r>
            <a:r>
              <a:rPr lang="en-US" sz="3600" dirty="0">
                <a:solidFill>
                  <a:schemeClr val="accent1"/>
                </a:solidFill>
                <a:effectLst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/>
              </a:rPr>
              <a:t>urnik</a:t>
            </a:r>
            <a:r>
              <a:rPr lang="en-US" sz="3600" dirty="0">
                <a:solidFill>
                  <a:schemeClr val="accent1"/>
                </a:solidFill>
                <a:effectLst/>
              </a:rPr>
              <a:t>?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Forms response chart. Question title: 🔥(1/9) Kako bi ocenili trenutno spletno stran, ki prikazuje urnik?&#10;. Number of responses: 20 responses.">
            <a:extLst>
              <a:ext uri="{FF2B5EF4-FFF2-40B4-BE49-F238E27FC236}">
                <a16:creationId xmlns:a16="http://schemas.microsoft.com/office/drawing/2014/main" id="{A5F8DE26-F94E-36C4-C708-2EB68CD59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4"/>
          <a:stretch/>
        </p:blipFill>
        <p:spPr bwMode="auto">
          <a:xfrm>
            <a:off x="635457" y="2790605"/>
            <a:ext cx="9844384" cy="360273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436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FC7D3E-9DAC-C0A8-EA07-0F0AECC72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9BF4CB-42F9-E2E7-4513-5104CC91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7217AA-1CB5-6B07-2F5A-C8BA3157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E69BCA-8E9E-C2E4-A520-2DDDECF91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1C7366-9B88-7BD8-BF16-B50D2E7B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6D15B6-2384-7C03-6E0E-4C0177BE1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87062-F08B-81CF-B64A-C66E06B7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Ali </a:t>
            </a:r>
            <a:r>
              <a:rPr lang="en-US" sz="3600" dirty="0" err="1">
                <a:solidFill>
                  <a:schemeClr val="accent1"/>
                </a:solidFill>
              </a:rPr>
              <a:t>si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želiš</a:t>
            </a:r>
            <a:r>
              <a:rPr lang="en-US" sz="3600" dirty="0">
                <a:solidFill>
                  <a:schemeClr val="accent1"/>
                </a:solidFill>
              </a:rPr>
              <a:t>, da bi </a:t>
            </a:r>
            <a:r>
              <a:rPr lang="en-US" sz="3600" dirty="0" err="1">
                <a:solidFill>
                  <a:schemeClr val="accent1"/>
                </a:solidFill>
              </a:rPr>
              <a:t>nov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urnik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imel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prijavo</a:t>
            </a:r>
            <a:r>
              <a:rPr lang="en-US" sz="3600" dirty="0">
                <a:solidFill>
                  <a:schemeClr val="accent1"/>
                </a:solidFill>
              </a:rPr>
              <a:t> (login)?</a:t>
            </a:r>
          </a:p>
        </p:txBody>
      </p:sp>
      <p:pic>
        <p:nvPicPr>
          <p:cNvPr id="6" name="Content Placeholder 5" descr="Forms response chart. Question title: 🔥(2/9) Ali si želiš, da bi nov urnik imel prijavo (login)?&#10;** Tu bi se prijava izvedla preko digitalne identitete UL. **&#10;. Number of responses: 20 responses.">
            <a:extLst>
              <a:ext uri="{FF2B5EF4-FFF2-40B4-BE49-F238E27FC236}">
                <a16:creationId xmlns:a16="http://schemas.microsoft.com/office/drawing/2014/main" id="{DC2A55EB-3470-737B-1FAC-666078C0A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22"/>
          <a:stretch/>
        </p:blipFill>
        <p:spPr bwMode="auto">
          <a:xfrm>
            <a:off x="441053" y="2829299"/>
            <a:ext cx="11038818" cy="3304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570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2B6F10-59DA-0D25-BCCB-1403900D9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8EBB80F-10FE-23E3-97BF-BE2000042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C14DF-54A9-4275-612B-97F489AE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034588-3409-3508-7365-FC338896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006922-6366-808E-6F50-450538038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ECA00B3-FAAD-A79A-D35A-8E9B61B1F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FB774-8B0F-2298-4A75-F2CF895D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3600" dirty="0">
                <a:solidFill>
                  <a:schemeClr val="accent1"/>
                </a:solidFill>
              </a:rPr>
              <a:t>Na kateri napravi najpogosteje odpiraš urnik?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Forms response chart. Question title: 🔥(3/9) Na kateri napravi najpogosteje odpiraš urnik?&#10;. Number of responses: 20 responses.">
            <a:extLst>
              <a:ext uri="{FF2B5EF4-FFF2-40B4-BE49-F238E27FC236}">
                <a16:creationId xmlns:a16="http://schemas.microsoft.com/office/drawing/2014/main" id="{794B9472-3264-5276-8CFB-1669FA6DC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5"/>
          <a:stretch/>
        </p:blipFill>
        <p:spPr bwMode="auto">
          <a:xfrm>
            <a:off x="581191" y="2910505"/>
            <a:ext cx="10530713" cy="31753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219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CB7FA1-C8A9-D9D7-995A-44E0C0F21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6FE282-F494-8FEB-E457-4FDE62BF7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708D0E-47AA-B498-6388-F2C9B8BA9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674AAD-974F-30E0-90DC-65A6582BC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F1E97A-1E55-3826-7209-7AE405F9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7933E6C-9536-1A81-43CF-851D2357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454EC-8AD0-015F-7A27-A1A3D0F5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Katere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funkcionalnosti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si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želiš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na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novem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urniku</a:t>
            </a:r>
            <a:r>
              <a:rPr lang="en-US" sz="3600" dirty="0">
                <a:solidFill>
                  <a:schemeClr val="accent1"/>
                </a:solidFill>
              </a:rPr>
              <a:t>?</a:t>
            </a:r>
          </a:p>
        </p:txBody>
      </p:sp>
      <p:pic>
        <p:nvPicPr>
          <p:cNvPr id="5" name="Content Placeholder 4" descr="Forms response chart. Question title: 🔥(4/9) Katere funkcionalnosti si želiš na novem urniku?. Number of responses: 20 responses.">
            <a:extLst>
              <a:ext uri="{FF2B5EF4-FFF2-40B4-BE49-F238E27FC236}">
                <a16:creationId xmlns:a16="http://schemas.microsoft.com/office/drawing/2014/main" id="{A18341AF-7CA6-7329-D9EF-02037F9DC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7"/>
          <a:stretch/>
        </p:blipFill>
        <p:spPr bwMode="auto">
          <a:xfrm>
            <a:off x="970942" y="2580855"/>
            <a:ext cx="10738458" cy="39098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9218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1A76C-3FDC-C75C-1D5A-869720A9B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5FE4FF5-3D6E-8671-37F0-6B4207FD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1C71D-944F-0E30-EC36-93C596199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2B7226-1610-0917-9402-37A3E36A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ECB58F-00C9-879C-FDC5-898312529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D0127D-20CE-F9B5-D4D7-C5C7D42B8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028E9-60F9-2D95-C5BF-542713F2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Kateri </a:t>
            </a:r>
            <a:r>
              <a:rPr lang="en-US" sz="3600" dirty="0" err="1">
                <a:solidFill>
                  <a:schemeClr val="accent1"/>
                </a:solidFill>
              </a:rPr>
              <a:t>koledar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uporabljaš</a:t>
            </a:r>
            <a:r>
              <a:rPr lang="en-US" sz="3600" dirty="0">
                <a:solidFill>
                  <a:schemeClr val="accent1"/>
                </a:solidFill>
              </a:rPr>
              <a:t>? Ali ga </a:t>
            </a:r>
            <a:r>
              <a:rPr lang="en-US" sz="3600" dirty="0" err="1">
                <a:solidFill>
                  <a:schemeClr val="accent1"/>
                </a:solidFill>
              </a:rPr>
              <a:t>sploh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uporabljaš</a:t>
            </a:r>
            <a:r>
              <a:rPr lang="en-US" sz="3600" dirty="0">
                <a:solidFill>
                  <a:schemeClr val="accent1"/>
                </a:solidFill>
              </a:rPr>
              <a:t>?</a:t>
            </a:r>
          </a:p>
        </p:txBody>
      </p:sp>
      <p:pic>
        <p:nvPicPr>
          <p:cNvPr id="5" name="Content Placeholder 4" descr="Forms response chart. Question title: 🔥(7/9) Kateri koledar uporabljaš? Ali ga sploh uporabljaš?. Number of responses: 19 responses.">
            <a:extLst>
              <a:ext uri="{FF2B5EF4-FFF2-40B4-BE49-F238E27FC236}">
                <a16:creationId xmlns:a16="http://schemas.microsoft.com/office/drawing/2014/main" id="{587CE0D9-B79D-F7AE-6FAD-9FCEB955F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1"/>
          <a:stretch/>
        </p:blipFill>
        <p:spPr bwMode="auto">
          <a:xfrm>
            <a:off x="462057" y="2651098"/>
            <a:ext cx="11262866" cy="34830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768443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178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 2</vt:lpstr>
      <vt:lpstr>Dividend</vt:lpstr>
      <vt:lpstr>Prenova Urnika Fakultete</vt:lpstr>
      <vt:lpstr>Ključne točke</vt:lpstr>
      <vt:lpstr>Ciljni uporabniki</vt:lpstr>
      <vt:lpstr>FIGMA PROTOTIP</vt:lpstr>
      <vt:lpstr>Kako bi ocenili trenutno spletno stran, ki prikazuje urnik?</vt:lpstr>
      <vt:lpstr>Ali si želiš, da bi nov urnik imel prijavo (login)?</vt:lpstr>
      <vt:lpstr>Na kateri napravi najpogosteje odpiraš urnik?</vt:lpstr>
      <vt:lpstr>Katere funkcionalnosti si želiš na novem urniku?</vt:lpstr>
      <vt:lpstr>Kateri koledar uporabljaš? Ali ga sploh uporabljaš?</vt:lpstr>
      <vt:lpstr>Hvala za Vašo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Jukič, Nik</dc:creator>
  <cp:lastModifiedBy>Jukič, Nik</cp:lastModifiedBy>
  <cp:revision>10</cp:revision>
  <dcterms:created xsi:type="dcterms:W3CDTF">2024-12-30T17:28:08Z</dcterms:created>
  <dcterms:modified xsi:type="dcterms:W3CDTF">2024-12-30T17:55:14Z</dcterms:modified>
</cp:coreProperties>
</file>