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3" r:id="rId5"/>
    <p:sldId id="271" r:id="rId6"/>
    <p:sldId id="310" r:id="rId7"/>
    <p:sldId id="301" r:id="rId8"/>
    <p:sldId id="265" r:id="rId9"/>
    <p:sldId id="311" r:id="rId10"/>
    <p:sldId id="296" r:id="rId11"/>
    <p:sldId id="297" r:id="rId12"/>
    <p:sldId id="285" r:id="rId13"/>
    <p:sldId id="299" r:id="rId14"/>
    <p:sldId id="312" r:id="rId15"/>
    <p:sldId id="267" r:id="rId16"/>
    <p:sldId id="308" r:id="rId17"/>
    <p:sldId id="309" r:id="rId18"/>
    <p:sldId id="292" r:id="rId19"/>
    <p:sldId id="304" r:id="rId20"/>
    <p:sldId id="268" r:id="rId21"/>
    <p:sldId id="306" r:id="rId22"/>
    <p:sldId id="313" r:id="rId23"/>
    <p:sldId id="294" r:id="rId24"/>
    <p:sldId id="307" r:id="rId25"/>
    <p:sldId id="283" r:id="rId26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A53"/>
    <a:srgbClr val="DD1C3E"/>
    <a:srgbClr val="C9D5DF"/>
    <a:srgbClr val="497193"/>
    <a:srgbClr val="31475D"/>
    <a:srgbClr val="FFFF66"/>
    <a:srgbClr val="BE2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78374" autoAdjust="0"/>
  </p:normalViewPr>
  <p:slideViewPr>
    <p:cSldViewPr snapToGrid="0">
      <p:cViewPr varScale="1">
        <p:scale>
          <a:sx n="72" d="100"/>
          <a:sy n="72" d="100"/>
        </p:scale>
        <p:origin x="-846" y="-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6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&#36164;&#26009;\&#39033;&#30446;&#36827;&#34892;&#20013;\&#22522;&#20110;Spark&#30340;&#21508;&#34892;&#19994;&#20225;&#19994;&#31354;&#38388;&#20998;&#24067;&#30740;&#31350;\&#37325;&#24198;\0503&#26102;&#38388;&#35760;&#24405;(&#24050;&#33258;&#21160;&#36824;&#21407;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E:\&#36164;&#26009;\&#39033;&#30446;&#36827;&#34892;&#20013;\&#22522;&#20110;Spark&#30340;&#21508;&#34892;&#19994;&#20225;&#19994;&#31354;&#38388;&#20998;&#24067;&#30740;&#31350;\&#37325;&#24198;\0503&#26102;&#38388;&#35760;&#24405;(&#24050;&#33258;&#21160;&#36824;&#21407;)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&#36164;&#26009;\&#39033;&#30446;&#36827;&#34892;&#20013;\&#22522;&#20110;Spark&#30340;&#21508;&#34892;&#19994;&#20225;&#19994;&#31354;&#38388;&#20998;&#24067;&#30740;&#31350;\&#37325;&#24198;\0503&#26102;&#38388;&#35760;&#24405;(&#24050;&#33258;&#21160;&#36824;&#21407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单机与集群计算耗时图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25192865310296"/>
          <c:y val="0.16402038917223538"/>
          <c:w val="0.88651382181287763"/>
          <c:h val="0.5938142198028713"/>
        </c:manualLayout>
      </c:layout>
      <c:lineChart>
        <c:grouping val="standar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9 slaves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80</c:v>
                </c:pt>
                <c:pt idx="6">
                  <c:v>100</c:v>
                </c:pt>
                <c:pt idx="7">
                  <c:v>150</c:v>
                </c:pt>
                <c:pt idx="8">
                  <c:v>200</c:v>
                </c:pt>
                <c:pt idx="9">
                  <c:v>211.9419</c:v>
                </c:pt>
              </c:numCache>
            </c:numRef>
          </c:cat>
          <c:val>
            <c:numRef>
              <c:f>Sheet2!$G$2:$G$11</c:f>
              <c:numCache>
                <c:formatCode>0.00_);[Red]\(0.00\)</c:formatCode>
                <c:ptCount val="10"/>
                <c:pt idx="0">
                  <c:v>44</c:v>
                </c:pt>
                <c:pt idx="1">
                  <c:v>46.000000000000007</c:v>
                </c:pt>
                <c:pt idx="2">
                  <c:v>48</c:v>
                </c:pt>
                <c:pt idx="3">
                  <c:v>52.000000000000007</c:v>
                </c:pt>
                <c:pt idx="4">
                  <c:v>52.000000000000007</c:v>
                </c:pt>
                <c:pt idx="5">
                  <c:v>59</c:v>
                </c:pt>
                <c:pt idx="6">
                  <c:v>60.999999999999993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44-4F53-89E3-E63F53C0BD4B}"/>
            </c:ext>
          </c:extLst>
        </c:ser>
        <c:ser>
          <c:idx val="1"/>
          <c:order val="1"/>
          <c:tx>
            <c:strRef>
              <c:f>Sheet2!$K$1</c:f>
              <c:strCache>
                <c:ptCount val="1"/>
                <c:pt idx="0">
                  <c:v>local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80</c:v>
                </c:pt>
                <c:pt idx="6">
                  <c:v>100</c:v>
                </c:pt>
                <c:pt idx="7">
                  <c:v>150</c:v>
                </c:pt>
                <c:pt idx="8">
                  <c:v>200</c:v>
                </c:pt>
                <c:pt idx="9">
                  <c:v>211.9419</c:v>
                </c:pt>
              </c:numCache>
            </c:numRef>
          </c:cat>
          <c:val>
            <c:numRef>
              <c:f>Sheet2!$K$2:$K$11</c:f>
              <c:numCache>
                <c:formatCode>0.00_);[Red]\(0.00\)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41</c:v>
                </c:pt>
                <c:pt idx="3">
                  <c:v>48</c:v>
                </c:pt>
                <c:pt idx="4">
                  <c:v>57</c:v>
                </c:pt>
                <c:pt idx="5">
                  <c:v>76</c:v>
                </c:pt>
                <c:pt idx="6">
                  <c:v>83</c:v>
                </c:pt>
                <c:pt idx="7">
                  <c:v>105</c:v>
                </c:pt>
                <c:pt idx="8">
                  <c:v>134</c:v>
                </c:pt>
                <c:pt idx="9">
                  <c:v>148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344-4F53-89E3-E63F53C0B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741760"/>
        <c:axId val="498332736"/>
      </c:lineChart>
      <c:catAx>
        <c:axId val="52274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数据量（万条）</a:t>
                </a:r>
              </a:p>
            </c:rich>
          </c:tx>
          <c:layout>
            <c:manualLayout>
              <c:xMode val="edge"/>
              <c:yMode val="edge"/>
              <c:x val="0.47777576660922522"/>
              <c:y val="0.86393947567020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332736"/>
        <c:crosses val="autoZero"/>
        <c:auto val="1"/>
        <c:lblAlgn val="ctr"/>
        <c:lblOffset val="100"/>
        <c:noMultiLvlLbl val="0"/>
      </c:catAx>
      <c:valAx>
        <c:axId val="49833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耗时（秒）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274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775645842785833E-2"/>
          <c:y val="0.88545306681295144"/>
          <c:w val="0.30442458342161927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不同节点数集群相对单机的加速比</a:t>
            </a:r>
          </a:p>
        </c:rich>
      </c:tx>
      <c:layout>
        <c:manualLayout>
          <c:xMode val="edge"/>
          <c:yMode val="edge"/>
          <c:x val="0.16473052972161037"/>
          <c:y val="2.068094873445213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050383262569712"/>
          <c:y val="0.17685185185185184"/>
          <c:w val="0.77894075848080779"/>
          <c:h val="0.5404009915427237"/>
        </c:manualLayout>
      </c:layout>
      <c:lineChart>
        <c:grouping val="standard"/>
        <c:varyColors val="0"/>
        <c:ser>
          <c:idx val="0"/>
          <c:order val="0"/>
          <c:tx>
            <c:strRef>
              <c:f>Sheet5!$D$2</c:f>
              <c:strCache>
                <c:ptCount val="1"/>
                <c:pt idx="0">
                  <c:v>100万条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Sheet5!$E$1:$H$1</c:f>
              <c:strCache>
                <c:ptCount val="4"/>
                <c:pt idx="0">
                  <c:v>3 slaves</c:v>
                </c:pt>
                <c:pt idx="1">
                  <c:v>6 slaves</c:v>
                </c:pt>
                <c:pt idx="2">
                  <c:v>8 slaves</c:v>
                </c:pt>
                <c:pt idx="3">
                  <c:v>9 slaves</c:v>
                </c:pt>
              </c:strCache>
            </c:strRef>
          </c:cat>
          <c:val>
            <c:numRef>
              <c:f>Sheet5!$E$2:$H$2</c:f>
              <c:numCache>
                <c:formatCode>General</c:formatCode>
                <c:ptCount val="4"/>
                <c:pt idx="0">
                  <c:v>1.4067796610169492</c:v>
                </c:pt>
                <c:pt idx="1">
                  <c:v>1.39065573770492</c:v>
                </c:pt>
                <c:pt idx="2">
                  <c:v>1.3833333333333333</c:v>
                </c:pt>
                <c:pt idx="3">
                  <c:v>1.3606557377049182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FDA-4825-BCF6-BCF03C159891}"/>
            </c:ext>
          </c:extLst>
        </c:ser>
        <c:ser>
          <c:idx val="1"/>
          <c:order val="1"/>
          <c:tx>
            <c:strRef>
              <c:f>Sheet5!$D$3</c:f>
              <c:strCache>
                <c:ptCount val="1"/>
                <c:pt idx="0">
                  <c:v>150万条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Sheet5!$E$1:$H$1</c:f>
              <c:strCache>
                <c:ptCount val="4"/>
                <c:pt idx="0">
                  <c:v>3 slaves</c:v>
                </c:pt>
                <c:pt idx="1">
                  <c:v>6 slaves</c:v>
                </c:pt>
                <c:pt idx="2">
                  <c:v>8 slaves</c:v>
                </c:pt>
                <c:pt idx="3">
                  <c:v>9 slaves</c:v>
                </c:pt>
              </c:strCache>
            </c:strRef>
          </c:cat>
          <c:val>
            <c:numRef>
              <c:f>Sheet5!$E$3:$H$3</c:f>
              <c:numCache>
                <c:formatCode>General</c:formatCode>
                <c:ptCount val="4"/>
                <c:pt idx="0">
                  <c:v>1.4788732394366197</c:v>
                </c:pt>
                <c:pt idx="1">
                  <c:v>1.4788732394366197</c:v>
                </c:pt>
                <c:pt idx="2">
                  <c:v>1.5</c:v>
                </c:pt>
                <c:pt idx="3">
                  <c:v>1.4583333333333333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FDA-4825-BCF6-BCF03C159891}"/>
            </c:ext>
          </c:extLst>
        </c:ser>
        <c:ser>
          <c:idx val="2"/>
          <c:order val="2"/>
          <c:tx>
            <c:strRef>
              <c:f>Sheet5!$D$4</c:f>
              <c:strCache>
                <c:ptCount val="1"/>
                <c:pt idx="0">
                  <c:v>211.9419万条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Sheet5!$E$1:$H$1</c:f>
              <c:strCache>
                <c:ptCount val="4"/>
                <c:pt idx="0">
                  <c:v>3 slaves</c:v>
                </c:pt>
                <c:pt idx="1">
                  <c:v>6 slaves</c:v>
                </c:pt>
                <c:pt idx="2">
                  <c:v>8 slaves</c:v>
                </c:pt>
                <c:pt idx="3">
                  <c:v>9 slaves</c:v>
                </c:pt>
              </c:strCache>
            </c:strRef>
          </c:cat>
          <c:val>
            <c:numRef>
              <c:f>Sheet5!$E$4:$H$4</c:f>
              <c:numCache>
                <c:formatCode>General</c:formatCode>
                <c:ptCount val="4"/>
                <c:pt idx="0">
                  <c:v>1.7431325301204801</c:v>
                </c:pt>
                <c:pt idx="1">
                  <c:v>1.7619047619047623</c:v>
                </c:pt>
                <c:pt idx="2">
                  <c:v>1.79117647058824</c:v>
                </c:pt>
                <c:pt idx="3">
                  <c:v>1.85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FDA-4825-BCF6-BCF03C159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140864"/>
        <c:axId val="498335040"/>
      </c:lineChart>
      <c:catAx>
        <c:axId val="519140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工作节点数</a:t>
                </a:r>
              </a:p>
            </c:rich>
          </c:tx>
          <c:layout>
            <c:manualLayout>
              <c:xMode val="edge"/>
              <c:yMode val="edge"/>
              <c:x val="0.4533191469923632"/>
              <c:y val="0.8045117036664309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98335040"/>
        <c:crosses val="autoZero"/>
        <c:auto val="1"/>
        <c:lblAlgn val="ctr"/>
        <c:lblOffset val="100"/>
        <c:noMultiLvlLbl val="0"/>
      </c:catAx>
      <c:valAx>
        <c:axId val="498335040"/>
        <c:scaling>
          <c:orientation val="minMax"/>
          <c:min val="1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加速比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14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6369538560290079E-2"/>
          <c:y val="0.89399181799788063"/>
          <c:w val="0.89999994067602052"/>
          <c:h val="0.106008182002119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 sz="105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不同节点配置下集群计算耗时</a:t>
            </a:r>
            <a:endParaRPr lang="zh-CN" alt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19354833904808436"/>
          <c:y val="1.551071155083910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570922989385755"/>
          <c:y val="0.15799010777897537"/>
          <c:w val="0.70339071916492135"/>
          <c:h val="0.507332576931704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4 core+16GBmemory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Sheet4!$O$2</c:f>
              <c:numCache>
                <c:formatCode>0.00_);[Red]\(0.00\)</c:formatCode>
                <c:ptCount val="1"/>
                <c:pt idx="0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71-4D15-A110-699E0597B7B1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2 core+16GBmemory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Sheet4!$O$3</c:f>
              <c:numCache>
                <c:formatCode>0.00_);[Red]\(0.00\)</c:formatCode>
                <c:ptCount val="1"/>
                <c:pt idx="0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71-4D15-A110-699E0597B7B1}"/>
            </c:ext>
          </c:extLst>
        </c:ser>
        <c:ser>
          <c:idx val="2"/>
          <c:order val="2"/>
          <c:tx>
            <c:strRef>
              <c:f>Sheet4!$A$4</c:f>
              <c:strCache>
                <c:ptCount val="1"/>
                <c:pt idx="0">
                  <c:v>4 core+8GBmemory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Sheet4!$O$4</c:f>
              <c:numCache>
                <c:formatCode>0.00_);[Red]\(0.00\)</c:formatCode>
                <c:ptCount val="1"/>
                <c:pt idx="0">
                  <c:v>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71-4D15-A110-699E0597B7B1}"/>
            </c:ext>
          </c:extLst>
        </c:ser>
        <c:ser>
          <c:idx val="3"/>
          <c:order val="3"/>
          <c:tx>
            <c:strRef>
              <c:f>Sheet4!$A$5</c:f>
              <c:strCache>
                <c:ptCount val="1"/>
                <c:pt idx="0">
                  <c:v>2 core+8GBmemory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Sheet4!$O$5</c:f>
              <c:numCache>
                <c:formatCode>0.00_);[Red]\(0.00\)</c:formatCode>
                <c:ptCount val="1"/>
                <c:pt idx="0">
                  <c:v>85.000000000000014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71-4D15-A110-699E0597B7B1}"/>
            </c:ext>
          </c:extLst>
        </c:ser>
        <c:ser>
          <c:idx val="4"/>
          <c:order val="4"/>
          <c:tx>
            <c:strRef>
              <c:f>Sheet4!$A$6</c:f>
              <c:strCache>
                <c:ptCount val="1"/>
                <c:pt idx="0">
                  <c:v>1 core+16GBmemory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Sheet4!$O$6</c:f>
              <c:numCache>
                <c:formatCode>0.00_);[Red]\(0.00\)</c:formatCode>
                <c:ptCount val="1"/>
                <c:pt idx="0">
                  <c:v>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71-4D15-A110-699E0597B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142912"/>
        <c:axId val="522708096"/>
      </c:barChart>
      <c:catAx>
        <c:axId val="5191429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计算节点配置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522708096"/>
        <c:crosses val="autoZero"/>
        <c:auto val="1"/>
        <c:lblAlgn val="ctr"/>
        <c:lblOffset val="100"/>
        <c:noMultiLvlLbl val="0"/>
      </c:catAx>
      <c:valAx>
        <c:axId val="52270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计算耗时（秒）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_);[Red]\(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14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7750051193490225"/>
          <c:w val="1"/>
          <c:h val="0.2170473711786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8313709-D1B6-4945-9538-76492A8578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F399814-19D0-427C-929E-57142E92B1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20FD65-337B-41FA-9B76-E3652251F5E3}" type="datetimeFigureOut">
              <a:rPr lang="zh-CN" altLang="en-US"/>
              <a:pPr>
                <a:defRPr/>
              </a:pPr>
              <a:t>2018/6/5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37F2BE3-CD90-4140-BBB7-124FE42A31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A310267-E24A-4AD9-9E14-08D07D9C6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D6790-06B0-4973-8608-873195F61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0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94036D8C-5766-4EB5-9463-2EE34C90BA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3025367-03E3-4316-B189-6178D8E45C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E19D608-7F30-41DC-B50F-70D65719AAE6}" type="datetimeFigureOut">
              <a:rPr lang="zh-CN" altLang="en-US"/>
              <a:pPr>
                <a:defRPr/>
              </a:pPr>
              <a:t>2018/6/5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A177548D-B6C3-42D8-A43A-0CECFFAED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1E34B4EA-D90D-4A9D-B9A0-4BBC46A9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903016-2651-4084-9DD7-23426E3AE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33689AD-4AAB-4801-920F-D1394F1DF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7D538C5-8565-4E53-860F-3482E080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7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557537F4-3DC9-46C1-A0CA-57D519D82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274FD1B6-84CC-4C52-AABC-7FB91E3E1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058E1A8D-45CA-43C7-B340-724577705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EA3E96-1948-47A4-AA79-538215C0262D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A88BA14C-BE07-4AF0-94CB-B89A95453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xmlns="" id="{F8D9B4E9-53AF-4A28-955C-64870D7D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xmlns="" id="{54D86830-ABC2-443A-8A96-CAA15868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27E04D-D040-43A4-8782-F367A789FA4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A88BA14C-BE07-4AF0-94CB-B89A95453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xmlns="" id="{F8D9B4E9-53AF-4A28-955C-64870D7D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xmlns="" id="{54D86830-ABC2-443A-8A96-CAA15868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27E04D-D040-43A4-8782-F367A789FA4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90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A88BA14C-BE07-4AF0-94CB-B89A95453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xmlns="" id="{F8D9B4E9-53AF-4A28-955C-64870D7D8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xmlns="" id="{54D86830-ABC2-443A-8A96-CAA158682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27E04D-D040-43A4-8782-F367A789FA4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069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xmlns="" id="{6D1E8177-848D-4863-ACA2-0FB393AC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xmlns="" id="{8F6D2335-4581-44B7-97B6-1001FFA72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另一方面现有集群计算全部数据耗时为</a:t>
            </a:r>
            <a:r>
              <a:rPr lang="en-US" altLang="zh-CN" dirty="0"/>
              <a:t>82</a:t>
            </a:r>
            <a:r>
              <a:rPr lang="zh-CN" altLang="en-US" dirty="0"/>
              <a:t>秒，计算一百万条数据耗时约为一分钟，可支持接近实时的计算，在进一步优化算法后，可进一步加快。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xmlns="" id="{66491A14-5405-4EBE-BC33-C9207B19E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2A4C45-EF26-40DE-AF12-BB75688C9C8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xmlns="" id="{6D1E8177-848D-4863-ACA2-0FB393AC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xmlns="" id="{8F6D2335-4581-44B7-97B6-1001FFA72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从这两个实验可以看出，本文现在采用的</a:t>
            </a:r>
            <a:r>
              <a:rPr lang="en-US" altLang="zh-CN" dirty="0"/>
              <a:t>Spark</a:t>
            </a:r>
            <a:r>
              <a:rPr lang="zh-CN" altLang="en-US" dirty="0"/>
              <a:t>计算集群足以承担现有的点数据集计算任务，且在此基础上再增加节点数或提高单机配置，对计算效率的增高效果有限。因此应当考虑从其他方向上对计算效率进行提高。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xmlns="" id="{66491A14-5405-4EBE-BC33-C9207B19E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2A4C45-EF26-40DE-AF12-BB75688C9C86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128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xmlns="" id="{6935BDED-FA9B-4D62-AA50-8A7866160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xmlns="" id="{FC798BC8-3004-43F6-98C9-863B7A931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批发与零售业各年新企业分布较为均匀，尽管仍存在有重心偏离区域中心的特点，但标准差椭圆方向与区域方向类似，且重心随年份变化小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xmlns="" id="{C1442EFF-BD3E-495F-96D9-D8985E86D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9C2017-4D91-4732-B0B8-127FD29C2D9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xmlns="" id="{6935BDED-FA9B-4D62-AA50-8A7866160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xmlns="" id="{FC798BC8-3004-43F6-98C9-863B7A931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九龙坡区建有一个高新技术园区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xmlns="" id="{C1442EFF-BD3E-495F-96D9-D8985E86D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9C2017-4D91-4732-B0B8-127FD29C2D9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6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xmlns="" id="{1FFCAFAF-2808-4B05-90C3-2EE27C333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xmlns="" id="{DFA6E20F-61CD-49EA-901D-439DB3BF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xmlns="" id="{F1979E79-5670-44EB-B311-38B02CD80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21C3B-2668-491E-B2DA-D49AABBEE9E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xmlns="" id="{1FFCAFAF-2808-4B05-90C3-2EE27C333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xmlns="" id="{DFA6E20F-61CD-49EA-901D-439DB3BF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xmlns="" id="{F1979E79-5670-44EB-B311-38B02CD80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721C3B-2668-491E-B2DA-D49AABBEE9E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07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xmlns="" id="{EE98EF1A-F162-457D-958C-265725452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xmlns="" id="{3DA86983-CF8A-4E0F-ADED-5B02281D2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这也将是本文所关注的三个主要方面。</a:t>
            </a:r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xmlns="" id="{55155B7E-185C-47E6-B100-8A25C7D34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CDE920-48BF-4BBB-99DA-CF2388F1E202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46C43-9CF5-4A18-A6E3-2F3194B293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xmlns="" id="{5BD53E6A-AF8B-4ABD-8C33-09473F758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xmlns="" id="{2BBD34DE-6518-41F4-93B1-7EE63A29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xmlns="" id="{216635AE-3DEF-46F2-90FA-44DD59BD5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47E00-123E-44C9-9589-C9F06A9C4A3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0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xmlns="" id="{5BD53E6A-AF8B-4ABD-8C33-09473F758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xmlns="" id="{2BBD34DE-6518-41F4-93B1-7EE63A29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xmlns="" id="{216635AE-3DEF-46F2-90FA-44DD59BD5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47E00-123E-44C9-9589-C9F06A9C4A39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E055E75D-446D-40F1-A09A-D5E9EC44D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356F2B74-156C-4761-B376-7F7FAB658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The first method we used is </a:t>
            </a:r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0DCF9965-34F8-4928-89D0-C8290C924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D215A0-4246-4B16-84C8-5C8085D3E610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24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xmlns="" id="{0794D58E-2E59-4161-B3B8-2E4D8F701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xmlns="" id="{0E8A78B9-E500-4C55-A2E8-09BD1C62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本文还采用了标准差椭圆的方法，需确定一个标准差椭圆需确定相应的中心、</a:t>
            </a:r>
            <a:r>
              <a:rPr lang="en-US" altLang="zh-CN" dirty="0"/>
              <a:t>theta </a:t>
            </a:r>
            <a:r>
              <a:rPr lang="en-US" altLang="zh-CN" dirty="0" err="1"/>
              <a:t>sigmax</a:t>
            </a:r>
            <a:r>
              <a:rPr lang="en-US" altLang="zh-CN" dirty="0"/>
              <a:t> </a:t>
            </a:r>
            <a:r>
              <a:rPr lang="en-US" altLang="zh-CN" dirty="0" err="1"/>
              <a:t>sigmay</a:t>
            </a:r>
            <a:r>
              <a:rPr lang="zh-CN" altLang="en-US" dirty="0"/>
              <a:t>值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当椭圆确定后，我们可以利用其面积</a:t>
            </a:r>
            <a:endParaRPr lang="en-US" altLang="zh-CN" dirty="0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xmlns="" id="{4F8EB7A1-3A18-43A5-ABD8-1291C23B5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A661D2-C144-4229-8805-E75ED1361D4A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xmlns="" id="{B60763E7-98A4-48CC-AEF5-3039AD735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xmlns="" id="{C11565E6-9369-46EF-A1EF-2C2568946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xmlns="" id="{73C54BF4-E91D-412D-AEDB-49F014E5A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027096-F720-4794-94E2-C7ED601418CE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xmlns="" id="{0584CB8C-32A6-40A0-8DBF-C661B0236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xmlns="" id="{95E81A16-CE97-4E26-992C-B3C5923A1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xmlns="" id="{8CAFD5DA-D6BE-4C74-A290-206F5E64C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F9076B-4344-46B9-9AA0-689E3726DE2A}" type="slidenum">
              <a:rPr lang="zh-CN" altLang="en-US" sz="1200">
                <a:latin typeface="等线" panose="02010600030101010101" pitchFamily="2" charset="-122"/>
                <a:ea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52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60E30A-0411-4E6A-85BB-0A6C44C877F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3FA424D-901A-4D28-B1C5-E974D765B8A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81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FF774-5E79-464F-B423-1F6729A4B1D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336A4-DF97-42CD-A96C-5C6677F8BC4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D359D-0F29-4A45-A1C8-31CD3600ED6A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8A588E-E9F3-474B-A744-8DC82A46EE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2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8D69C-2135-4E81-B546-CFC488428E6A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33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A76C6-3146-4F42-A14A-33396910CD18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7B52-C53F-40F9-8031-2ADE473E73E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19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1A1E0-AB88-48C1-8356-5FCDD7E9975B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DD41-B1DC-482C-91EA-0DF825129CE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57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A8472-C8FC-4810-8C95-63D885723358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E9CAB-EA29-42EC-AEAE-CECB3BC0875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5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1CAD91-DA32-4C09-AB01-E4714BD8E1F6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E99B7-6285-49FC-ACBA-BD93F11846F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54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A2CC01-245D-4AB7-AC4C-B0A4ECC3A56A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31BA1-DF00-4797-AA92-832AD4DEBFA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2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71AD5F-D7A0-4F4C-BF7E-2A2224C3A695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E9440-9294-4B2F-A120-8E640AE764F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11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1F3A0-27F6-4F0E-A217-58BCC22978C1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965DA-64C9-4D14-80FD-89BAAC1A928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79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400831-B375-440D-8E34-D04CBEA33074}" type="datetime1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8A588E-E9F3-474B-A744-8DC82A46EE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3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8F6E86F-A360-41D8-A6D2-4CED8278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5C5ED87-79A8-4306-9BE4-30719966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3872"/>
            <a:ext cx="6858000" cy="638175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xmlns="" id="{3BF7660B-78F1-4154-B174-3FD01F79F20E}"/>
              </a:ext>
            </a:extLst>
          </p:cNvPr>
          <p:cNvSpPr>
            <a:spLocks/>
          </p:cNvSpPr>
          <p:nvPr/>
        </p:nvSpPr>
        <p:spPr bwMode="auto">
          <a:xfrm>
            <a:off x="1307901" y="16972"/>
            <a:ext cx="4242197" cy="552450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B304BBDA-A97D-47E8-B453-C83216D1F853}"/>
              </a:ext>
            </a:extLst>
          </p:cNvPr>
          <p:cNvSpPr>
            <a:spLocks/>
          </p:cNvSpPr>
          <p:nvPr/>
        </p:nvSpPr>
        <p:spPr bwMode="auto">
          <a:xfrm>
            <a:off x="1091804" y="4464582"/>
            <a:ext cx="4674394" cy="677465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latin typeface="+mn-lt"/>
              <a:ea typeface="+mn-ea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0633CDC0-9D46-4A05-8F8B-96A16AF8E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68" y="1501096"/>
            <a:ext cx="67663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基于点空间格局的行业时空演化分析</a:t>
            </a:r>
          </a:p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及其并行算法实现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4A26486-CEBB-450D-A569-D61570FF3DFC}"/>
              </a:ext>
            </a:extLst>
          </p:cNvPr>
          <p:cNvSpPr txBox="1"/>
          <p:nvPr/>
        </p:nvSpPr>
        <p:spPr>
          <a:xfrm>
            <a:off x="524469" y="3263767"/>
            <a:ext cx="580906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spAutoFit/>
          </a:bodyPr>
          <a:lstStyle>
            <a:lvl1pPr marL="142875" indent="-142875"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tabLst>
                <a:tab pos="1428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汇报人：宋云婷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2014302590177</a:t>
            </a:r>
          </a:p>
          <a:p>
            <a:pPr algn="just" eaLnBrk="1" hangingPunct="1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指导老师：桂志鹏 副教授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E469DFF-46EA-4848-B514-188153DD3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1" y="2854830"/>
            <a:ext cx="1719521" cy="171952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5830B8D1-E918-4387-B298-BC89BE64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A424D-901A-4D28-B1C5-E974D765B8AF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483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6">
            <a:extLst>
              <a:ext uri="{FF2B5EF4-FFF2-40B4-BE49-F238E27FC236}">
                <a16:creationId xmlns:a16="http://schemas.microsoft.com/office/drawing/2014/main" xmlns="" id="{D787A319-710E-4269-8277-7A77EE7273CE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xmlns="" id="{728E623F-46BA-41B4-AA5C-C1E897003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975415BF-842C-425D-ABB9-897B900D1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300994-49FE-49B9-8D5C-BF952F44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9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13316" name="组合 9">
            <a:extLst>
              <a:ext uri="{FF2B5EF4-FFF2-40B4-BE49-F238E27FC236}">
                <a16:creationId xmlns:a16="http://schemas.microsoft.com/office/drawing/2014/main" xmlns="" id="{7338CA9E-44D4-4B00-9A57-3244FFDCAD2F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7383"/>
            <a:ext cx="4242197" cy="415498"/>
            <a:chOff x="1744266" y="-14220"/>
            <a:chExt cx="5656659" cy="55464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9F823849-479B-4E55-B488-4B89B81C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13327" name="文本框 11">
              <a:extLst>
                <a:ext uri="{FF2B5EF4-FFF2-40B4-BE49-F238E27FC236}">
                  <a16:creationId xmlns:a16="http://schemas.microsoft.com/office/drawing/2014/main" xmlns="" id="{B4213C90-10B4-4E82-8A3E-06891EC4A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018" y="-14220"/>
              <a:ext cx="3841492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时空演化分析方法</a:t>
              </a:r>
            </a:p>
          </p:txBody>
        </p:sp>
      </p:grpSp>
      <p:sp>
        <p:nvSpPr>
          <p:cNvPr id="13318" name="文本框 26">
            <a:extLst>
              <a:ext uri="{FF2B5EF4-FFF2-40B4-BE49-F238E27FC236}">
                <a16:creationId xmlns:a16="http://schemas.microsoft.com/office/drawing/2014/main" xmlns="" id="{565DB521-CB44-41FE-9EFF-F2382DE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98" y="334757"/>
            <a:ext cx="36337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重心迁移轨迹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FF936549-ED69-4B53-A52B-0266FF68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4" y="1296289"/>
            <a:ext cx="2345531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24">
            <a:extLst>
              <a:ext uri="{FF2B5EF4-FFF2-40B4-BE49-F238E27FC236}">
                <a16:creationId xmlns:a16="http://schemas.microsoft.com/office/drawing/2014/main" xmlns="" id="{F79E8DB7-E450-4214-A929-D0D136205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98" y="780748"/>
            <a:ext cx="61067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行业重心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企业坐标平均值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展现区域发展平衡程度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3519CD9-48EF-4E1E-9CEA-352DDE54E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49" y="2330988"/>
            <a:ext cx="3637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迁移轨迹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199A32F8-8B39-41A0-B229-596307C3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132" y="2411125"/>
            <a:ext cx="1670541" cy="162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D179D457-45FF-4CEB-BC1E-8E45D310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869" y="2392633"/>
            <a:ext cx="37171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展现重心随时间的变化规律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展现行业新注册企业的分布趋势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BD9D484-A47E-4B69-AE3D-D3B5B479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548590"/>
      </p:ext>
    </p:extLst>
  </p:cSld>
  <p:clrMapOvr>
    <a:masterClrMapping/>
  </p:clrMapOvr>
  <p:transition spd="med" advTm="23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0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6">
            <a:extLst>
              <a:ext uri="{FF2B5EF4-FFF2-40B4-BE49-F238E27FC236}">
                <a16:creationId xmlns:a16="http://schemas.microsoft.com/office/drawing/2014/main" xmlns="" id="{4F8C4554-618C-4C8D-BFFB-3BB73CBA319C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5CE9EB03-C448-41E4-9795-8DB46E5AA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xmlns="" id="{70301B4C-FA84-485F-A1D2-D63BF228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C6FF889-D874-47C2-A027-12771249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" y="-1937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15364" name="组合 9">
            <a:extLst>
              <a:ext uri="{FF2B5EF4-FFF2-40B4-BE49-F238E27FC236}">
                <a16:creationId xmlns:a16="http://schemas.microsoft.com/office/drawing/2014/main" xmlns="" id="{3A1C04A2-3F66-4EC9-A966-CF8699328C70}"/>
              </a:ext>
            </a:extLst>
          </p:cNvPr>
          <p:cNvGrpSpPr>
            <a:grpSpLocks/>
          </p:cNvGrpSpPr>
          <p:nvPr/>
        </p:nvGrpSpPr>
        <p:grpSpPr bwMode="auto">
          <a:xfrm>
            <a:off x="1312190" y="-2176"/>
            <a:ext cx="4242197" cy="415498"/>
            <a:chOff x="1744266" y="-320"/>
            <a:chExt cx="5656659" cy="55464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1F0BB87-19C0-4A79-85F4-2B4FB325D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15382" name="文本框 11">
              <a:extLst>
                <a:ext uri="{FF2B5EF4-FFF2-40B4-BE49-F238E27FC236}">
                  <a16:creationId xmlns:a16="http://schemas.microsoft.com/office/drawing/2014/main" xmlns="" id="{C52D271A-2498-480E-93D4-563DA14F1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895" y="-320"/>
              <a:ext cx="3841492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3.1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时空演化分析方法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366" name="文本框 26">
            <a:extLst>
              <a:ext uri="{FF2B5EF4-FFF2-40B4-BE49-F238E27FC236}">
                <a16:creationId xmlns:a16="http://schemas.microsoft.com/office/drawing/2014/main" xmlns="" id="{53FB4BFA-CA5C-42F9-8C39-0FD4039D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35" y="358220"/>
            <a:ext cx="2571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标准差椭圆</a:t>
            </a:r>
          </a:p>
        </p:txBody>
      </p:sp>
      <p:sp>
        <p:nvSpPr>
          <p:cNvPr id="15367" name="文本框 24">
            <a:extLst>
              <a:ext uri="{FF2B5EF4-FFF2-40B4-BE49-F238E27FC236}">
                <a16:creationId xmlns:a16="http://schemas.microsoft.com/office/drawing/2014/main" xmlns="" id="{5FCB9259-0D2C-4101-8366-2A6324BD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35" y="758330"/>
            <a:ext cx="61067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17145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Standard Deviational Ellipse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1DF3D9BD-5A6A-4F02-AD12-A39696CA7386}"/>
              </a:ext>
            </a:extLst>
          </p:cNvPr>
          <p:cNvCxnSpPr>
            <a:cxnSpLocks/>
          </p:cNvCxnSpPr>
          <p:nvPr/>
        </p:nvCxnSpPr>
        <p:spPr>
          <a:xfrm flipH="1" flipV="1">
            <a:off x="5528627" y="1133199"/>
            <a:ext cx="10715" cy="144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A320FC44-0C74-45EF-95ED-DA5E0013DB4A}"/>
              </a:ext>
            </a:extLst>
          </p:cNvPr>
          <p:cNvCxnSpPr>
            <a:cxnSpLocks/>
          </p:cNvCxnSpPr>
          <p:nvPr/>
        </p:nvCxnSpPr>
        <p:spPr>
          <a:xfrm>
            <a:off x="4690427" y="1971399"/>
            <a:ext cx="18490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4FDF3EA-B70C-466E-BD12-F759798552FF}"/>
              </a:ext>
            </a:extLst>
          </p:cNvPr>
          <p:cNvSpPr txBox="1"/>
          <p:nvPr/>
        </p:nvSpPr>
        <p:spPr>
          <a:xfrm>
            <a:off x="5332174" y="1065334"/>
            <a:ext cx="135731" cy="2616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06872CC9-D8BC-4960-847C-357FA68D868F}"/>
              </a:ext>
            </a:extLst>
          </p:cNvPr>
          <p:cNvSpPr/>
          <p:nvPr/>
        </p:nvSpPr>
        <p:spPr>
          <a:xfrm rot="3299250">
            <a:off x="5006254" y="1540023"/>
            <a:ext cx="1061741" cy="855140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0A217C86-A550-4929-BA1F-8D535F1DF97E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5544482" y="1722273"/>
            <a:ext cx="342834" cy="2573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E5794490-22FD-4ACB-8DC2-19B3FF65589D}"/>
              </a:ext>
            </a:extLst>
          </p:cNvPr>
          <p:cNvCxnSpPr>
            <a:cxnSpLocks/>
            <a:stCxn id="41" idx="6"/>
            <a:endCxn id="41" idx="2"/>
          </p:cNvCxnSpPr>
          <p:nvPr/>
        </p:nvCxnSpPr>
        <p:spPr>
          <a:xfrm flipH="1" flipV="1">
            <a:off x="5232535" y="1532796"/>
            <a:ext cx="609179" cy="86959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808AD6CA-7B17-4421-A71D-586C2AC65FA6}"/>
              </a:ext>
            </a:extLst>
          </p:cNvPr>
          <p:cNvSpPr txBox="1">
            <a:spLocks noChangeArrowheads="1"/>
          </p:cNvSpPr>
          <p:nvPr/>
        </p:nvSpPr>
        <p:spPr bwMode="auto">
          <a:xfrm rot="3317537">
            <a:off x="4720656" y="1494126"/>
            <a:ext cx="1123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xmlns="" id="{B390570B-4AFB-4201-8BB7-914C4A892E29}"/>
              </a:ext>
            </a:extLst>
          </p:cNvPr>
          <p:cNvSpPr/>
          <p:nvPr/>
        </p:nvSpPr>
        <p:spPr>
          <a:xfrm>
            <a:off x="5257793" y="1595033"/>
            <a:ext cx="731044" cy="669131"/>
          </a:xfrm>
          <a:prstGeom prst="arc">
            <a:avLst>
              <a:gd name="adj1" fmla="val 642062"/>
              <a:gd name="adj2" fmla="val 4270212"/>
            </a:avLst>
          </a:prstGeom>
          <a:ln w="254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275F2DEE-468E-4864-B965-F3084814590D}"/>
              </a:ext>
            </a:extLst>
          </p:cNvPr>
          <p:cNvSpPr txBox="1">
            <a:spLocks noChangeArrowheads="1"/>
          </p:cNvSpPr>
          <p:nvPr/>
        </p:nvSpPr>
        <p:spPr bwMode="auto">
          <a:xfrm rot="19342984">
            <a:off x="5781117" y="1220895"/>
            <a:ext cx="1123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7E8FB8A3-DCED-4084-B89D-864BBE56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50" y="2135947"/>
            <a:ext cx="48579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中心：重心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椭圆长轴绕坐标轴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轴（正东方向）的旋转角度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σx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：数据集沿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轴标准差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σy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：数据集沿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轴标准差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范围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8A8260E-8C0F-4D7E-88F1-F056B376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50" y="3647121"/>
            <a:ext cx="63591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标准差椭圆面积：覆盖一定点数的标准差椭圆对应范围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椭圆长短轴间长度差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椭圆扁率：衡量数据集是否有明显方向性</a:t>
            </a:r>
          </a:p>
        </p:txBody>
      </p:sp>
      <p:sp>
        <p:nvSpPr>
          <p:cNvPr id="35" name="灯片编号占位符 22">
            <a:extLst>
              <a:ext uri="{FF2B5EF4-FFF2-40B4-BE49-F238E27FC236}">
                <a16:creationId xmlns:a16="http://schemas.microsoft.com/office/drawing/2014/main" xmlns="" id="{912F9800-EBDD-4ED3-884C-56A2CF02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790" y="4212575"/>
            <a:ext cx="1543050" cy="2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defTabSz="685800" rtl="0" eaLnBrk="1" fontAlgn="auto" hangingPunct="1">
              <a:spcBef>
                <a:spcPts val="0"/>
              </a:spcBef>
              <a:spcAft>
                <a:spcPts val="0"/>
              </a:spcAft>
              <a:defRPr sz="1300" b="1" kern="120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685800" rtl="0" eaLnBrk="0" fontAlgn="base" hangingPunct="0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199852-432A-4DC9-83D6-E28E289F6572}" type="slidenum">
              <a:rPr lang="zh-CN" altLang="en-US" sz="120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4882AF-1D55-48EB-90FE-F5BE9995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15FAC1C-3B76-47E3-888C-52E06C6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1084430"/>
            <a:ext cx="1684211" cy="595952"/>
          </a:xfrm>
          <a:prstGeom prst="rect">
            <a:avLst/>
          </a:prstGeom>
        </p:spPr>
      </p:pic>
    </p:spTree>
  </p:cSld>
  <p:clrMapOvr>
    <a:masterClrMapping/>
  </p:clrMapOvr>
  <p:transition spd="slow" advTm="23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6">
            <a:extLst>
              <a:ext uri="{FF2B5EF4-FFF2-40B4-BE49-F238E27FC236}">
                <a16:creationId xmlns:a16="http://schemas.microsoft.com/office/drawing/2014/main" xmlns="" id="{41C5780E-69E3-456C-B784-3AE648988A70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xmlns="" id="{8E44FF11-CC06-4A35-B63A-CEEE3A18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xmlns="" id="{03816831-3836-4DE0-BAA7-9B1DA460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4A7478DC-89B9-4C6A-BC4D-1BF3AFA71A0C}"/>
              </a:ext>
            </a:extLst>
          </p:cNvPr>
          <p:cNvCxnSpPr>
            <a:cxnSpLocks/>
          </p:cNvCxnSpPr>
          <p:nvPr/>
        </p:nvCxnSpPr>
        <p:spPr>
          <a:xfrm>
            <a:off x="4242574" y="2858030"/>
            <a:ext cx="0" cy="45481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5BD5881-5DA6-4E68-8F7D-A2CEB17570E3}"/>
              </a:ext>
            </a:extLst>
          </p:cNvPr>
          <p:cNvCxnSpPr>
            <a:cxnSpLocks/>
          </p:cNvCxnSpPr>
          <p:nvPr/>
        </p:nvCxnSpPr>
        <p:spPr>
          <a:xfrm flipV="1">
            <a:off x="3936583" y="2852077"/>
            <a:ext cx="0" cy="45481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638A63EE-00C0-408A-8196-309673ECC349}"/>
              </a:ext>
            </a:extLst>
          </p:cNvPr>
          <p:cNvCxnSpPr>
            <a:cxnSpLocks/>
          </p:cNvCxnSpPr>
          <p:nvPr/>
        </p:nvCxnSpPr>
        <p:spPr>
          <a:xfrm>
            <a:off x="5782052" y="1302299"/>
            <a:ext cx="0" cy="45481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B189E205-A8C9-41E2-BE38-46543E7E685B}"/>
              </a:ext>
            </a:extLst>
          </p:cNvPr>
          <p:cNvCxnSpPr>
            <a:cxnSpLocks/>
          </p:cNvCxnSpPr>
          <p:nvPr/>
        </p:nvCxnSpPr>
        <p:spPr>
          <a:xfrm flipV="1">
            <a:off x="5449867" y="1296346"/>
            <a:ext cx="0" cy="4560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77A08BD6-F7F4-433E-86DC-3B5F2DB64BCA}"/>
              </a:ext>
            </a:extLst>
          </p:cNvPr>
          <p:cNvCxnSpPr>
            <a:cxnSpLocks/>
          </p:cNvCxnSpPr>
          <p:nvPr/>
        </p:nvCxnSpPr>
        <p:spPr>
          <a:xfrm>
            <a:off x="2984083" y="1326618"/>
            <a:ext cx="0" cy="4560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B6DF9F91-8C58-4F22-9F00-E134342E3AE3}"/>
              </a:ext>
            </a:extLst>
          </p:cNvPr>
          <p:cNvCxnSpPr>
            <a:cxnSpLocks/>
          </p:cNvCxnSpPr>
          <p:nvPr/>
        </p:nvCxnSpPr>
        <p:spPr>
          <a:xfrm flipV="1">
            <a:off x="2677795" y="1277296"/>
            <a:ext cx="0" cy="45600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4EA1F8-9552-4697-B921-4F7438FE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873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22538" name="组合 9">
            <a:extLst>
              <a:ext uri="{FF2B5EF4-FFF2-40B4-BE49-F238E27FC236}">
                <a16:creationId xmlns:a16="http://schemas.microsoft.com/office/drawing/2014/main" xmlns="" id="{384F65C1-172B-4E77-8CB2-CC21D694525B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5873"/>
            <a:ext cx="4242197" cy="424462"/>
            <a:chOff x="1744266" y="0"/>
            <a:chExt cx="5656659" cy="566611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1D919526-4CD0-49BA-9799-5F2F8187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22570" name="文本框 11">
              <a:extLst>
                <a:ext uri="{FF2B5EF4-FFF2-40B4-BE49-F238E27FC236}">
                  <a16:creationId xmlns:a16="http://schemas.microsoft.com/office/drawing/2014/main" xmlns="" id="{A5F8BC9A-B4B1-4631-944B-2A7D36BDA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284" y="11967"/>
              <a:ext cx="3482393" cy="554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3.2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可视化框架设计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C3026534-A2A3-439A-B879-4D9B19BC8AC8}"/>
              </a:ext>
            </a:extLst>
          </p:cNvPr>
          <p:cNvSpPr/>
          <p:nvPr/>
        </p:nvSpPr>
        <p:spPr>
          <a:xfrm>
            <a:off x="539729" y="3275428"/>
            <a:ext cx="5868588" cy="84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E8D9728C-73F0-48B0-9796-36A2F32CD110}"/>
              </a:ext>
            </a:extLst>
          </p:cNvPr>
          <p:cNvSpPr/>
          <p:nvPr/>
        </p:nvSpPr>
        <p:spPr>
          <a:xfrm>
            <a:off x="531396" y="1763070"/>
            <a:ext cx="5876925" cy="1058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CAC7897A-07E5-4976-B444-A2AF9D39E0C0}"/>
              </a:ext>
            </a:extLst>
          </p:cNvPr>
          <p:cNvSpPr/>
          <p:nvPr/>
        </p:nvSpPr>
        <p:spPr>
          <a:xfrm>
            <a:off x="531396" y="753421"/>
            <a:ext cx="5876921" cy="545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D3313CBE-0F9F-4623-97F9-DDCEDE85E669}"/>
              </a:ext>
            </a:extLst>
          </p:cNvPr>
          <p:cNvCxnSpPr>
            <a:cxnSpLocks/>
          </p:cNvCxnSpPr>
          <p:nvPr/>
        </p:nvCxnSpPr>
        <p:spPr>
          <a:xfrm flipV="1">
            <a:off x="3762752" y="1296345"/>
            <a:ext cx="516731" cy="4607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xmlns="" id="{3EB9AFD5-6B5E-4C55-9669-BAB1A337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96" y="753420"/>
            <a:ext cx="1164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BB6B07A5-5DD2-469A-909E-18E4611E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95" y="1782120"/>
            <a:ext cx="8941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BFC22463-F9D7-4975-9039-0B6EB864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95" y="3262331"/>
            <a:ext cx="1282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可视化层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FD0CF93B-1744-4D95-8DD7-2A9220AEBD86}"/>
              </a:ext>
            </a:extLst>
          </p:cNvPr>
          <p:cNvSpPr/>
          <p:nvPr/>
        </p:nvSpPr>
        <p:spPr>
          <a:xfrm>
            <a:off x="1425555" y="1864274"/>
            <a:ext cx="3583782" cy="912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13" dirty="0"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zh-CN" altLang="en-US" sz="101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xmlns="" id="{43151961-5C53-48CC-AE7A-F8DD745139FA}"/>
              </a:ext>
            </a:extLst>
          </p:cNvPr>
          <p:cNvSpPr/>
          <p:nvPr/>
        </p:nvSpPr>
        <p:spPr>
          <a:xfrm>
            <a:off x="2199461" y="811761"/>
            <a:ext cx="1840706" cy="37742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注册信息数据库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xmlns="" id="{62062D89-E837-4F0F-8238-F33C39C9231C}"/>
              </a:ext>
            </a:extLst>
          </p:cNvPr>
          <p:cNvSpPr/>
          <p:nvPr/>
        </p:nvSpPr>
        <p:spPr>
          <a:xfrm>
            <a:off x="2070873" y="2297665"/>
            <a:ext cx="2862263" cy="369094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xmlns="" id="{0B72BF9D-1617-4671-918D-B6DBFD36B46E}"/>
              </a:ext>
            </a:extLst>
          </p:cNvPr>
          <p:cNvSpPr/>
          <p:nvPr/>
        </p:nvSpPr>
        <p:spPr>
          <a:xfrm>
            <a:off x="5204597" y="1882133"/>
            <a:ext cx="981075" cy="77509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RESTful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xmlns="" id="{46DD5585-F10D-4AB3-87A6-85F1564CACF0}"/>
              </a:ext>
            </a:extLst>
          </p:cNvPr>
          <p:cNvSpPr/>
          <p:nvPr/>
        </p:nvSpPr>
        <p:spPr>
          <a:xfrm>
            <a:off x="1702821" y="3502241"/>
            <a:ext cx="1433512" cy="47982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地图部分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xmlns="" id="{0939B63E-4479-44A9-8AB9-D83C10925878}"/>
              </a:ext>
            </a:extLst>
          </p:cNvPr>
          <p:cNvSpPr/>
          <p:nvPr/>
        </p:nvSpPr>
        <p:spPr>
          <a:xfrm>
            <a:off x="3258074" y="3493907"/>
            <a:ext cx="1360289" cy="48815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坐标系部分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3F740C1A-B99C-4F85-A965-6ED44512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562" y="1375979"/>
            <a:ext cx="6262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11EE76D6-BAA5-4222-A869-93C64B4870B9}"/>
              </a:ext>
            </a:extLst>
          </p:cNvPr>
          <p:cNvSpPr txBox="1"/>
          <p:nvPr/>
        </p:nvSpPr>
        <p:spPr>
          <a:xfrm>
            <a:off x="2150051" y="1382643"/>
            <a:ext cx="822722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xmlns="" id="{ED1FCAC8-8AD1-4E86-85EC-68585D8EF0AE}"/>
              </a:ext>
            </a:extLst>
          </p:cNvPr>
          <p:cNvSpPr txBox="1"/>
          <p:nvPr/>
        </p:nvSpPr>
        <p:spPr>
          <a:xfrm>
            <a:off x="5782052" y="1367604"/>
            <a:ext cx="626269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6833D6A7-C623-4FAD-803D-7C192213290B}"/>
              </a:ext>
            </a:extLst>
          </p:cNvPr>
          <p:cNvSpPr txBox="1"/>
          <p:nvPr/>
        </p:nvSpPr>
        <p:spPr>
          <a:xfrm>
            <a:off x="4959926" y="1377308"/>
            <a:ext cx="800100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xmlns="" id="{703F0FDB-7D38-4B21-A81E-0AE985D1B23C}"/>
              </a:ext>
            </a:extLst>
          </p:cNvPr>
          <p:cNvSpPr/>
          <p:nvPr/>
        </p:nvSpPr>
        <p:spPr>
          <a:xfrm>
            <a:off x="4184233" y="807139"/>
            <a:ext cx="1728788" cy="384431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分析结果数据库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xmlns="" id="{13CB5795-DC47-4D21-943B-0E7095B9B46F}"/>
              </a:ext>
            </a:extLst>
          </p:cNvPr>
          <p:cNvSpPr/>
          <p:nvPr/>
        </p:nvSpPr>
        <p:spPr>
          <a:xfrm>
            <a:off x="2122071" y="1910708"/>
            <a:ext cx="2811065" cy="32493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xmlns="" id="{2FE441D0-9C9C-44F9-8143-DDE9EAD9A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336" y="2417794"/>
            <a:ext cx="7548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DC4838A4-8047-49DC-BDF0-18581CD5E2DA}"/>
              </a:ext>
            </a:extLst>
          </p:cNvPr>
          <p:cNvSpPr txBox="1"/>
          <p:nvPr/>
        </p:nvSpPr>
        <p:spPr>
          <a:xfrm>
            <a:off x="3788945" y="1352304"/>
            <a:ext cx="627459" cy="3000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xmlns="" id="{2A05D1C9-4855-4B28-87B9-D364BF17C39E}"/>
              </a:ext>
            </a:extLst>
          </p:cNvPr>
          <p:cNvSpPr txBox="1"/>
          <p:nvPr/>
        </p:nvSpPr>
        <p:spPr>
          <a:xfrm>
            <a:off x="3459739" y="2925223"/>
            <a:ext cx="800100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xmlns="" id="{9BFF495E-9C06-46E6-B5C9-BA3EBDC3FB45}"/>
              </a:ext>
            </a:extLst>
          </p:cNvPr>
          <p:cNvSpPr txBox="1"/>
          <p:nvPr/>
        </p:nvSpPr>
        <p:spPr>
          <a:xfrm>
            <a:off x="4242574" y="2918751"/>
            <a:ext cx="626269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xmlns="" id="{A22785B3-3D32-482D-A86A-836389C75A05}"/>
              </a:ext>
            </a:extLst>
          </p:cNvPr>
          <p:cNvCxnSpPr>
            <a:cxnSpLocks/>
          </p:cNvCxnSpPr>
          <p:nvPr/>
        </p:nvCxnSpPr>
        <p:spPr>
          <a:xfrm>
            <a:off x="4933135" y="2135736"/>
            <a:ext cx="27146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CB2E1C30-648F-402C-AB5B-7A3084D0306E}"/>
              </a:ext>
            </a:extLst>
          </p:cNvPr>
          <p:cNvCxnSpPr>
            <a:cxnSpLocks/>
          </p:cNvCxnSpPr>
          <p:nvPr/>
        </p:nvCxnSpPr>
        <p:spPr>
          <a:xfrm flipH="1" flipV="1">
            <a:off x="4921230" y="1994052"/>
            <a:ext cx="270272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DA0226EA-C049-4E38-B551-4403C5B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354" y="2272628"/>
            <a:ext cx="1105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Spark Job-Server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xmlns="" id="{AE14DA62-C404-45C7-B053-4E1E00F69810}"/>
              </a:ext>
            </a:extLst>
          </p:cNvPr>
          <p:cNvSpPr/>
          <p:nvPr/>
        </p:nvSpPr>
        <p:spPr>
          <a:xfrm>
            <a:off x="3026350" y="2319097"/>
            <a:ext cx="1860352" cy="34647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RESTful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3C0C11FE-8F07-4D38-8718-F2E13E866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308" y="1902809"/>
            <a:ext cx="9798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Spark SQL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xmlns="" id="{E916C63E-29F5-4AC1-8738-D2A8551189FC}"/>
              </a:ext>
            </a:extLst>
          </p:cNvPr>
          <p:cNvSpPr/>
          <p:nvPr/>
        </p:nvSpPr>
        <p:spPr>
          <a:xfrm>
            <a:off x="3026349" y="1928567"/>
            <a:ext cx="1867495" cy="292894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DataFrame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xmlns="" id="{6AAAD92A-1375-496A-AE60-480633EB502B}"/>
              </a:ext>
            </a:extLst>
          </p:cNvPr>
          <p:cNvSpPr/>
          <p:nvPr/>
        </p:nvSpPr>
        <p:spPr>
          <a:xfrm>
            <a:off x="4742635" y="3496884"/>
            <a:ext cx="1360289" cy="48815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交互组件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8C3588E-F0B7-4F69-BC15-3D5B9D17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">
        <p:fade/>
      </p:transition>
    </mc:Choice>
    <mc:Fallback xmlns="">
      <p:transition spd="med" advTm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2" grpId="0"/>
      <p:bldP spid="103" grpId="0"/>
      <p:bldP spid="104" grpId="0"/>
      <p:bldP spid="105" grpId="0"/>
      <p:bldP spid="107" grpId="0" animBg="1"/>
      <p:bldP spid="108" grpId="0" animBg="1"/>
      <p:bldP spid="109" grpId="0"/>
      <p:bldP spid="111" grpId="0"/>
      <p:bldP spid="113" grpId="0"/>
      <p:bldP spid="114" grpId="0"/>
      <p:bldP spid="117" grpId="0"/>
      <p:bldP spid="118" grpId="0" animBg="1"/>
      <p:bldP spid="119" grpId="0"/>
      <p:bldP spid="120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6">
            <a:extLst>
              <a:ext uri="{FF2B5EF4-FFF2-40B4-BE49-F238E27FC236}">
                <a16:creationId xmlns:a16="http://schemas.microsoft.com/office/drawing/2014/main" xmlns="" id="{24D4ACE8-F90E-489B-AC17-418153883463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09" name="Rectangle 6">
              <a:extLst>
                <a:ext uri="{FF2B5EF4-FFF2-40B4-BE49-F238E27FC236}">
                  <a16:creationId xmlns:a16="http://schemas.microsoft.com/office/drawing/2014/main" xmlns="" id="{D523E77E-7B50-4516-A145-2E842958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xmlns="" id="{6A4D5565-0E31-48A3-A0F6-0FA79575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81BC7E-2655-415A-BDBD-F30CFE82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4" name="组合 9">
            <a:extLst>
              <a:ext uri="{FF2B5EF4-FFF2-40B4-BE49-F238E27FC236}">
                <a16:creationId xmlns:a16="http://schemas.microsoft.com/office/drawing/2014/main" xmlns="" id="{64742481-E781-4B35-969A-5FA33D064D08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8318"/>
            <a:ext cx="4242197" cy="415497"/>
            <a:chOff x="1744266" y="-11079"/>
            <a:chExt cx="5656659" cy="5533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A53E47A-4A8D-46AF-AC8B-E55320FD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1195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3" name="文本框 11">
              <a:extLst>
                <a:ext uri="{FF2B5EF4-FFF2-40B4-BE49-F238E27FC236}">
                  <a16:creationId xmlns:a16="http://schemas.microsoft.com/office/drawing/2014/main" xmlns="" id="{D4BA2045-C7FA-43E0-91E2-409B0C576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596" y="-11079"/>
              <a:ext cx="3738893" cy="553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并行计算方法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934F78-A7F3-47E5-AD75-833D464BEBA0}"/>
              </a:ext>
            </a:extLst>
          </p:cNvPr>
          <p:cNvSpPr/>
          <p:nvPr/>
        </p:nvSpPr>
        <p:spPr>
          <a:xfrm>
            <a:off x="121631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3AFDB64-4B31-4F86-B98D-747ADA07DEDC}"/>
              </a:ext>
            </a:extLst>
          </p:cNvPr>
          <p:cNvSpPr/>
          <p:nvPr/>
        </p:nvSpPr>
        <p:spPr>
          <a:xfrm>
            <a:off x="2046799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重心计算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2F3F6465-7394-4DE5-8597-9D313C76F19E}"/>
              </a:ext>
            </a:extLst>
          </p:cNvPr>
          <p:cNvSpPr/>
          <p:nvPr/>
        </p:nvSpPr>
        <p:spPr>
          <a:xfrm>
            <a:off x="3009383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企业坐标差值计算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913E2217-64F6-4D77-81A7-F937C2890018}"/>
              </a:ext>
            </a:extLst>
          </p:cNvPr>
          <p:cNvSpPr/>
          <p:nvPr/>
        </p:nvSpPr>
        <p:spPr>
          <a:xfrm>
            <a:off x="3971966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旋转角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4CC6BC1A-C8CC-47BA-BAE2-6BF32FD84F16}"/>
              </a:ext>
            </a:extLst>
          </p:cNvPr>
          <p:cNvSpPr/>
          <p:nvPr/>
        </p:nvSpPr>
        <p:spPr>
          <a:xfrm>
            <a:off x="1084215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数据分组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455739D8-F440-4F4F-8BA9-6482A00F7E97}"/>
              </a:ext>
            </a:extLst>
          </p:cNvPr>
          <p:cNvSpPr/>
          <p:nvPr/>
        </p:nvSpPr>
        <p:spPr>
          <a:xfrm>
            <a:off x="5897133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DE7C9DEA-66DF-492A-81C3-814F297049B5}"/>
              </a:ext>
            </a:extLst>
          </p:cNvPr>
          <p:cNvSpPr/>
          <p:nvPr/>
        </p:nvSpPr>
        <p:spPr>
          <a:xfrm>
            <a:off x="4934550" y="605102"/>
            <a:ext cx="839234" cy="430130"/>
          </a:xfrm>
          <a:prstGeom prst="rect">
            <a:avLst/>
          </a:prstGeom>
          <a:ln>
            <a:solidFill>
              <a:srgbClr val="424A5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标准差计算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1DBD5BC2-4968-4153-9696-92C43D90AA77}"/>
              </a:ext>
            </a:extLst>
          </p:cNvPr>
          <p:cNvCxnSpPr>
            <a:stCxn id="2" idx="3"/>
            <a:endCxn id="49" idx="1"/>
          </p:cNvCxnSpPr>
          <p:nvPr/>
        </p:nvCxnSpPr>
        <p:spPr>
          <a:xfrm>
            <a:off x="960865" y="820167"/>
            <a:ext cx="12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7B40703C-2935-4F6F-A2AE-14292A5F3953}"/>
              </a:ext>
            </a:extLst>
          </p:cNvPr>
          <p:cNvCxnSpPr>
            <a:cxnSpLocks/>
            <a:stCxn id="49" idx="3"/>
            <a:endCxn id="46" idx="1"/>
          </p:cNvCxnSpPr>
          <p:nvPr/>
        </p:nvCxnSpPr>
        <p:spPr>
          <a:xfrm>
            <a:off x="1923449" y="820167"/>
            <a:ext cx="12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37CB5602-7584-4095-B6C8-B5DBE6D673DC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4811200" y="820167"/>
            <a:ext cx="12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7AED1B41-152A-4C44-8A64-8F99C92DB3C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3848616" y="820167"/>
            <a:ext cx="12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2F4A1D92-B741-43A9-949D-A547C5CF3FD3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2886033" y="820167"/>
            <a:ext cx="1233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BC65A691-567C-4297-A295-E2A29A45F243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5773784" y="820167"/>
            <a:ext cx="123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xmlns="" id="{872E32B6-F63F-48E6-B165-1C3A0EC73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6022"/>
              </p:ext>
            </p:extLst>
          </p:nvPr>
        </p:nvGraphicFramePr>
        <p:xfrm>
          <a:off x="107127" y="1529346"/>
          <a:ext cx="1551981" cy="2034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50">
                  <a:extLst>
                    <a:ext uri="{9D8B030D-6E8A-4147-A177-3AD203B41FA5}">
                      <a16:colId xmlns:a16="http://schemas.microsoft.com/office/drawing/2014/main" xmlns="" val="2698671357"/>
                    </a:ext>
                  </a:extLst>
                </a:gridCol>
                <a:gridCol w="411629">
                  <a:extLst>
                    <a:ext uri="{9D8B030D-6E8A-4147-A177-3AD203B41FA5}">
                      <a16:colId xmlns:a16="http://schemas.microsoft.com/office/drawing/2014/main" xmlns="" val="3734371344"/>
                    </a:ext>
                  </a:extLst>
                </a:gridCol>
                <a:gridCol w="755902">
                  <a:extLst>
                    <a:ext uri="{9D8B030D-6E8A-4147-A177-3AD203B41FA5}">
                      <a16:colId xmlns:a16="http://schemas.microsoft.com/office/drawing/2014/main" xmlns="" val="1142608131"/>
                    </a:ext>
                  </a:extLst>
                </a:gridCol>
              </a:tblGrid>
              <a:tr h="468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05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Industry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year, area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647791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21224427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594513752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939349272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858062917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943961345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11116677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25E6683-7E38-49EA-85B6-A7D4993F761A}"/>
              </a:ext>
            </a:extLst>
          </p:cNvPr>
          <p:cNvSpPr/>
          <p:nvPr/>
        </p:nvSpPr>
        <p:spPr>
          <a:xfrm>
            <a:off x="33484" y="2561741"/>
            <a:ext cx="1665740" cy="478634"/>
          </a:xfrm>
          <a:prstGeom prst="rect">
            <a:avLst/>
          </a:prstGeom>
          <a:noFill/>
          <a:ln>
            <a:solidFill>
              <a:srgbClr val="DD1C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FE849F6D-4CF1-40DC-B7F3-8298079711BC}"/>
              </a:ext>
            </a:extLst>
          </p:cNvPr>
          <p:cNvSpPr/>
          <p:nvPr/>
        </p:nvSpPr>
        <p:spPr>
          <a:xfrm>
            <a:off x="2176479" y="1873749"/>
            <a:ext cx="839234" cy="18112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xmlns="" id="{A48C484B-6ED3-46C9-88C4-4FAB6319503F}"/>
              </a:ext>
            </a:extLst>
          </p:cNvPr>
          <p:cNvSpPr/>
          <p:nvPr/>
        </p:nvSpPr>
        <p:spPr>
          <a:xfrm>
            <a:off x="2276515" y="2080986"/>
            <a:ext cx="604790" cy="348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xmlns="" id="{EF45EFEC-95D9-401C-A183-870DAC426876}"/>
              </a:ext>
            </a:extLst>
          </p:cNvPr>
          <p:cNvSpPr/>
          <p:nvPr/>
        </p:nvSpPr>
        <p:spPr>
          <a:xfrm>
            <a:off x="2285568" y="2631924"/>
            <a:ext cx="604790" cy="342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xmlns="" id="{EB1469BF-D82A-474F-85EE-BB4D9DDEDBD9}"/>
              </a:ext>
            </a:extLst>
          </p:cNvPr>
          <p:cNvSpPr/>
          <p:nvPr/>
        </p:nvSpPr>
        <p:spPr>
          <a:xfrm>
            <a:off x="2293701" y="3149918"/>
            <a:ext cx="604790" cy="342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86553AD-4CE2-45A8-9208-C90565779C84}"/>
              </a:ext>
            </a:extLst>
          </p:cNvPr>
          <p:cNvSpPr txBox="1"/>
          <p:nvPr/>
        </p:nvSpPr>
        <p:spPr>
          <a:xfrm>
            <a:off x="366500" y="3845415"/>
            <a:ext cx="117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C35F7C1A-A5BD-41D5-BCAC-605B48D4202B}"/>
              </a:ext>
            </a:extLst>
          </p:cNvPr>
          <p:cNvSpPr txBox="1"/>
          <p:nvPr/>
        </p:nvSpPr>
        <p:spPr>
          <a:xfrm>
            <a:off x="2319576" y="3859180"/>
            <a:ext cx="839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38FD55FB-ADBF-4361-9F57-C6DB59C34212}"/>
              </a:ext>
            </a:extLst>
          </p:cNvPr>
          <p:cNvSpPr/>
          <p:nvPr/>
        </p:nvSpPr>
        <p:spPr>
          <a:xfrm>
            <a:off x="3492968" y="2000482"/>
            <a:ext cx="982504" cy="5147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 Node</a:t>
            </a:r>
            <a:endParaRPr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xmlns="" id="{656C8E01-27B4-481E-9755-012FBEFAB24F}"/>
              </a:ext>
            </a:extLst>
          </p:cNvPr>
          <p:cNvSpPr/>
          <p:nvPr/>
        </p:nvSpPr>
        <p:spPr>
          <a:xfrm>
            <a:off x="3479296" y="2540677"/>
            <a:ext cx="982504" cy="5147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 Node</a:t>
            </a:r>
            <a:endParaRPr lang="zh-CN" altLang="en-US" sz="1200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8C21A2E1-AEF0-4B1E-A0E2-3BCA2C5769B8}"/>
              </a:ext>
            </a:extLst>
          </p:cNvPr>
          <p:cNvSpPr/>
          <p:nvPr/>
        </p:nvSpPr>
        <p:spPr>
          <a:xfrm>
            <a:off x="3479296" y="3068072"/>
            <a:ext cx="982504" cy="50909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Worker Node</a:t>
            </a:r>
            <a:endParaRPr lang="zh-CN" altLang="en-US" sz="12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xmlns="" id="{B17EA8B4-D0FF-4A75-9707-49AC240A0E07}"/>
              </a:ext>
            </a:extLst>
          </p:cNvPr>
          <p:cNvSpPr/>
          <p:nvPr/>
        </p:nvSpPr>
        <p:spPr>
          <a:xfrm>
            <a:off x="26285" y="1971369"/>
            <a:ext cx="1672939" cy="574892"/>
          </a:xfrm>
          <a:prstGeom prst="rect">
            <a:avLst/>
          </a:prstGeom>
          <a:noFill/>
          <a:ln>
            <a:solidFill>
              <a:srgbClr val="DD1C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5F3D17FA-CA56-4753-90C3-58AED9A943D7}"/>
              </a:ext>
            </a:extLst>
          </p:cNvPr>
          <p:cNvSpPr/>
          <p:nvPr/>
        </p:nvSpPr>
        <p:spPr>
          <a:xfrm>
            <a:off x="56344" y="3040376"/>
            <a:ext cx="1642880" cy="568454"/>
          </a:xfrm>
          <a:prstGeom prst="rect">
            <a:avLst/>
          </a:prstGeom>
          <a:noFill/>
          <a:ln>
            <a:solidFill>
              <a:srgbClr val="DD1C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136E5A9A-4F4A-4466-A314-0D15BA6CB5EF}"/>
              </a:ext>
            </a:extLst>
          </p:cNvPr>
          <p:cNvCxnSpPr>
            <a:cxnSpLocks/>
            <a:stCxn id="103" idx="3"/>
            <a:endCxn id="40" idx="1"/>
          </p:cNvCxnSpPr>
          <p:nvPr/>
        </p:nvCxnSpPr>
        <p:spPr>
          <a:xfrm flipV="1">
            <a:off x="1699224" y="2255105"/>
            <a:ext cx="577291" cy="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0" name="直接箭头连接符 25599">
            <a:extLst>
              <a:ext uri="{FF2B5EF4-FFF2-40B4-BE49-F238E27FC236}">
                <a16:creationId xmlns:a16="http://schemas.microsoft.com/office/drawing/2014/main" xmlns="" id="{565AA59E-131C-4E0E-93BF-5E10EAEBAA03}"/>
              </a:ext>
            </a:extLst>
          </p:cNvPr>
          <p:cNvCxnSpPr>
            <a:cxnSpLocks/>
            <a:stCxn id="38" idx="3"/>
            <a:endCxn id="94" idx="1"/>
          </p:cNvCxnSpPr>
          <p:nvPr/>
        </p:nvCxnSpPr>
        <p:spPr>
          <a:xfrm>
            <a:off x="1699224" y="2801058"/>
            <a:ext cx="586344" cy="2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3" name="直接箭头连接符 25602">
            <a:extLst>
              <a:ext uri="{FF2B5EF4-FFF2-40B4-BE49-F238E27FC236}">
                <a16:creationId xmlns:a16="http://schemas.microsoft.com/office/drawing/2014/main" xmlns="" id="{45EF38DB-AE56-4B4C-BCE5-144284EDFBBA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 flipV="1">
            <a:off x="1699224" y="3321081"/>
            <a:ext cx="594477" cy="3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20" name="直接箭头连接符 25619">
            <a:extLst>
              <a:ext uri="{FF2B5EF4-FFF2-40B4-BE49-F238E27FC236}">
                <a16:creationId xmlns:a16="http://schemas.microsoft.com/office/drawing/2014/main" xmlns="" id="{A6B09AB1-2154-4107-B379-3A9FB323191B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2881305" y="2255105"/>
            <a:ext cx="611663" cy="2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23" name="直接箭头连接符 25622">
            <a:extLst>
              <a:ext uri="{FF2B5EF4-FFF2-40B4-BE49-F238E27FC236}">
                <a16:creationId xmlns:a16="http://schemas.microsoft.com/office/drawing/2014/main" xmlns="" id="{A21319D0-085D-4F6F-BE2C-4936AA10C25C}"/>
              </a:ext>
            </a:extLst>
          </p:cNvPr>
          <p:cNvCxnSpPr>
            <a:cxnSpLocks/>
            <a:stCxn id="94" idx="3"/>
            <a:endCxn id="99" idx="2"/>
          </p:cNvCxnSpPr>
          <p:nvPr/>
        </p:nvCxnSpPr>
        <p:spPr>
          <a:xfrm flipV="1">
            <a:off x="2890358" y="2798066"/>
            <a:ext cx="588938" cy="5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25" name="直接箭头连接符 25624">
            <a:extLst>
              <a:ext uri="{FF2B5EF4-FFF2-40B4-BE49-F238E27FC236}">
                <a16:creationId xmlns:a16="http://schemas.microsoft.com/office/drawing/2014/main" xmlns="" id="{F850134B-F6D3-4E3D-8866-D232BF00F116}"/>
              </a:ext>
            </a:extLst>
          </p:cNvPr>
          <p:cNvCxnSpPr>
            <a:cxnSpLocks/>
            <a:stCxn id="96" idx="3"/>
            <a:endCxn id="100" idx="2"/>
          </p:cNvCxnSpPr>
          <p:nvPr/>
        </p:nvCxnSpPr>
        <p:spPr>
          <a:xfrm>
            <a:off x="2898491" y="3321081"/>
            <a:ext cx="580805" cy="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xmlns="" id="{C590B760-8C1A-4E75-AC87-36604FB910A2}"/>
              </a:ext>
            </a:extLst>
          </p:cNvPr>
          <p:cNvCxnSpPr>
            <a:cxnSpLocks/>
            <a:stCxn id="44" idx="6"/>
            <a:endCxn id="108" idx="1"/>
          </p:cNvCxnSpPr>
          <p:nvPr/>
        </p:nvCxnSpPr>
        <p:spPr>
          <a:xfrm>
            <a:off x="4475472" y="2257871"/>
            <a:ext cx="603734" cy="5417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xmlns="" id="{90561E04-57DA-4F14-BB15-A2E52E858BCE}"/>
              </a:ext>
            </a:extLst>
          </p:cNvPr>
          <p:cNvCxnSpPr>
            <a:cxnSpLocks/>
            <a:stCxn id="100" idx="6"/>
            <a:endCxn id="108" idx="1"/>
          </p:cNvCxnSpPr>
          <p:nvPr/>
        </p:nvCxnSpPr>
        <p:spPr>
          <a:xfrm flipV="1">
            <a:off x="4461800" y="2799624"/>
            <a:ext cx="617406" cy="522996"/>
          </a:xfrm>
          <a:prstGeom prst="bentConnector3">
            <a:avLst>
              <a:gd name="adj1" fmla="val 530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1F519CAB-FA2D-4AD1-ABFB-FA21F72E3DB1}"/>
              </a:ext>
            </a:extLst>
          </p:cNvPr>
          <p:cNvSpPr/>
          <p:nvPr/>
        </p:nvSpPr>
        <p:spPr>
          <a:xfrm>
            <a:off x="5079206" y="1882427"/>
            <a:ext cx="1543050" cy="1834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{"Result":[{"Lng":"106.4833873000","SigmaY":"0.07862449766681798",</a:t>
            </a:r>
            <a:endParaRPr lang="zh-CN" altLang="zh-CN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"count":"10","SigmaX":"0.07671480377051708",</a:t>
            </a:r>
            <a:endParaRPr lang="zh-CN" altLang="zh-CN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"industries":"</a:t>
            </a:r>
            <a:r>
              <a:rPr lang="zh-CN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教育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","Lat":"29.6012178000",</a:t>
            </a:r>
            <a:endParaRPr lang="zh-CN" altLang="zh-CN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"year":"2001","Theta":"-0.726249404174515"}, …]}</a:t>
            </a:r>
            <a:endParaRPr lang="zh-CN" altLang="en-US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C556DFE6-03DD-489A-BAF9-78FF1C062A0F}"/>
              </a:ext>
            </a:extLst>
          </p:cNvPr>
          <p:cNvCxnSpPr>
            <a:cxnSpLocks/>
            <a:stCxn id="99" idx="6"/>
            <a:endCxn id="108" idx="1"/>
          </p:cNvCxnSpPr>
          <p:nvPr/>
        </p:nvCxnSpPr>
        <p:spPr>
          <a:xfrm>
            <a:off x="4461800" y="2798066"/>
            <a:ext cx="617406" cy="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00478344-2D4D-4574-BCA7-3D99171E2B3A}"/>
              </a:ext>
            </a:extLst>
          </p:cNvPr>
          <p:cNvSpPr txBox="1"/>
          <p:nvPr/>
        </p:nvSpPr>
        <p:spPr>
          <a:xfrm>
            <a:off x="3645341" y="3859180"/>
            <a:ext cx="91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92656C5A-FF3E-45A9-BEF6-8E9D816093EF}"/>
              </a:ext>
            </a:extLst>
          </p:cNvPr>
          <p:cNvSpPr txBox="1"/>
          <p:nvPr/>
        </p:nvSpPr>
        <p:spPr>
          <a:xfrm>
            <a:off x="5468664" y="3854661"/>
            <a:ext cx="91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BE333FD-E067-4193-A203-F63D392E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6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0">
        <p:fade/>
      </p:transition>
    </mc:Choice>
    <mc:Fallback xmlns="">
      <p:transition spd="med" advTm="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94" grpId="0" animBg="1"/>
      <p:bldP spid="96" grpId="0" animBg="1"/>
      <p:bldP spid="41" grpId="0"/>
      <p:bldP spid="97" grpId="0"/>
      <p:bldP spid="44" grpId="0" animBg="1"/>
      <p:bldP spid="99" grpId="0" animBg="1"/>
      <p:bldP spid="100" grpId="0" animBg="1"/>
      <p:bldP spid="103" grpId="0" animBg="1"/>
      <p:bldP spid="104" grpId="0" animBg="1"/>
      <p:bldP spid="108" grpId="0" animBg="1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874EFEDA-EC31-4917-BA76-93DBB5449018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C7769D08-19E6-48CC-8FBE-462D33E0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777D42BE-CB33-4CE9-B524-FEC97053B9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3858FA-206C-4D24-869B-B1726436046A}"/>
              </a:ext>
            </a:extLst>
          </p:cNvPr>
          <p:cNvSpPr txBox="1"/>
          <p:nvPr/>
        </p:nvSpPr>
        <p:spPr>
          <a:xfrm>
            <a:off x="4090988" y="1694587"/>
            <a:ext cx="2569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可视化系统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并行计算效率实验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4.3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行业演化分析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135D328-4AF9-44AD-933B-2F2BD26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xmlns="" id="{EEA01CA2-FA5E-4B92-B793-3583F494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61" y="234815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grpSp>
        <p:nvGrpSpPr>
          <p:cNvPr id="13" name="组合 24">
            <a:extLst>
              <a:ext uri="{FF2B5EF4-FFF2-40B4-BE49-F238E27FC236}">
                <a16:creationId xmlns:a16="http://schemas.microsoft.com/office/drawing/2014/main" xmlns="" id="{09CC7468-41ED-40BE-BF65-07B14FED1452}"/>
              </a:ext>
            </a:extLst>
          </p:cNvPr>
          <p:cNvGrpSpPr>
            <a:grpSpLocks/>
          </p:cNvGrpSpPr>
          <p:nvPr/>
        </p:nvGrpSpPr>
        <p:grpSpPr bwMode="auto">
          <a:xfrm>
            <a:off x="269982" y="2337458"/>
            <a:ext cx="416813" cy="410807"/>
            <a:chOff x="14817" y="0"/>
            <a:chExt cx="605058" cy="564884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B57799D4-1EC2-4700-84FD-24CC738E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xmlns="" id="{072166AE-3760-4904-9E3A-353280B46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49634"/>
      </p:ext>
    </p:extLst>
  </p:cSld>
  <p:clrMapOvr>
    <a:masterClrMapping/>
  </p:clrMapOvr>
  <p:transition advTm="198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6">
            <a:extLst>
              <a:ext uri="{FF2B5EF4-FFF2-40B4-BE49-F238E27FC236}">
                <a16:creationId xmlns:a16="http://schemas.microsoft.com/office/drawing/2014/main" xmlns="" id="{621F0769-A69C-44FE-86F7-47746573E47B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xmlns="" id="{030F1A8C-94C6-48CF-A7E6-FDD0FBB9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3A01F14C-A5FF-42F4-90A2-A093D76C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21DF18-C9DD-4157-9F4E-8235CAE6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3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0724" name="组合 9">
            <a:extLst>
              <a:ext uri="{FF2B5EF4-FFF2-40B4-BE49-F238E27FC236}">
                <a16:creationId xmlns:a16="http://schemas.microsoft.com/office/drawing/2014/main" xmlns="" id="{4BDD44A1-953D-43B7-A0D0-4625E9401BDC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19449"/>
            <a:ext cx="4242197" cy="415498"/>
            <a:chOff x="1744266" y="-11889"/>
            <a:chExt cx="5656659" cy="55413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97AC6FC8-D44B-42CB-BACB-2B8FF713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35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0735" name="文本框 11">
              <a:extLst>
                <a:ext uri="{FF2B5EF4-FFF2-40B4-BE49-F238E27FC236}">
                  <a16:creationId xmlns:a16="http://schemas.microsoft.com/office/drawing/2014/main" xmlns="" id="{4DB2C44A-9E3F-4F22-820B-5D74618E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702" y="-11889"/>
              <a:ext cx="2764198" cy="55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可视化系统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xmlns="" id="{1A57962F-2018-4FB8-85AD-E3D6FD73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30" y="4804279"/>
            <a:ext cx="63877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实验数据：重庆市企业注册数据 总计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2119419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C0D984E4-EE8F-43A7-8703-966F125D4EF4}"/>
              </a:ext>
            </a:extLst>
          </p:cNvPr>
          <p:cNvSpPr/>
          <p:nvPr/>
        </p:nvSpPr>
        <p:spPr>
          <a:xfrm>
            <a:off x="2653620" y="721931"/>
            <a:ext cx="1419726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2AD4EFC6-7E28-4E29-A660-6A77A3085350}"/>
              </a:ext>
            </a:extLst>
          </p:cNvPr>
          <p:cNvSpPr/>
          <p:nvPr/>
        </p:nvSpPr>
        <p:spPr>
          <a:xfrm>
            <a:off x="782054" y="733022"/>
            <a:ext cx="1419726" cy="6041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动画显示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16BF65F1-A55C-4A10-A9A3-53A6F98463BC}"/>
              </a:ext>
            </a:extLst>
          </p:cNvPr>
          <p:cNvSpPr/>
          <p:nvPr/>
        </p:nvSpPr>
        <p:spPr>
          <a:xfrm>
            <a:off x="4525185" y="721931"/>
            <a:ext cx="1419725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DBD3368-DB9A-4939-B80A-6D45DCDD3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1" y="1482418"/>
            <a:ext cx="5565993" cy="292806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6AF269C-3490-4A5B-9769-F9FCBE2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284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6">
            <a:extLst>
              <a:ext uri="{FF2B5EF4-FFF2-40B4-BE49-F238E27FC236}">
                <a16:creationId xmlns:a16="http://schemas.microsoft.com/office/drawing/2014/main" xmlns="" id="{FEF36CAF-F60B-4166-84F8-D5233C6C8A8A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xmlns="" id="{905D82E6-5635-40D4-942A-9B391414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6F27DB45-9C4A-4471-99EC-720AA0727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21DF18-C9DD-4157-9F4E-8235CAE6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0724" name="组合 9">
            <a:extLst>
              <a:ext uri="{FF2B5EF4-FFF2-40B4-BE49-F238E27FC236}">
                <a16:creationId xmlns:a16="http://schemas.microsoft.com/office/drawing/2014/main" xmlns="" id="{4BDD44A1-953D-43B7-A0D0-4625E9401BDC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1"/>
            <a:ext cx="4242197" cy="415774"/>
            <a:chOff x="1744266" y="0"/>
            <a:chExt cx="5656659" cy="55450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97AC6FC8-D44B-42CB-BACB-2B8FF713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35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0735" name="文本框 11">
              <a:extLst>
                <a:ext uri="{FF2B5EF4-FFF2-40B4-BE49-F238E27FC236}">
                  <a16:creationId xmlns:a16="http://schemas.microsoft.com/office/drawing/2014/main" xmlns="" id="{4DB2C44A-9E3F-4F22-820B-5D74618E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702" y="368"/>
              <a:ext cx="2764198" cy="55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可视化系统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B786818-FA0F-4B95-BE3B-D186900E5A45}"/>
              </a:ext>
            </a:extLst>
          </p:cNvPr>
          <p:cNvSpPr txBox="1"/>
          <p:nvPr/>
        </p:nvSpPr>
        <p:spPr>
          <a:xfrm>
            <a:off x="742950" y="1419461"/>
            <a:ext cx="13239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5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31F3776-D609-4248-9636-B5304FD54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1" y="1434311"/>
            <a:ext cx="5528838" cy="28899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DB295A6-B905-475B-A19E-5F264D1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1A297BB2-C88D-4A27-819C-220422CD6F05}"/>
              </a:ext>
            </a:extLst>
          </p:cNvPr>
          <p:cNvSpPr/>
          <p:nvPr/>
        </p:nvSpPr>
        <p:spPr>
          <a:xfrm>
            <a:off x="2653620" y="721931"/>
            <a:ext cx="1419726" cy="6041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64CD533C-FE77-48FD-84A8-4F87BF82390C}"/>
              </a:ext>
            </a:extLst>
          </p:cNvPr>
          <p:cNvSpPr/>
          <p:nvPr/>
        </p:nvSpPr>
        <p:spPr>
          <a:xfrm>
            <a:off x="782054" y="733022"/>
            <a:ext cx="1419726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动画显示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5D019FC8-1DF4-45EC-93FE-B3AE3FEEDE57}"/>
              </a:ext>
            </a:extLst>
          </p:cNvPr>
          <p:cNvSpPr/>
          <p:nvPr/>
        </p:nvSpPr>
        <p:spPr>
          <a:xfrm>
            <a:off x="4525185" y="721931"/>
            <a:ext cx="1419725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xmlns="" id="{50629C66-8EEF-4AAE-93B9-D5AA8707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30" y="4804279"/>
            <a:ext cx="63877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实验数据：重庆市企业注册数据 总计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2119419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1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"/>
    </mc:Choice>
    <mc:Fallback xmlns="">
      <p:transition advTm="28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6">
            <a:extLst>
              <a:ext uri="{FF2B5EF4-FFF2-40B4-BE49-F238E27FC236}">
                <a16:creationId xmlns:a16="http://schemas.microsoft.com/office/drawing/2014/main" xmlns="" id="{B46F2DAA-3DE0-4014-B856-9D13FB946EE4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xmlns="" id="{B2797862-2599-48E6-ADC8-4CC768A7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270B06E8-2B28-4B6B-9D12-ABF27CC41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21DF18-C9DD-4157-9F4E-8235CAE6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97AC6FC8-D44B-42CB-BACB-2B8FF713DD10}"/>
              </a:ext>
            </a:extLst>
          </p:cNvPr>
          <p:cNvSpPr>
            <a:spLocks/>
          </p:cNvSpPr>
          <p:nvPr/>
        </p:nvSpPr>
        <p:spPr bwMode="auto">
          <a:xfrm>
            <a:off x="1308497" y="1"/>
            <a:ext cx="4242197" cy="397669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B786818-FA0F-4B95-BE3B-D186900E5A45}"/>
              </a:ext>
            </a:extLst>
          </p:cNvPr>
          <p:cNvSpPr txBox="1"/>
          <p:nvPr/>
        </p:nvSpPr>
        <p:spPr>
          <a:xfrm>
            <a:off x="742950" y="1419461"/>
            <a:ext cx="132397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75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7E78336-9CE0-4511-B4E2-139EBF4CC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" y="1513512"/>
            <a:ext cx="5512846" cy="287452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1E9DBAA-5872-4232-995F-69649096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CDFBEF1D-5879-4082-8E78-366730C64C4B}"/>
              </a:ext>
            </a:extLst>
          </p:cNvPr>
          <p:cNvSpPr/>
          <p:nvPr/>
        </p:nvSpPr>
        <p:spPr>
          <a:xfrm>
            <a:off x="2666778" y="744374"/>
            <a:ext cx="1419726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023151E8-FE10-46BF-B64D-A8B12C0C192A}"/>
              </a:ext>
            </a:extLst>
          </p:cNvPr>
          <p:cNvSpPr/>
          <p:nvPr/>
        </p:nvSpPr>
        <p:spPr>
          <a:xfrm>
            <a:off x="795212" y="755465"/>
            <a:ext cx="1419726" cy="60413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动画显示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083BE47B-86A2-4321-A310-62BA0A8A74EE}"/>
              </a:ext>
            </a:extLst>
          </p:cNvPr>
          <p:cNvSpPr/>
          <p:nvPr/>
        </p:nvSpPr>
        <p:spPr>
          <a:xfrm>
            <a:off x="4538343" y="744374"/>
            <a:ext cx="1419725" cy="6041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xmlns="" id="{2859BF6B-B132-4A94-97DF-89C1EA54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30" y="4804279"/>
            <a:ext cx="63877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实验数据：重庆市企业注册数据 总计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2119419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xmlns="" id="{FC75D0B6-8D21-417B-98C8-72ACB085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41" y="-8914"/>
            <a:ext cx="207300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可视化系统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5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84"/>
    </mc:Choice>
    <mc:Fallback xmlns="">
      <p:transition advTm="28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>
            <a:extLst>
              <a:ext uri="{FF2B5EF4-FFF2-40B4-BE49-F238E27FC236}">
                <a16:creationId xmlns:a16="http://schemas.microsoft.com/office/drawing/2014/main" xmlns="" id="{6D9503ED-26B0-4778-9019-916D84DF8891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F2102749-E3EF-4B3F-8133-81EBDFF9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A9320ED7-5FD7-49FB-A15E-90592E0E3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5C3877-9C5D-4811-9A75-95C99E4A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4820" name="组合 9">
            <a:extLst>
              <a:ext uri="{FF2B5EF4-FFF2-40B4-BE49-F238E27FC236}">
                <a16:creationId xmlns:a16="http://schemas.microsoft.com/office/drawing/2014/main" xmlns="" id="{13C191C6-98D2-477E-8233-B18557F29D15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23814"/>
            <a:ext cx="4242197" cy="434281"/>
            <a:chOff x="1744266" y="0"/>
            <a:chExt cx="5656659" cy="5781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5E41F606-FD84-4E58-BBA1-C8F3CAB39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4827" name="文本框 11">
              <a:extLst>
                <a:ext uri="{FF2B5EF4-FFF2-40B4-BE49-F238E27FC236}">
                  <a16:creationId xmlns:a16="http://schemas.microsoft.com/office/drawing/2014/main" xmlns="" id="{5F6C1728-F1FA-4674-BDAD-9E0AB8A39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76" y="25007"/>
              <a:ext cx="3734618" cy="553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4.2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并行计算效率实验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0F48F74-7EBA-459C-80C5-9EA936BA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67" y="3396948"/>
            <a:ext cx="5623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个计算节点（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slaves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）数据量：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2119419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1.3 GB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CPU: 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GHz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16 GB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2A7586E-B98D-462B-849F-BF91D9BEDAD6}"/>
              </a:ext>
            </a:extLst>
          </p:cNvPr>
          <p:cNvSpPr txBox="1"/>
          <p:nvPr/>
        </p:nvSpPr>
        <p:spPr>
          <a:xfrm>
            <a:off x="724367" y="3928313"/>
            <a:ext cx="540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不同数据规模下，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集群计算速度与单机计算速度差距不同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数据量越大时，集群加速效果越明显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xmlns="" id="{DD6904A0-AB89-405D-A707-71B8F7CCD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579010"/>
              </p:ext>
            </p:extLst>
          </p:nvPr>
        </p:nvGraphicFramePr>
        <p:xfrm>
          <a:off x="168443" y="523224"/>
          <a:ext cx="6497052" cy="2717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9F60D0F-BA09-4FAC-BBD3-59EE8D5E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45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6">
            <a:extLst>
              <a:ext uri="{FF2B5EF4-FFF2-40B4-BE49-F238E27FC236}">
                <a16:creationId xmlns:a16="http://schemas.microsoft.com/office/drawing/2014/main" xmlns="" id="{134B90B8-7953-49A0-9C80-DD78831D3A16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xmlns="" id="{162482BE-E0EA-44F8-94AD-42460F9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9BE766C5-53D3-44EB-A748-CF441EB7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5C3877-9C5D-4811-9A75-95C99E4A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5E41F606-FD84-4E58-BBA1-C8F3CAB393BF}"/>
              </a:ext>
            </a:extLst>
          </p:cNvPr>
          <p:cNvSpPr>
            <a:spLocks/>
          </p:cNvSpPr>
          <p:nvPr/>
        </p:nvSpPr>
        <p:spPr bwMode="auto">
          <a:xfrm>
            <a:off x="1308497" y="-23814"/>
            <a:ext cx="4242197" cy="398860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xmlns="" id="{51BC7AAD-815E-4057-AA7F-E6BD05466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865" y="-7249"/>
            <a:ext cx="28007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 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并行计算效率实验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A7AB77C-1422-408D-9789-28AC6BEF1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38" y="3160049"/>
            <a:ext cx="60757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Spark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集群：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个计算节点（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slaves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）数据量：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2119419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条（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1.3 GB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CPU: 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核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GHz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16 GB 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各节点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5CC9ABF-D4D1-422D-A7E6-B1C045063B1D}"/>
              </a:ext>
            </a:extLst>
          </p:cNvPr>
          <p:cNvSpPr txBox="1"/>
          <p:nvPr/>
        </p:nvSpPr>
        <p:spPr>
          <a:xfrm>
            <a:off x="132347" y="3684965"/>
            <a:ext cx="672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集群规模增大对于小型数据集的处理速度影响不大，对较大的数据集有一定的加速效果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集群中各节点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核数及内存配置会对计算速度产生影响，但影响大小与总数据量有关</a:t>
            </a: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xmlns="" id="{CC258C2F-35A3-44E8-9E04-7208E7628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008434"/>
              </p:ext>
            </p:extLst>
          </p:nvPr>
        </p:nvGraphicFramePr>
        <p:xfrm>
          <a:off x="-1" y="524031"/>
          <a:ext cx="3371318" cy="245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xmlns="" id="{CB24DBEF-327E-4273-81E8-C26EEA7C8B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56930"/>
              </p:ext>
            </p:extLst>
          </p:nvPr>
        </p:nvGraphicFramePr>
        <p:xfrm>
          <a:off x="3429000" y="529389"/>
          <a:ext cx="3356810" cy="2456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16BFBBF-E8BD-456E-AD5A-C10AE34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302310"/>
      </p:ext>
    </p:extLst>
  </p:cSld>
  <p:clrMapOvr>
    <a:masterClrMapping/>
  </p:clrMapOvr>
  <p:transition spd="slow" advTm="45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xmlns="" id="{D1BA36C8-02BD-4369-8532-77F12731CE5A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73CD6FB-F5A7-429A-BC2F-D2EB0027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xmlns="" id="{62366385-E10C-400F-9E36-9F83D3C1D84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xmlns="" id="{3585AC29-93A8-421A-BE67-645586F2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091" y="2329376"/>
            <a:ext cx="8771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4">
            <a:extLst>
              <a:ext uri="{FF2B5EF4-FFF2-40B4-BE49-F238E27FC236}">
                <a16:creationId xmlns:a16="http://schemas.microsoft.com/office/drawing/2014/main" xmlns="" id="{C8D826F6-246A-476E-AFE5-1F1525E5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40" y="131459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8" name="矩形 17">
            <a:extLst>
              <a:ext uri="{FF2B5EF4-FFF2-40B4-BE49-F238E27FC236}">
                <a16:creationId xmlns:a16="http://schemas.microsoft.com/office/drawing/2014/main" xmlns="" id="{5FE4BC56-A51C-4769-A2F6-20F1EBE6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40" y="1879659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grpSp>
        <p:nvGrpSpPr>
          <p:cNvPr id="23" name="组合 24">
            <a:extLst>
              <a:ext uri="{FF2B5EF4-FFF2-40B4-BE49-F238E27FC236}">
                <a16:creationId xmlns:a16="http://schemas.microsoft.com/office/drawing/2014/main" xmlns="" id="{08C38225-B70F-4D44-ABD8-F620949FB6E5}"/>
              </a:ext>
            </a:extLst>
          </p:cNvPr>
          <p:cNvGrpSpPr>
            <a:grpSpLocks/>
          </p:cNvGrpSpPr>
          <p:nvPr/>
        </p:nvGrpSpPr>
        <p:grpSpPr bwMode="auto">
          <a:xfrm>
            <a:off x="247489" y="2419136"/>
            <a:ext cx="504404" cy="476724"/>
            <a:chOff x="14817" y="0"/>
            <a:chExt cx="732208" cy="655524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xmlns="" id="{C18729BD-90D8-4FAB-8C1A-D4B4F322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7186" name="文本框 15">
              <a:extLst>
                <a:ext uri="{FF2B5EF4-FFF2-40B4-BE49-F238E27FC236}">
                  <a16:creationId xmlns:a16="http://schemas.microsoft.com/office/drawing/2014/main" xmlns="" id="{C7FBD57E-E55B-40C7-950D-026F48903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693068" cy="60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Ⅲ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18">
            <a:extLst>
              <a:ext uri="{FF2B5EF4-FFF2-40B4-BE49-F238E27FC236}">
                <a16:creationId xmlns:a16="http://schemas.microsoft.com/office/drawing/2014/main" xmlns="" id="{403F0407-8C44-4528-BCF4-D2F1D562C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40" y="245000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技术与方法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8AC6795-14FA-4C39-B74D-5E6BBA8A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" y="3052007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3DF80DDE-C812-48D6-A422-E789AA7C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51" y="3642989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3F22C89-707C-433A-90B6-CB59DF6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grpSp>
        <p:nvGrpSpPr>
          <p:cNvPr id="36" name="组合 24">
            <a:extLst>
              <a:ext uri="{FF2B5EF4-FFF2-40B4-BE49-F238E27FC236}">
                <a16:creationId xmlns:a16="http://schemas.microsoft.com/office/drawing/2014/main" xmlns="" id="{AB5E8C22-D46A-48B4-8364-42003295CD26}"/>
              </a:ext>
            </a:extLst>
          </p:cNvPr>
          <p:cNvGrpSpPr>
            <a:grpSpLocks/>
          </p:cNvGrpSpPr>
          <p:nvPr/>
        </p:nvGrpSpPr>
        <p:grpSpPr bwMode="auto">
          <a:xfrm>
            <a:off x="247489" y="3053593"/>
            <a:ext cx="416813" cy="410807"/>
            <a:chOff x="14817" y="0"/>
            <a:chExt cx="605058" cy="564884"/>
          </a:xfrm>
        </p:grpSpPr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xmlns="" id="{ECD11FA8-C10E-4F98-85EF-548586C2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98BE2477-95DE-4899-BBD4-ABF39ADBB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Ⅳ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24">
            <a:extLst>
              <a:ext uri="{FF2B5EF4-FFF2-40B4-BE49-F238E27FC236}">
                <a16:creationId xmlns:a16="http://schemas.microsoft.com/office/drawing/2014/main" xmlns="" id="{A86696AC-344E-44EF-A0F2-C108DD21F1ED}"/>
              </a:ext>
            </a:extLst>
          </p:cNvPr>
          <p:cNvGrpSpPr>
            <a:grpSpLocks/>
          </p:cNvGrpSpPr>
          <p:nvPr/>
        </p:nvGrpSpPr>
        <p:grpSpPr bwMode="auto">
          <a:xfrm>
            <a:off x="243066" y="3622132"/>
            <a:ext cx="416813" cy="410807"/>
            <a:chOff x="14817" y="0"/>
            <a:chExt cx="605058" cy="564884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xmlns="" id="{FE29CAC9-CFED-45AC-80E2-B393F519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41" name="文本框 15">
              <a:extLst>
                <a:ext uri="{FF2B5EF4-FFF2-40B4-BE49-F238E27FC236}">
                  <a16:creationId xmlns:a16="http://schemas.microsoft.com/office/drawing/2014/main" xmlns="" id="{B05C5A88-4DFC-45B8-8FD8-3DB26FEE3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Ⅴ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24">
            <a:extLst>
              <a:ext uri="{FF2B5EF4-FFF2-40B4-BE49-F238E27FC236}">
                <a16:creationId xmlns:a16="http://schemas.microsoft.com/office/drawing/2014/main" xmlns="" id="{22867361-642B-4160-9031-A784E82A2FCF}"/>
              </a:ext>
            </a:extLst>
          </p:cNvPr>
          <p:cNvGrpSpPr>
            <a:grpSpLocks/>
          </p:cNvGrpSpPr>
          <p:nvPr/>
        </p:nvGrpSpPr>
        <p:grpSpPr bwMode="auto">
          <a:xfrm>
            <a:off x="247489" y="1850596"/>
            <a:ext cx="416813" cy="410807"/>
            <a:chOff x="14817" y="0"/>
            <a:chExt cx="605058" cy="564884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86FD2F30-123A-43FB-A1BD-19EC6908F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44" name="文本框 15">
              <a:extLst>
                <a:ext uri="{FF2B5EF4-FFF2-40B4-BE49-F238E27FC236}">
                  <a16:creationId xmlns:a16="http://schemas.microsoft.com/office/drawing/2014/main" xmlns="" id="{8A460EFB-1606-45EE-821D-7F02406EB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Ⅱ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24">
            <a:extLst>
              <a:ext uri="{FF2B5EF4-FFF2-40B4-BE49-F238E27FC236}">
                <a16:creationId xmlns:a16="http://schemas.microsoft.com/office/drawing/2014/main" xmlns="" id="{7EFAA118-A62C-4EC5-A7A9-6144ED120D42}"/>
              </a:ext>
            </a:extLst>
          </p:cNvPr>
          <p:cNvGrpSpPr>
            <a:grpSpLocks/>
          </p:cNvGrpSpPr>
          <p:nvPr/>
        </p:nvGrpSpPr>
        <p:grpSpPr bwMode="auto">
          <a:xfrm>
            <a:off x="247489" y="1282056"/>
            <a:ext cx="416813" cy="410807"/>
            <a:chOff x="14817" y="0"/>
            <a:chExt cx="605058" cy="564884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xmlns="" id="{548EEDC6-79A3-4CDB-9175-BDC52E1D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47" name="文本框 15">
              <a:extLst>
                <a:ext uri="{FF2B5EF4-FFF2-40B4-BE49-F238E27FC236}">
                  <a16:creationId xmlns:a16="http://schemas.microsoft.com/office/drawing/2014/main" xmlns="" id="{FA4B9DAB-C722-451D-BB26-8C0930C9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Ⅰ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4">
        <p:fade/>
      </p:transition>
    </mc:Choice>
    <mc:Fallback xmlns="">
      <p:transition spd="med" advTm="2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32" grpId="0"/>
      <p:bldP spid="28" grpId="0"/>
      <p:bldP spid="24" grpId="0"/>
      <p:bldP spid="20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6">
            <a:extLst>
              <a:ext uri="{FF2B5EF4-FFF2-40B4-BE49-F238E27FC236}">
                <a16:creationId xmlns:a16="http://schemas.microsoft.com/office/drawing/2014/main" xmlns="" id="{A24D5249-4EE8-4F71-843E-72613D553127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xmlns="" id="{1F77A1DA-8186-411C-8571-424948DA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0711215B-8415-43A7-9089-A6287E9B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50E409-29D9-4B75-B692-B6B46ABF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2772" name="组合 9">
            <a:extLst>
              <a:ext uri="{FF2B5EF4-FFF2-40B4-BE49-F238E27FC236}">
                <a16:creationId xmlns:a16="http://schemas.microsoft.com/office/drawing/2014/main" xmlns="" id="{0DC5AC34-EF64-4C45-9EDD-19ED91705BBA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23814"/>
            <a:ext cx="4242197" cy="435139"/>
            <a:chOff x="1744266" y="0"/>
            <a:chExt cx="5656659" cy="58033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215AE19-3672-4DD6-A8C7-D830EE4A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35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2781" name="文本框 11">
              <a:extLst>
                <a:ext uri="{FF2B5EF4-FFF2-40B4-BE49-F238E27FC236}">
                  <a16:creationId xmlns:a16="http://schemas.microsoft.com/office/drawing/2014/main" xmlns="" id="{628E7392-DFD9-4FF9-80E7-19B2101C6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828" y="26195"/>
              <a:ext cx="3123296" cy="55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4.3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行业演化分析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2C79A3B-6AD6-407A-8118-D539566F29D7}"/>
              </a:ext>
            </a:extLst>
          </p:cNvPr>
          <p:cNvSpPr txBox="1"/>
          <p:nvPr/>
        </p:nvSpPr>
        <p:spPr>
          <a:xfrm>
            <a:off x="12032" y="3835981"/>
            <a:ext cx="729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批发与零售业各年新企业分布较为均匀，空间格局随时间变化不太明显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教育业部分年份分布过于集中，且重心有向西南部迁移趋势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3AA10F-54E0-4B7D-A6E4-1B43F9D252C7}"/>
              </a:ext>
            </a:extLst>
          </p:cNvPr>
          <p:cNvSpPr txBox="1"/>
          <p:nvPr/>
        </p:nvSpPr>
        <p:spPr>
          <a:xfrm>
            <a:off x="17731" y="233168"/>
            <a:ext cx="214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重庆市批发与零售业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AD29A63-A8CB-4171-9F14-78F616BE8FD3}"/>
              </a:ext>
            </a:extLst>
          </p:cNvPr>
          <p:cNvSpPr txBox="1"/>
          <p:nvPr/>
        </p:nvSpPr>
        <p:spPr>
          <a:xfrm>
            <a:off x="12032" y="245765"/>
            <a:ext cx="3879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重庆市教育业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40425AF-7103-4B1B-8695-9A4851AC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22" y="623801"/>
            <a:ext cx="5835356" cy="31392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E54247F-69D8-451F-A81E-15685A33A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2" y="664994"/>
            <a:ext cx="5848191" cy="304937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78689EF-B6BE-44F2-B06E-08B968F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">
        <p:fade/>
      </p:transition>
    </mc:Choice>
    <mc:Fallback xmlns="">
      <p:transition spd="med" advTm="4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uiExpand="1"/>
      <p:bldP spid="1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6">
            <a:extLst>
              <a:ext uri="{FF2B5EF4-FFF2-40B4-BE49-F238E27FC236}">
                <a16:creationId xmlns:a16="http://schemas.microsoft.com/office/drawing/2014/main" xmlns="" id="{B60ACA0B-BD78-4F3A-990D-E13A449AAA10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xmlns="" id="{9E22D992-DE48-478D-99AF-C2F9CD3B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xmlns="" id="{2CE6F08B-2BD4-4B0E-B551-0B7C0265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50E409-29D9-4B75-B692-B6B46ABF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63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2772" name="组合 9">
            <a:extLst>
              <a:ext uri="{FF2B5EF4-FFF2-40B4-BE49-F238E27FC236}">
                <a16:creationId xmlns:a16="http://schemas.microsoft.com/office/drawing/2014/main" xmlns="" id="{0DC5AC34-EF64-4C45-9EDD-19ED91705BBA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5264"/>
            <a:ext cx="4242197" cy="435139"/>
            <a:chOff x="1744266" y="0"/>
            <a:chExt cx="5656659" cy="58033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B215AE19-3672-4DD6-A8C7-D830EE4A7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35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2781" name="文本框 11">
              <a:extLst>
                <a:ext uri="{FF2B5EF4-FFF2-40B4-BE49-F238E27FC236}">
                  <a16:creationId xmlns:a16="http://schemas.microsoft.com/office/drawing/2014/main" xmlns="" id="{628E7392-DFD9-4FF9-80E7-19B2101C6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828" y="26195"/>
              <a:ext cx="3123296" cy="55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4.3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行业演化分析</a:t>
              </a:r>
              <a:endPara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DEC88EA-E43E-48D9-BB2F-AB1F23A50341}"/>
              </a:ext>
            </a:extLst>
          </p:cNvPr>
          <p:cNvSpPr txBox="1"/>
          <p:nvPr/>
        </p:nvSpPr>
        <p:spPr>
          <a:xfrm>
            <a:off x="267939" y="3513031"/>
            <a:ext cx="647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两个行业重心主要分布区域及标准差椭圆形状、大小类似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可进一步利用空间权重矩阵、空间自回归模型等方法进行点数据集间相关性分析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0D133B8-428D-4B2C-A3AC-850D43D61C55}"/>
              </a:ext>
            </a:extLst>
          </p:cNvPr>
          <p:cNvSpPr txBox="1"/>
          <p:nvPr/>
        </p:nvSpPr>
        <p:spPr>
          <a:xfrm>
            <a:off x="460718" y="548425"/>
            <a:ext cx="290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九龙坡区科学研究和技术服务业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C8A6041-90F8-40A5-890F-653DCBBB0728}"/>
              </a:ext>
            </a:extLst>
          </p:cNvPr>
          <p:cNvSpPr txBox="1"/>
          <p:nvPr/>
        </p:nvSpPr>
        <p:spPr>
          <a:xfrm>
            <a:off x="3365532" y="578239"/>
            <a:ext cx="387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九龙坡区信息传输、软件和信息技术服务业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9217632-26F5-4F34-B067-5CA56A0F1F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6" y="851034"/>
            <a:ext cx="3262908" cy="2347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4CE3752-BF9E-441D-9B7B-9293EDF0B7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6" y="849780"/>
            <a:ext cx="3266894" cy="234987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65A492F-4A6C-4D89-BA3A-2AC63FBF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4663310"/>
      </p:ext>
    </p:extLst>
  </p:cSld>
  <p:clrMapOvr>
    <a:masterClrMapping/>
  </p:clrMapOvr>
  <p:transition spd="slow" advTm="41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874EFEDA-EC31-4917-BA76-93DBB5449018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C7769D08-19E6-48CC-8FBE-462D33E0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777D42BE-CB33-4CE9-B524-FEC97053B9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3858FA-206C-4D24-869B-B1726436046A}"/>
              </a:ext>
            </a:extLst>
          </p:cNvPr>
          <p:cNvSpPr txBox="1"/>
          <p:nvPr/>
        </p:nvSpPr>
        <p:spPr>
          <a:xfrm>
            <a:off x="4090988" y="2081196"/>
            <a:ext cx="256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5.1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5.2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135D328-4AF9-44AD-933B-2F2BD26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xmlns="" id="{EEA01CA2-FA5E-4B92-B793-3583F494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61" y="234815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grpSp>
        <p:nvGrpSpPr>
          <p:cNvPr id="13" name="组合 24">
            <a:extLst>
              <a:ext uri="{FF2B5EF4-FFF2-40B4-BE49-F238E27FC236}">
                <a16:creationId xmlns:a16="http://schemas.microsoft.com/office/drawing/2014/main" xmlns="" id="{09CC7468-41ED-40BE-BF65-07B14FED1452}"/>
              </a:ext>
            </a:extLst>
          </p:cNvPr>
          <p:cNvGrpSpPr>
            <a:grpSpLocks/>
          </p:cNvGrpSpPr>
          <p:nvPr/>
        </p:nvGrpSpPr>
        <p:grpSpPr bwMode="auto">
          <a:xfrm>
            <a:off x="269982" y="2337458"/>
            <a:ext cx="416813" cy="410807"/>
            <a:chOff x="14817" y="0"/>
            <a:chExt cx="605058" cy="564884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B57799D4-1EC2-4700-84FD-24CC738E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xmlns="" id="{072166AE-3760-4904-9E3A-353280B46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Ⅴ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6441"/>
      </p:ext>
    </p:extLst>
  </p:cSld>
  <p:clrMapOvr>
    <a:masterClrMapping/>
  </p:clrMapOvr>
  <p:transition advTm="198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6">
            <a:extLst>
              <a:ext uri="{FF2B5EF4-FFF2-40B4-BE49-F238E27FC236}">
                <a16:creationId xmlns:a16="http://schemas.microsoft.com/office/drawing/2014/main" xmlns="" id="{DADFE92F-9313-4B1E-B4FF-ED2C02118A2E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63C4AAE7-39F5-4A38-8CB7-D06FB587F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63780C58-68F5-4BEB-B535-DFD36E1C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573E1A-F412-4E7D-AEB9-BFC68E61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7892" name="组合 9">
            <a:extLst>
              <a:ext uri="{FF2B5EF4-FFF2-40B4-BE49-F238E27FC236}">
                <a16:creationId xmlns:a16="http://schemas.microsoft.com/office/drawing/2014/main" xmlns="" id="{D113BB56-1B7F-4324-8608-028C588E0D76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1"/>
            <a:ext cx="4242197" cy="416911"/>
            <a:chOff x="1744266" y="0"/>
            <a:chExt cx="5656659" cy="55653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0243100-4BAB-4A9A-9253-788F41D45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7897" name="文本框 11">
              <a:extLst>
                <a:ext uri="{FF2B5EF4-FFF2-40B4-BE49-F238E27FC236}">
                  <a16:creationId xmlns:a16="http://schemas.microsoft.com/office/drawing/2014/main" xmlns="" id="{A34EB8B9-975B-4FC3-B5AC-FCBC349E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951" y="1886"/>
              <a:ext cx="1580031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93711BA-246C-498B-8AE8-0E174BD9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02" y="1111128"/>
            <a:ext cx="6176996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本文选用重心轨迹与标准差椭圆方法对行业时空演化规律进行分析。其中重心轨迹可以帮助用户分析一个行业的发展平衡性与趋势。标准差椭圆可以展示点数据集的方向与分布趋势。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Apache Spark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设计、实现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重心轨迹及标准差椭圆的并行化计算算法，并进行效率实验。最终证明集群可加速计算，并有支撑实时计算可能。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针对重庆市及其分区，设计并实现基于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的行业时空演化可视化系统。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以重庆市及其两个主要分区为例，对其部分行业时空演化规律成因进行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了讨论与分析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8B014AD8-E409-43FF-AF2A-C600E03C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ransition spd="slow" advTm="8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6">
            <a:extLst>
              <a:ext uri="{FF2B5EF4-FFF2-40B4-BE49-F238E27FC236}">
                <a16:creationId xmlns:a16="http://schemas.microsoft.com/office/drawing/2014/main" xmlns="" id="{4AD7BBDD-24CF-4EA6-B293-57CF6AA70C07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xmlns="" id="{D6924D8E-CBD4-4BA9-8797-67830206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873643E3-C996-4B08-865C-CCB02CE8C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573E1A-F412-4E7D-AEB9-BFC68E61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37892" name="组合 9">
            <a:extLst>
              <a:ext uri="{FF2B5EF4-FFF2-40B4-BE49-F238E27FC236}">
                <a16:creationId xmlns:a16="http://schemas.microsoft.com/office/drawing/2014/main" xmlns="" id="{D113BB56-1B7F-4324-8608-028C588E0D76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1"/>
            <a:ext cx="4242197" cy="425041"/>
            <a:chOff x="1744266" y="0"/>
            <a:chExt cx="5656659" cy="567386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0243100-4BAB-4A9A-9253-788F41D45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37897" name="文本框 11">
              <a:extLst>
                <a:ext uri="{FF2B5EF4-FFF2-40B4-BE49-F238E27FC236}">
                  <a16:creationId xmlns:a16="http://schemas.microsoft.com/office/drawing/2014/main" xmlns="" id="{A34EB8B9-975B-4FC3-B5AC-FCBC349E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951" y="12739"/>
              <a:ext cx="1580031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C26FF40-4E59-4324-A87C-C13AB73E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49" y="1380682"/>
            <a:ext cx="5623335" cy="216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eaLnBrk="1" hangingPunct="1">
              <a:lnSpc>
                <a:spcPct val="200000"/>
              </a:lnSpc>
              <a:spcAft>
                <a:spcPts val="375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数据分析方面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：应结合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其他数据源及方法进行深入分析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200000"/>
              </a:lnSpc>
              <a:spcAft>
                <a:spcPts val="375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并行计算方面：需从数据的分组方式上进行速度优化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57175" indent="-257175" eaLnBrk="1" hangingPunct="1">
              <a:lnSpc>
                <a:spcPct val="200000"/>
              </a:lnSpc>
              <a:spcAft>
                <a:spcPts val="375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可视化方面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实时计算，提供用户自由选择区域进行重心轨迹及标准差椭圆计算的功能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124CA25-EA59-4DF7-89B4-8C6A593C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10414"/>
      </p:ext>
    </p:extLst>
  </p:cSld>
  <p:clrMapOvr>
    <a:masterClrMapping/>
  </p:clrMapOvr>
  <p:transition spd="slow" advTm="8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BA93762-2A64-4F13-A5A5-A95984173813}"/>
              </a:ext>
            </a:extLst>
          </p:cNvPr>
          <p:cNvSpPr/>
          <p:nvPr/>
        </p:nvSpPr>
        <p:spPr>
          <a:xfrm>
            <a:off x="147638" y="1854994"/>
            <a:ext cx="5810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www.1ppt.cn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2F769A0-F963-4192-91DC-AE7FD4911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4FE8CA4-6BE4-4ED3-B924-6958191F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4894"/>
            <a:ext cx="6858000" cy="638175"/>
          </a:xfrm>
          <a:prstGeom prst="rect">
            <a:avLst/>
          </a:prstGeom>
          <a:solidFill>
            <a:srgbClr val="DD3C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xmlns="" id="{8424B6A2-5B0A-4D40-9496-7B53D28E3F4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858000" cy="552450"/>
          </a:xfrm>
          <a:custGeom>
            <a:avLst/>
            <a:gdLst>
              <a:gd name="T0" fmla="*/ 2147483647 w 739"/>
              <a:gd name="T1" fmla="*/ 0 h 96"/>
              <a:gd name="T2" fmla="*/ 0 w 739"/>
              <a:gd name="T3" fmla="*/ 0 h 96"/>
              <a:gd name="T4" fmla="*/ 2147483647 w 739"/>
              <a:gd name="T5" fmla="*/ 2147483647 h 96"/>
              <a:gd name="T6" fmla="*/ 2147483647 w 739"/>
              <a:gd name="T7" fmla="*/ 2147483647 h 96"/>
              <a:gd name="T8" fmla="*/ 2147483647 w 739"/>
              <a:gd name="T9" fmla="*/ 2147483647 h 96"/>
              <a:gd name="T10" fmla="*/ 2147483647 w 739"/>
              <a:gd name="T11" fmla="*/ 2147483647 h 96"/>
              <a:gd name="T12" fmla="*/ 2147483647 w 739"/>
              <a:gd name="T13" fmla="*/ 2147483647 h 96"/>
              <a:gd name="T14" fmla="*/ 2147483647 w 739"/>
              <a:gd name="T15" fmla="*/ 0 h 96"/>
              <a:gd name="T16" fmla="*/ 2147483647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671E91DD-2EB8-4588-B31C-B4260AFB85A2}"/>
              </a:ext>
            </a:extLst>
          </p:cNvPr>
          <p:cNvSpPr>
            <a:spLocks/>
          </p:cNvSpPr>
          <p:nvPr/>
        </p:nvSpPr>
        <p:spPr bwMode="auto">
          <a:xfrm>
            <a:off x="1091804" y="4485604"/>
            <a:ext cx="4674394" cy="677465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BE2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39943" name="文本框 1">
            <a:extLst>
              <a:ext uri="{FF2B5EF4-FFF2-40B4-BE49-F238E27FC236}">
                <a16:creationId xmlns:a16="http://schemas.microsoft.com/office/drawing/2014/main" xmlns="" id="{18960404-C12D-440A-9B83-9A54799C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62" y="1621912"/>
            <a:ext cx="531427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141AD7E-E815-4B94-9F98-DF713342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9441F19-F13B-45D0-A4CF-34A7B2661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79" y="2945351"/>
            <a:ext cx="1719521" cy="1719521"/>
          </a:xfrm>
          <a:prstGeom prst="rect">
            <a:avLst/>
          </a:prstGeom>
        </p:spPr>
      </p:pic>
    </p:spTree>
  </p:cSld>
  <p:clrMapOvr>
    <a:masterClrMapping/>
  </p:clrMapOvr>
  <p:transition spd="slow" advTm="539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874EFEDA-EC31-4917-BA76-93DBB5449018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C7769D08-19E6-48CC-8FBE-462D33E0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777D42BE-CB33-4CE9-B524-FEC97053B9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3858FA-206C-4D24-869B-B1726436046A}"/>
              </a:ext>
            </a:extLst>
          </p:cNvPr>
          <p:cNvSpPr txBox="1"/>
          <p:nvPr/>
        </p:nvSpPr>
        <p:spPr>
          <a:xfrm>
            <a:off x="4191841" y="1457973"/>
            <a:ext cx="1775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135D328-4AF9-44AD-933B-2F2BD26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xmlns="" id="{4646386F-C0A8-40D3-9390-C2AC49EF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76" y="237169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17" name="组合 24">
            <a:extLst>
              <a:ext uri="{FF2B5EF4-FFF2-40B4-BE49-F238E27FC236}">
                <a16:creationId xmlns:a16="http://schemas.microsoft.com/office/drawing/2014/main" xmlns="" id="{B6D7AC19-2955-4A51-B8FD-CB6D42AEDE7C}"/>
              </a:ext>
            </a:extLst>
          </p:cNvPr>
          <p:cNvGrpSpPr>
            <a:grpSpLocks/>
          </p:cNvGrpSpPr>
          <p:nvPr/>
        </p:nvGrpSpPr>
        <p:grpSpPr bwMode="auto">
          <a:xfrm>
            <a:off x="259125" y="2339159"/>
            <a:ext cx="416813" cy="410807"/>
            <a:chOff x="14817" y="0"/>
            <a:chExt cx="605058" cy="564884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C6AA1AD5-3598-44D9-A1F6-3043496C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9" name="文本框 15">
              <a:extLst>
                <a:ext uri="{FF2B5EF4-FFF2-40B4-BE49-F238E27FC236}">
                  <a16:creationId xmlns:a16="http://schemas.microsoft.com/office/drawing/2014/main" xmlns="" id="{E8E51000-0FC3-4B21-801C-BA250741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Ⅰ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advTm="198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6">
            <a:extLst>
              <a:ext uri="{FF2B5EF4-FFF2-40B4-BE49-F238E27FC236}">
                <a16:creationId xmlns:a16="http://schemas.microsoft.com/office/drawing/2014/main" xmlns="" id="{A0725ECD-003A-4478-8C9A-DB1DEDE815DF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xmlns="" id="{5F4EF31D-BA8C-4BD3-9373-E90A00BC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xmlns="" id="{7719BF10-BE03-4139-B3EE-F21686C2A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DD1785-4FF4-4D94-B799-07FCB45E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9220" name="组合 9">
            <a:extLst>
              <a:ext uri="{FF2B5EF4-FFF2-40B4-BE49-F238E27FC236}">
                <a16:creationId xmlns:a16="http://schemas.microsoft.com/office/drawing/2014/main" xmlns="" id="{94F7975B-C8DD-4CEE-9E6A-43BB24E2E70A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23814"/>
            <a:ext cx="4242197" cy="435121"/>
            <a:chOff x="1744266" y="0"/>
            <a:chExt cx="5656659" cy="580841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3E8310AB-CCAE-4B12-97DA-0B7EAD89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9227" name="文本框 11">
              <a:extLst>
                <a:ext uri="{FF2B5EF4-FFF2-40B4-BE49-F238E27FC236}">
                  <a16:creationId xmlns:a16="http://schemas.microsoft.com/office/drawing/2014/main" xmlns="" id="{524216D3-6CA2-44A7-B750-075C1544D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528" y="26195"/>
              <a:ext cx="2298226" cy="554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A8A13D84-D1BB-4F7E-8961-E4CE44EE07D9}"/>
              </a:ext>
            </a:extLst>
          </p:cNvPr>
          <p:cNvSpPr/>
          <p:nvPr/>
        </p:nvSpPr>
        <p:spPr>
          <a:xfrm>
            <a:off x="561844" y="1373431"/>
            <a:ext cx="1616581" cy="716057"/>
          </a:xfrm>
          <a:prstGeom prst="roundRect">
            <a:avLst/>
          </a:prstGeom>
          <a:solidFill>
            <a:srgbClr val="4971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经济发展政策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4C5CA211-9591-4B8B-A014-80D5D17770D3}"/>
              </a:ext>
            </a:extLst>
          </p:cNvPr>
          <p:cNvSpPr/>
          <p:nvPr/>
        </p:nvSpPr>
        <p:spPr>
          <a:xfrm>
            <a:off x="2549919" y="1373431"/>
            <a:ext cx="1616580" cy="716057"/>
          </a:xfrm>
          <a:prstGeom prst="roundRect">
            <a:avLst/>
          </a:prstGeom>
          <a:solidFill>
            <a:srgbClr val="4971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企业注册信息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5EDB9FC3-959C-4D0F-B293-E50A3C566B20}"/>
              </a:ext>
            </a:extLst>
          </p:cNvPr>
          <p:cNvSpPr/>
          <p:nvPr/>
        </p:nvSpPr>
        <p:spPr>
          <a:xfrm>
            <a:off x="4537993" y="1363230"/>
            <a:ext cx="1616579" cy="716057"/>
          </a:xfrm>
          <a:prstGeom prst="roundRect">
            <a:avLst/>
          </a:prstGeom>
          <a:solidFill>
            <a:srgbClr val="49719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技术需求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CE0BEA5-01C9-4CD1-B5C5-E8B9DDEAB340}"/>
              </a:ext>
            </a:extLst>
          </p:cNvPr>
          <p:cNvSpPr txBox="1"/>
          <p:nvPr/>
        </p:nvSpPr>
        <p:spPr>
          <a:xfrm>
            <a:off x="441882" y="2238842"/>
            <a:ext cx="1856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近年来，政府对于经济发展的政策更多地关注区域协调发展与共同富裕。而行业是经济发展的基石，行业的健康发展是经济可持续发展的前提。</a:t>
            </a: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DB8E1CA3-FD1C-4691-8019-9BE7142D0A82}"/>
                  </a:ext>
                </a:extLst>
              </p:cNvPr>
              <p:cNvSpPr txBox="1"/>
              <p:nvPr/>
            </p:nvSpPr>
            <p:spPr>
              <a:xfrm>
                <a:off x="4418031" y="2248655"/>
                <a:ext cx="185650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截至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年底，中国企业实际注册信息存量可达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亿条</a:t>
                </a:r>
                <a14:m>
                  <m:oMath xmlns:m="http://schemas.openxmlformats.org/officeDocument/2006/math">
                    <m:r>
                      <a:rPr lang="en-US" altLang="zh-CN" sz="9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[1]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。针对这样大数据量的数据分析，合理的分析方法、高效的计算技术与清晰的结果展示都是必不可少的。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8E1CA3-FD1C-4691-8019-9BE7142D0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31" y="2248655"/>
                <a:ext cx="1856501" cy="1815882"/>
              </a:xfrm>
              <a:prstGeom prst="rect">
                <a:avLst/>
              </a:prstGeom>
              <a:blipFill>
                <a:blip r:embed="rId4"/>
                <a:stretch>
                  <a:fillRect l="-987" t="-671" r="-987" b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BF349EC-0BEB-44D5-AE65-78292D6C8BCA}"/>
              </a:ext>
            </a:extLst>
          </p:cNvPr>
          <p:cNvSpPr txBox="1"/>
          <p:nvPr/>
        </p:nvSpPr>
        <p:spPr>
          <a:xfrm>
            <a:off x="2429958" y="2251393"/>
            <a:ext cx="18565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企业为行业的基本单位，当从企业入手对行业时空演化进行分析时，问题转变为了针对企业点空间格局及其变化规律的分析问题。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1722D17-DCB8-421F-9229-080117A3D3B0}"/>
              </a:ext>
            </a:extLst>
          </p:cNvPr>
          <p:cNvSpPr txBox="1"/>
          <p:nvPr/>
        </p:nvSpPr>
        <p:spPr>
          <a:xfrm>
            <a:off x="0" y="4925692"/>
            <a:ext cx="69479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[1] </a:t>
            </a:r>
            <a:r>
              <a:rPr lang="zh-CN" altLang="zh-CN" sz="900" dirty="0"/>
              <a:t>佘颖</a:t>
            </a:r>
            <a:r>
              <a:rPr lang="en-US" altLang="zh-CN" sz="900" dirty="0"/>
              <a:t>.</a:t>
            </a:r>
            <a:r>
              <a:rPr lang="zh-CN" altLang="zh-CN" sz="900" dirty="0"/>
              <a:t>十八大以来我国企业数量翻了一倍多</a:t>
            </a:r>
            <a:r>
              <a:rPr lang="en-US" altLang="zh-CN" sz="900" dirty="0"/>
              <a:t>[EB/OL]. http://www.ce.cn/xwzx/gnsz/gdxw/201710/25/t20171025_26658536.shtml</a:t>
            </a:r>
            <a:endParaRPr lang="zh-CN" altLang="en-US" sz="9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B70F5080-1620-42C9-AFE3-2C45C39A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43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10" grpId="0"/>
      <p:bldP spid="2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6858000" cy="251817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975"/>
          </a:p>
        </p:txBody>
      </p:sp>
      <p:grpSp>
        <p:nvGrpSpPr>
          <p:cNvPr id="10" name="组合 9"/>
          <p:cNvGrpSpPr/>
          <p:nvPr/>
        </p:nvGrpSpPr>
        <p:grpSpPr>
          <a:xfrm>
            <a:off x="1308202" y="1"/>
            <a:ext cx="4242494" cy="435143"/>
            <a:chOff x="1744266" y="0"/>
            <a:chExt cx="5656659" cy="580191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  <p:sp>
          <p:nvSpPr>
            <p:cNvPr id="9" name="文本框 11"/>
            <p:cNvSpPr txBox="1">
              <a:spLocks noChangeArrowheads="1"/>
            </p:cNvSpPr>
            <p:nvPr/>
          </p:nvSpPr>
          <p:spPr bwMode="auto">
            <a:xfrm>
              <a:off x="3463527" y="26193"/>
              <a:ext cx="22980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研究意义</a:t>
              </a:r>
              <a:endParaRPr lang="zh-CN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4"/>
          <p:cNvSpPr/>
          <p:nvPr/>
        </p:nvSpPr>
        <p:spPr>
          <a:xfrm flipV="1">
            <a:off x="2" y="2525298"/>
            <a:ext cx="2312225" cy="138218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24A53"/>
          </a:solidFill>
          <a:ln>
            <a:solidFill>
              <a:srgbClr val="41514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975"/>
          </a:p>
        </p:txBody>
      </p:sp>
      <p:grpSp>
        <p:nvGrpSpPr>
          <p:cNvPr id="12" name="组合 11"/>
          <p:cNvGrpSpPr/>
          <p:nvPr/>
        </p:nvGrpSpPr>
        <p:grpSpPr>
          <a:xfrm>
            <a:off x="1746574" y="2524993"/>
            <a:ext cx="1121433" cy="1128055"/>
            <a:chOff x="3225639" y="4543565"/>
            <a:chExt cx="1735762" cy="1734334"/>
          </a:xfrm>
        </p:grpSpPr>
        <p:sp>
          <p:nvSpPr>
            <p:cNvPr id="13" name="椭圆 12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424A5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27000" anchor="ctr" anchorCtr="1"/>
            <a:lstStyle/>
            <a:p>
              <a:pPr lvl="0" algn="ctr">
                <a:defRPr/>
              </a:pPr>
              <a:r>
                <a:rPr lang="en-US" altLang="zh-CN" sz="225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25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2217509"/>
            <a:ext cx="3996137" cy="138218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DD1C3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975"/>
          </a:p>
        </p:txBody>
      </p:sp>
      <p:grpSp>
        <p:nvGrpSpPr>
          <p:cNvPr id="16" name="组合 15"/>
          <p:cNvGrpSpPr/>
          <p:nvPr/>
        </p:nvGrpSpPr>
        <p:grpSpPr>
          <a:xfrm>
            <a:off x="3449148" y="1166058"/>
            <a:ext cx="1181093" cy="1193927"/>
            <a:chOff x="6131016" y="674750"/>
            <a:chExt cx="1735762" cy="1735763"/>
          </a:xfrm>
        </p:grpSpPr>
        <p:sp>
          <p:nvSpPr>
            <p:cNvPr id="17" name="椭圆 16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DD1C3E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27000" anchor="ctr"/>
            <a:lstStyle/>
            <a:p>
              <a:pPr lvl="0" algn="ctr">
                <a:defRPr/>
              </a:pPr>
              <a:r>
                <a:rPr lang="en-US" altLang="zh-CN" sz="24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4"/>
          <p:cNvSpPr/>
          <p:nvPr/>
        </p:nvSpPr>
        <p:spPr>
          <a:xfrm flipV="1">
            <a:off x="3429003" y="2525298"/>
            <a:ext cx="3429986" cy="138218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24A5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975"/>
          </a:p>
        </p:txBody>
      </p:sp>
      <p:grpSp>
        <p:nvGrpSpPr>
          <p:cNvPr id="20" name="组合 19"/>
          <p:cNvGrpSpPr/>
          <p:nvPr/>
        </p:nvGrpSpPr>
        <p:grpSpPr>
          <a:xfrm>
            <a:off x="2940756" y="2524992"/>
            <a:ext cx="1055382" cy="1128055"/>
            <a:chOff x="5227325" y="4543565"/>
            <a:chExt cx="1735762" cy="1734334"/>
          </a:xfrm>
        </p:grpSpPr>
        <p:sp>
          <p:nvSpPr>
            <p:cNvPr id="21" name="椭圆 20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424A5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27000" anchor="ctr"/>
            <a:lstStyle/>
            <a:p>
              <a:pPr lvl="0" algn="ctr">
                <a:defRPr/>
              </a:pPr>
              <a:r>
                <a:rPr lang="en-US" altLang="zh-CN" sz="2250" b="1" kern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250" b="1" ker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7"/>
          <p:cNvSpPr txBox="1"/>
          <p:nvPr/>
        </p:nvSpPr>
        <p:spPr>
          <a:xfrm>
            <a:off x="425056" y="2669146"/>
            <a:ext cx="1334981" cy="298160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企业选址决策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59"/>
          <p:cNvSpPr txBox="1"/>
          <p:nvPr/>
        </p:nvSpPr>
        <p:spPr>
          <a:xfrm>
            <a:off x="4019981" y="2638085"/>
            <a:ext cx="1950534" cy="298160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区域发展平衡性评估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xmlns="" id="{5CB894DB-B343-4915-8B6A-FB5C98C24AF6}"/>
              </a:ext>
            </a:extLst>
          </p:cNvPr>
          <p:cNvSpPr txBox="1"/>
          <p:nvPr/>
        </p:nvSpPr>
        <p:spPr>
          <a:xfrm>
            <a:off x="2018963" y="1954104"/>
            <a:ext cx="1540165" cy="298160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大数据分析应用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23F6D47-4D75-4AB5-B3AF-0F83E95D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  <p:bldP spid="26" grpId="0"/>
      <p:bldP spid="2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874EFEDA-EC31-4917-BA76-93DBB5449018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C7769D08-19E6-48CC-8FBE-462D33E0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777D42BE-CB33-4CE9-B524-FEC97053B9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3858FA-206C-4D24-869B-B1726436046A}"/>
              </a:ext>
            </a:extLst>
          </p:cNvPr>
          <p:cNvSpPr txBox="1"/>
          <p:nvPr/>
        </p:nvSpPr>
        <p:spPr>
          <a:xfrm>
            <a:off x="4191841" y="1457973"/>
            <a:ext cx="177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</a:p>
          <a:p>
            <a:pPr>
              <a:lnSpc>
                <a:spcPct val="30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  <a:p>
            <a:pPr>
              <a:lnSpc>
                <a:spcPct val="300000"/>
              </a:lnSpc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135D328-4AF9-44AD-933B-2F2BD26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xmlns="" id="{935AA94A-6A17-4A05-B541-D3B577D2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5" y="22799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grpSp>
        <p:nvGrpSpPr>
          <p:cNvPr id="16" name="组合 24">
            <a:extLst>
              <a:ext uri="{FF2B5EF4-FFF2-40B4-BE49-F238E27FC236}">
                <a16:creationId xmlns:a16="http://schemas.microsoft.com/office/drawing/2014/main" xmlns="" id="{544F75EB-B2D5-40F4-9664-0BF69B5DB75F}"/>
              </a:ext>
            </a:extLst>
          </p:cNvPr>
          <p:cNvGrpSpPr>
            <a:grpSpLocks/>
          </p:cNvGrpSpPr>
          <p:nvPr/>
        </p:nvGrpSpPr>
        <p:grpSpPr bwMode="auto">
          <a:xfrm>
            <a:off x="288484" y="2250862"/>
            <a:ext cx="416813" cy="410807"/>
            <a:chOff x="14817" y="0"/>
            <a:chExt cx="605058" cy="564884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807D0C8D-BDEF-4736-8A48-14101FBC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8" name="文本框 15">
              <a:extLst>
                <a:ext uri="{FF2B5EF4-FFF2-40B4-BE49-F238E27FC236}">
                  <a16:creationId xmlns:a16="http://schemas.microsoft.com/office/drawing/2014/main" xmlns="" id="{C5788CB4-0599-49FD-9BC1-5C873D50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Ⅱ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699162"/>
      </p:ext>
    </p:extLst>
  </p:cSld>
  <p:clrMapOvr>
    <a:masterClrMapping/>
  </p:clrMapOvr>
  <p:transition advTm="198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6">
            <a:extLst>
              <a:ext uri="{FF2B5EF4-FFF2-40B4-BE49-F238E27FC236}">
                <a16:creationId xmlns:a16="http://schemas.microsoft.com/office/drawing/2014/main" xmlns="" id="{326812CD-19C6-4068-9239-EECB7233661C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F184F8BE-EB89-48AB-B7C5-07EF71767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xmlns="" id="{9DD010DD-237A-44D7-BAFA-F08E314EE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AE2EF8-6726-4435-8CCA-3770E1A8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78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19460" name="组合 9">
            <a:extLst>
              <a:ext uri="{FF2B5EF4-FFF2-40B4-BE49-F238E27FC236}">
                <a16:creationId xmlns:a16="http://schemas.microsoft.com/office/drawing/2014/main" xmlns="" id="{703A313B-CADE-429B-91D5-F6A4B66EB200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9077"/>
            <a:ext cx="4242197" cy="435120"/>
            <a:chOff x="1744266" y="0"/>
            <a:chExt cx="5656659" cy="5808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FFB2D85A-85F7-47F3-93D3-A0998A621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19472" name="文本框 11">
              <a:extLst>
                <a:ext uri="{FF2B5EF4-FFF2-40B4-BE49-F238E27FC236}">
                  <a16:creationId xmlns:a16="http://schemas.microsoft.com/office/drawing/2014/main" xmlns="" id="{32DB5943-A8F8-441E-AC0B-6C3BD8AA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528" y="26193"/>
              <a:ext cx="2405101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研究思路</a:t>
              </a: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6C881428-F10F-401F-AE5A-80EBCE8A6B52}"/>
              </a:ext>
            </a:extLst>
          </p:cNvPr>
          <p:cNvSpPr/>
          <p:nvPr/>
        </p:nvSpPr>
        <p:spPr>
          <a:xfrm>
            <a:off x="4818522" y="1700027"/>
            <a:ext cx="677237" cy="631768"/>
          </a:xfrm>
          <a:prstGeom prst="ellipse">
            <a:avLst/>
          </a:prstGeom>
          <a:solidFill>
            <a:srgbClr val="DD1C3E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800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052F9AA4-50AB-428B-8C9B-CD0F50ADC7AF}"/>
              </a:ext>
            </a:extLst>
          </p:cNvPr>
          <p:cNvSpPr/>
          <p:nvPr/>
        </p:nvSpPr>
        <p:spPr>
          <a:xfrm>
            <a:off x="3702238" y="2608348"/>
            <a:ext cx="674909" cy="629597"/>
          </a:xfrm>
          <a:prstGeom prst="ellipse">
            <a:avLst/>
          </a:prstGeom>
          <a:solidFill>
            <a:srgbClr val="424A53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800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A330DC10-3C8D-4521-B6A1-F4D63EB8A629}"/>
              </a:ext>
            </a:extLst>
          </p:cNvPr>
          <p:cNvSpPr/>
          <p:nvPr/>
        </p:nvSpPr>
        <p:spPr>
          <a:xfrm>
            <a:off x="2665835" y="1695138"/>
            <a:ext cx="677238" cy="631769"/>
          </a:xfrm>
          <a:prstGeom prst="ellipse">
            <a:avLst/>
          </a:prstGeom>
          <a:solidFill>
            <a:srgbClr val="DD1C3E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800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846600ED-26E1-4B4C-89CD-2CA8B7D2EEAD}"/>
              </a:ext>
            </a:extLst>
          </p:cNvPr>
          <p:cNvSpPr/>
          <p:nvPr/>
        </p:nvSpPr>
        <p:spPr>
          <a:xfrm>
            <a:off x="1654526" y="2608348"/>
            <a:ext cx="674909" cy="629596"/>
          </a:xfrm>
          <a:prstGeom prst="ellipse">
            <a:avLst/>
          </a:prstGeom>
          <a:solidFill>
            <a:srgbClr val="424A53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800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E2DA3DA9-76D5-4398-BF53-1D49B5B1018A}"/>
              </a:ext>
            </a:extLst>
          </p:cNvPr>
          <p:cNvSpPr/>
          <p:nvPr/>
        </p:nvSpPr>
        <p:spPr>
          <a:xfrm>
            <a:off x="505330" y="1668767"/>
            <a:ext cx="677238" cy="631769"/>
          </a:xfrm>
          <a:prstGeom prst="ellipse">
            <a:avLst/>
          </a:prstGeom>
          <a:solidFill>
            <a:srgbClr val="DD1C3E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25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xmlns="" id="{A5722ADF-C6DC-42FD-96E6-1B86FDF8C4A6}"/>
              </a:ext>
            </a:extLst>
          </p:cNvPr>
          <p:cNvSpPr/>
          <p:nvPr/>
        </p:nvSpPr>
        <p:spPr>
          <a:xfrm>
            <a:off x="192505" y="2364359"/>
            <a:ext cx="6521116" cy="170794"/>
          </a:xfrm>
          <a:prstGeom prst="chevron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3F48DF42-B46D-40CC-B9F5-5BA5FB4D4EE7}"/>
              </a:ext>
            </a:extLst>
          </p:cNvPr>
          <p:cNvSpPr/>
          <p:nvPr/>
        </p:nvSpPr>
        <p:spPr>
          <a:xfrm>
            <a:off x="5825321" y="2624052"/>
            <a:ext cx="674910" cy="629597"/>
          </a:xfrm>
          <a:prstGeom prst="ellipse">
            <a:avLst/>
          </a:prstGeom>
          <a:solidFill>
            <a:srgbClr val="424A53"/>
          </a:solidFill>
          <a:ln w="25400" cap="flat" cmpd="sng" algn="ctr">
            <a:noFill/>
            <a:prstDash val="solid"/>
          </a:ln>
          <a:effectLst/>
        </p:spPr>
        <p:txBody>
          <a:bodyPr lIns="51435" tIns="25718" rIns="51435" bIns="2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800" b="1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D1237C7-FA1B-40F4-9B80-84F2A18E87D0}"/>
              </a:ext>
            </a:extLst>
          </p:cNvPr>
          <p:cNvSpPr txBox="1"/>
          <p:nvPr/>
        </p:nvSpPr>
        <p:spPr>
          <a:xfrm>
            <a:off x="160561" y="2571750"/>
            <a:ext cx="1454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行业时空演化分析方法</a:t>
            </a:r>
            <a:r>
              <a:rPr lang="zh-CN" altLang="en-US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en-US" altLang="zh-CN" sz="1600" b="1" dirty="0">
              <a:solidFill>
                <a:srgbClr val="DD1C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8AFC5808-5D2D-4C3F-8A39-B4B584058212}"/>
              </a:ext>
            </a:extLst>
          </p:cNvPr>
          <p:cNvSpPr txBox="1"/>
          <p:nvPr/>
        </p:nvSpPr>
        <p:spPr>
          <a:xfrm>
            <a:off x="1267857" y="1569152"/>
            <a:ext cx="145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solidFill>
                  <a:srgbClr val="424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行业时空演化的</a:t>
            </a:r>
            <a:r>
              <a:rPr lang="en-US" altLang="zh-CN" sz="1600" b="1" dirty="0">
                <a:solidFill>
                  <a:srgbClr val="424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b="1" dirty="0">
                <a:solidFill>
                  <a:srgbClr val="424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可视化框架设计</a:t>
            </a:r>
            <a:endParaRPr lang="en-US" altLang="zh-CN" sz="1600" b="1" dirty="0">
              <a:solidFill>
                <a:srgbClr val="424A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8F8A54DB-243F-409E-B4D2-D6ED010B298D}"/>
              </a:ext>
            </a:extLst>
          </p:cNvPr>
          <p:cNvSpPr txBox="1"/>
          <p:nvPr/>
        </p:nvSpPr>
        <p:spPr>
          <a:xfrm>
            <a:off x="2280153" y="2552027"/>
            <a:ext cx="1422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的时空演化分析算法</a:t>
            </a:r>
            <a:r>
              <a:rPr lang="zh-CN" altLang="en-US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并行化</a:t>
            </a:r>
            <a:endParaRPr lang="en-US" altLang="zh-CN" sz="1600" b="1" dirty="0">
              <a:solidFill>
                <a:srgbClr val="DD1C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17B052C4-52B1-42F1-BD2A-B8819CA89917}"/>
              </a:ext>
            </a:extLst>
          </p:cNvPr>
          <p:cNvSpPr txBox="1"/>
          <p:nvPr/>
        </p:nvSpPr>
        <p:spPr>
          <a:xfrm>
            <a:off x="3361519" y="1327219"/>
            <a:ext cx="1503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24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基于重庆市的行业时空演化可视化系统实现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72E5181-EE1C-4D57-9574-8027D1467C77}"/>
              </a:ext>
            </a:extLst>
          </p:cNvPr>
          <p:cNvSpPr txBox="1"/>
          <p:nvPr/>
        </p:nvSpPr>
        <p:spPr>
          <a:xfrm>
            <a:off x="4475456" y="2569519"/>
            <a:ext cx="125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DD1C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进一步分析行业时空演化规律成因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3FEBFA6-CB05-4E60-90DC-F39F193361D5}"/>
              </a:ext>
            </a:extLst>
          </p:cNvPr>
          <p:cNvSpPr txBox="1"/>
          <p:nvPr/>
        </p:nvSpPr>
        <p:spPr>
          <a:xfrm>
            <a:off x="5542587" y="1729857"/>
            <a:ext cx="116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24A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并行计算效率实验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386122B-4643-4AEC-93CC-E295DEDB25F3}"/>
              </a:ext>
            </a:extLst>
          </p:cNvPr>
          <p:cNvSpPr txBox="1"/>
          <p:nvPr/>
        </p:nvSpPr>
        <p:spPr>
          <a:xfrm>
            <a:off x="258305" y="3612109"/>
            <a:ext cx="1246145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重心轨迹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标准差椭圆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49D58CE0-0D2F-46D5-8D40-7ED9EF54BAF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881378" y="3156525"/>
            <a:ext cx="6493" cy="455584"/>
          </a:xfrm>
          <a:prstGeom prst="straightConnector1">
            <a:avLst/>
          </a:prstGeom>
          <a:ln>
            <a:solidFill>
              <a:srgbClr val="424A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0FA66956-34F8-4929-BD9F-110D82CE32A9}"/>
              </a:ext>
            </a:extLst>
          </p:cNvPr>
          <p:cNvSpPr txBox="1"/>
          <p:nvPr/>
        </p:nvSpPr>
        <p:spPr>
          <a:xfrm>
            <a:off x="5447959" y="865554"/>
            <a:ext cx="1353917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数据量实验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集群配置实验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6771EB29-EEE2-41C0-B0EC-7FA7F097ACF7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6124918" y="1327219"/>
            <a:ext cx="1762" cy="402638"/>
          </a:xfrm>
          <a:prstGeom prst="straightConnector1">
            <a:avLst/>
          </a:prstGeom>
          <a:ln>
            <a:solidFill>
              <a:srgbClr val="424A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4B53D14-1981-47B8-829D-ABCB73BD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920382"/>
      </p:ext>
    </p:extLst>
  </p:cSld>
  <p:clrMapOvr>
    <a:masterClrMapping/>
  </p:clrMapOvr>
  <p:transition spd="slow" advTm="48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40" grpId="0" animBg="1"/>
      <p:bldP spid="4" grpId="0"/>
      <p:bldP spid="50" grpId="0"/>
      <p:bldP spid="51" grpId="0"/>
      <p:bldP spid="52" grpId="0"/>
      <p:bldP spid="53" grpId="0"/>
      <p:bldP spid="54" grpId="0"/>
      <p:bldP spid="15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6">
            <a:extLst>
              <a:ext uri="{FF2B5EF4-FFF2-40B4-BE49-F238E27FC236}">
                <a16:creationId xmlns:a16="http://schemas.microsoft.com/office/drawing/2014/main" xmlns="" id="{9E176204-2246-4132-9DCA-DB745639F0CB}"/>
              </a:ext>
            </a:extLst>
          </p:cNvPr>
          <p:cNvGrpSpPr>
            <a:grpSpLocks/>
          </p:cNvGrpSpPr>
          <p:nvPr/>
        </p:nvGrpSpPr>
        <p:grpSpPr bwMode="auto">
          <a:xfrm>
            <a:off x="0" y="4629208"/>
            <a:ext cx="6858000" cy="514292"/>
            <a:chOff x="0" y="0"/>
            <a:chExt cx="12192000" cy="1204912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xmlns="" id="{F3EF87E9-E0C8-4E50-B007-CCEA50B9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9849"/>
              <a:ext cx="12192000" cy="1135063"/>
            </a:xfrm>
            <a:prstGeom prst="rect">
              <a:avLst/>
            </a:prstGeom>
            <a:solidFill>
              <a:srgbClr val="DD3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975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xmlns="" id="{31413CB2-0497-473E-BA81-942DB2A24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306" y="0"/>
              <a:ext cx="8307388" cy="1204912"/>
            </a:xfrm>
            <a:custGeom>
              <a:avLst/>
              <a:gdLst>
                <a:gd name="T0" fmla="*/ 2147483647 w 814"/>
                <a:gd name="T1" fmla="*/ 2147483647 h 109"/>
                <a:gd name="T2" fmla="*/ 0 w 814"/>
                <a:gd name="T3" fmla="*/ 2147483647 h 109"/>
                <a:gd name="T4" fmla="*/ 2147483647 w 814"/>
                <a:gd name="T5" fmla="*/ 2147483647 h 109"/>
                <a:gd name="T6" fmla="*/ 2147483647 w 814"/>
                <a:gd name="T7" fmla="*/ 0 h 109"/>
                <a:gd name="T8" fmla="*/ 2147483647 w 814"/>
                <a:gd name="T9" fmla="*/ 0 h 109"/>
                <a:gd name="T10" fmla="*/ 2147483647 w 814"/>
                <a:gd name="T11" fmla="*/ 0 h 109"/>
                <a:gd name="T12" fmla="*/ 2147483647 w 814"/>
                <a:gd name="T13" fmla="*/ 2147483647 h 109"/>
                <a:gd name="T14" fmla="*/ 2147483647 w 814"/>
                <a:gd name="T15" fmla="*/ 2147483647 h 109"/>
                <a:gd name="T16" fmla="*/ 2147483647 w 814"/>
                <a:gd name="T17" fmla="*/ 2147483647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BE26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975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AE2EF8-6726-4435-8CCA-3770E1A8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295"/>
            <a:ext cx="6858000" cy="252413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grpSp>
        <p:nvGrpSpPr>
          <p:cNvPr id="19460" name="组合 9">
            <a:extLst>
              <a:ext uri="{FF2B5EF4-FFF2-40B4-BE49-F238E27FC236}">
                <a16:creationId xmlns:a16="http://schemas.microsoft.com/office/drawing/2014/main" xmlns="" id="{703A313B-CADE-429B-91D5-F6A4B66EB200}"/>
              </a:ext>
            </a:extLst>
          </p:cNvPr>
          <p:cNvGrpSpPr>
            <a:grpSpLocks/>
          </p:cNvGrpSpPr>
          <p:nvPr/>
        </p:nvGrpSpPr>
        <p:grpSpPr bwMode="auto">
          <a:xfrm>
            <a:off x="1308497" y="-16294"/>
            <a:ext cx="4242197" cy="435120"/>
            <a:chOff x="1744266" y="0"/>
            <a:chExt cx="5656659" cy="5808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FFB2D85A-85F7-47F3-93D3-A0998A621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266" y="0"/>
              <a:ext cx="5656659" cy="530846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4A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latin typeface="+mn-lt"/>
                <a:ea typeface="+mn-ea"/>
              </a:endParaRPr>
            </a:p>
          </p:txBody>
        </p:sp>
        <p:sp>
          <p:nvSpPr>
            <p:cNvPr id="19472" name="文本框 11">
              <a:extLst>
                <a:ext uri="{FF2B5EF4-FFF2-40B4-BE49-F238E27FC236}">
                  <a16:creationId xmlns:a16="http://schemas.microsoft.com/office/drawing/2014/main" xmlns="" id="{32DB5943-A8F8-441E-AC0B-6C3BD8AA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528" y="26193"/>
              <a:ext cx="2405101" cy="554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2.2  </a:t>
              </a:r>
              <a:r>
                <a: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主要工作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1107F2C-A763-4B30-85A2-59C7805854EA}"/>
              </a:ext>
            </a:extLst>
          </p:cNvPr>
          <p:cNvGrpSpPr/>
          <p:nvPr/>
        </p:nvGrpSpPr>
        <p:grpSpPr>
          <a:xfrm>
            <a:off x="4023870" y="1211661"/>
            <a:ext cx="2646759" cy="2412191"/>
            <a:chOff x="1331640" y="1707654"/>
            <a:chExt cx="2796076" cy="2835506"/>
          </a:xfrm>
          <a:solidFill>
            <a:srgbClr val="471B0E"/>
          </a:solidFill>
        </p:grpSpPr>
        <p:sp>
          <p:nvSpPr>
            <p:cNvPr id="12" name="等腰三角形 5">
              <a:extLst>
                <a:ext uri="{FF2B5EF4-FFF2-40B4-BE49-F238E27FC236}">
                  <a16:creationId xmlns:a16="http://schemas.microsoft.com/office/drawing/2014/main" xmlns="" id="{0EE27BF6-E5A8-4F71-B9CB-C08695F6260C}"/>
                </a:ext>
              </a:extLst>
            </p:cNvPr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3" name="等腰三角形 5">
              <a:extLst>
                <a:ext uri="{FF2B5EF4-FFF2-40B4-BE49-F238E27FC236}">
                  <a16:creationId xmlns:a16="http://schemas.microsoft.com/office/drawing/2014/main" xmlns="" id="{965CF047-F7B9-4C4E-BE79-C8EE2B3EC29A}"/>
                </a:ext>
              </a:extLst>
            </p:cNvPr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4" name="等腰三角形 5">
              <a:extLst>
                <a:ext uri="{FF2B5EF4-FFF2-40B4-BE49-F238E27FC236}">
                  <a16:creationId xmlns:a16="http://schemas.microsoft.com/office/drawing/2014/main" xmlns="" id="{740C72FD-AA0B-4019-862C-7D110C6BA628}"/>
                </a:ext>
              </a:extLst>
            </p:cNvPr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5" name="等腰三角形 5">
              <a:extLst>
                <a:ext uri="{FF2B5EF4-FFF2-40B4-BE49-F238E27FC236}">
                  <a16:creationId xmlns:a16="http://schemas.microsoft.com/office/drawing/2014/main" xmlns="" id="{38146C86-A067-4C9C-97E5-C29D4CD753F3}"/>
                </a:ext>
              </a:extLst>
            </p:cNvPr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6" name="圆角矩形 11">
              <a:extLst>
                <a:ext uri="{FF2B5EF4-FFF2-40B4-BE49-F238E27FC236}">
                  <a16:creationId xmlns:a16="http://schemas.microsoft.com/office/drawing/2014/main" xmlns="" id="{77D4C064-EBF5-4BF4-A52A-C534E38DF8B2}"/>
                </a:ext>
              </a:extLst>
            </p:cNvPr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7" name="空心弧 15">
              <a:extLst>
                <a:ext uri="{FF2B5EF4-FFF2-40B4-BE49-F238E27FC236}">
                  <a16:creationId xmlns:a16="http://schemas.microsoft.com/office/drawing/2014/main" xmlns="" id="{D280274C-EE3A-4326-8992-3FC827E85962}"/>
                </a:ext>
              </a:extLst>
            </p:cNvPr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">
            <a:extLst>
              <a:ext uri="{FF2B5EF4-FFF2-40B4-BE49-F238E27FC236}">
                <a16:creationId xmlns:a16="http://schemas.microsoft.com/office/drawing/2014/main" xmlns="" id="{01DCD1CB-BA90-4470-A5B5-D3FEFE15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" y="1407085"/>
            <a:ext cx="32254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并行算法设计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xmlns="" id="{2F9077E9-A4DC-49EA-9C62-5C06A7FC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046" y="2712258"/>
            <a:ext cx="3451100" cy="3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9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系统建立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9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xmlns="" id="{FB467AC5-4158-44F4-AF37-984AB17A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24" y="3337727"/>
            <a:ext cx="2646759" cy="23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9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时空演化规律分析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FAE9859A-9805-4556-BF72-96C5C2C0A510}"/>
              </a:ext>
            </a:extLst>
          </p:cNvPr>
          <p:cNvCxnSpPr/>
          <p:nvPr/>
        </p:nvCxnSpPr>
        <p:spPr>
          <a:xfrm flipH="1">
            <a:off x="3350232" y="2180108"/>
            <a:ext cx="594122" cy="0"/>
          </a:xfrm>
          <a:prstGeom prst="line">
            <a:avLst/>
          </a:prstGeom>
          <a:ln w="6350">
            <a:solidFill>
              <a:srgbClr val="DD1C3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B5CA2686-DDF5-439B-B43F-CBCA142802DB}"/>
              </a:ext>
            </a:extLst>
          </p:cNvPr>
          <p:cNvCxnSpPr/>
          <p:nvPr/>
        </p:nvCxnSpPr>
        <p:spPr>
          <a:xfrm flipH="1">
            <a:off x="3350232" y="2768465"/>
            <a:ext cx="594122" cy="0"/>
          </a:xfrm>
          <a:prstGeom prst="line">
            <a:avLst/>
          </a:prstGeom>
          <a:ln w="6350">
            <a:solidFill>
              <a:srgbClr val="41514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EE06C8CE-7F0C-46F3-B3C9-347DA01C705A}"/>
              </a:ext>
            </a:extLst>
          </p:cNvPr>
          <p:cNvCxnSpPr/>
          <p:nvPr/>
        </p:nvCxnSpPr>
        <p:spPr>
          <a:xfrm flipH="1">
            <a:off x="3350232" y="1591751"/>
            <a:ext cx="594122" cy="0"/>
          </a:xfrm>
          <a:prstGeom prst="line">
            <a:avLst/>
          </a:prstGeom>
          <a:ln w="6350">
            <a:solidFill>
              <a:srgbClr val="DD1C3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EFDAA62-7486-485A-BF68-18302F64C7D0}"/>
              </a:ext>
            </a:extLst>
          </p:cNvPr>
          <p:cNvCxnSpPr/>
          <p:nvPr/>
        </p:nvCxnSpPr>
        <p:spPr>
          <a:xfrm flipH="1">
            <a:off x="3350232" y="3356821"/>
            <a:ext cx="594122" cy="0"/>
          </a:xfrm>
          <a:prstGeom prst="line">
            <a:avLst/>
          </a:prstGeom>
          <a:ln w="6350">
            <a:solidFill>
              <a:srgbClr val="41514E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">
            <a:extLst>
              <a:ext uri="{FF2B5EF4-FFF2-40B4-BE49-F238E27FC236}">
                <a16:creationId xmlns:a16="http://schemas.microsoft.com/office/drawing/2014/main" xmlns="" id="{1D1DC63B-6F5F-4B5D-9F25-3CA956BB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046" y="2105838"/>
            <a:ext cx="3451101" cy="23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9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计算效率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658A149-571A-4069-8FFB-F7FB8ADB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484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xmlns="" id="{874EFEDA-EC31-4917-BA76-93DBB5449018}"/>
              </a:ext>
            </a:extLst>
          </p:cNvPr>
          <p:cNvSpPr>
            <a:spLocks/>
          </p:cNvSpPr>
          <p:nvPr/>
        </p:nvSpPr>
        <p:spPr bwMode="auto">
          <a:xfrm>
            <a:off x="3207544" y="0"/>
            <a:ext cx="445294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C92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C7769D08-19E6-48CC-8FBE-462D33E0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94" y="0"/>
            <a:ext cx="3212306" cy="51435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013"/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xmlns="" id="{777D42BE-CB33-4CE9-B524-FEC97053B9F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477441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3858FA-206C-4D24-869B-B1726436046A}"/>
              </a:ext>
            </a:extLst>
          </p:cNvPr>
          <p:cNvSpPr txBox="1"/>
          <p:nvPr/>
        </p:nvSpPr>
        <p:spPr>
          <a:xfrm>
            <a:off x="4090988" y="1694587"/>
            <a:ext cx="2569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时空演化分析方法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3.2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可视化框架设计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3.3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并行计算方法</a:t>
            </a: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0135D328-4AF9-44AD-933B-2F2BD26D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DC0F8-4F18-4E99-9C03-CD8DB95C6CC3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xmlns="" id="{EEA01CA2-FA5E-4B92-B793-3583F494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61" y="234815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技术与方法</a:t>
            </a:r>
          </a:p>
        </p:txBody>
      </p:sp>
      <p:grpSp>
        <p:nvGrpSpPr>
          <p:cNvPr id="13" name="组合 24">
            <a:extLst>
              <a:ext uri="{FF2B5EF4-FFF2-40B4-BE49-F238E27FC236}">
                <a16:creationId xmlns:a16="http://schemas.microsoft.com/office/drawing/2014/main" xmlns="" id="{09CC7468-41ED-40BE-BF65-07B14FED1452}"/>
              </a:ext>
            </a:extLst>
          </p:cNvPr>
          <p:cNvGrpSpPr>
            <a:grpSpLocks/>
          </p:cNvGrpSpPr>
          <p:nvPr/>
        </p:nvGrpSpPr>
        <p:grpSpPr bwMode="auto">
          <a:xfrm>
            <a:off x="269982" y="2337458"/>
            <a:ext cx="416813" cy="410807"/>
            <a:chOff x="14817" y="0"/>
            <a:chExt cx="605058" cy="564884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B57799D4-1EC2-4700-84FD-24CC738E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7" y="0"/>
              <a:ext cx="567267" cy="564884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xmlns="" id="{072166AE-3760-4904-9E3A-353280B46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7" y="53934"/>
              <a:ext cx="565918" cy="46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Ⅲ</a:t>
              </a:r>
              <a:endParaRPr lang="zh-CN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91085"/>
      </p:ext>
    </p:extLst>
  </p:cSld>
  <p:clrMapOvr>
    <a:masterClrMapping/>
  </p:clrMapOvr>
  <p:transition advTm="198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|0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|0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|0|0.1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1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16116</TotalTime>
  <Words>1442</Words>
  <Application>Microsoft Office PowerPoint</Application>
  <PresentationFormat>自定义</PresentationFormat>
  <Paragraphs>265</Paragraphs>
  <Slides>25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WD</cp:lastModifiedBy>
  <cp:revision>360</cp:revision>
  <dcterms:created xsi:type="dcterms:W3CDTF">2016-08-09T01:56:47Z</dcterms:created>
  <dcterms:modified xsi:type="dcterms:W3CDTF">2018-06-04T23:56:41Z</dcterms:modified>
</cp:coreProperties>
</file>