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2" r:id="rId5"/>
    <p:sldId id="263" r:id="rId6"/>
    <p:sldId id="264" r:id="rId7"/>
    <p:sldId id="266" r:id="rId8"/>
    <p:sldId id="267" r:id="rId9"/>
    <p:sldId id="260" r:id="rId10"/>
    <p:sldId id="257"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89D0-D797-8C89-A6FB-C1EB3DA1F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1B29-4F8B-557E-3F29-2319CD1C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3FFC8-487B-AC92-377F-D4A735A99EC2}"/>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F5A2F3DF-8B6A-5C53-C55C-2E146B7D9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5AD21-782C-B7B4-3A0A-16582029B465}"/>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7115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EB06-8313-508D-1D78-11460D262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2D4339-D8E6-D86F-DD2C-D9691BB3D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57DE2-1FAC-658C-7B08-B82D7C3CA137}"/>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7BA68CF1-CEFC-E1D2-C939-32234D872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4B8CE-302D-ED83-244A-A98A8FA906A4}"/>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74271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A88A5-6879-479D-D98D-FC396B94F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1CD9DC-DF28-5E7A-429C-367997600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2A25A-0ADB-4847-D1DA-40C9DC2F42BF}"/>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4BD92A3C-CBEE-93F7-C342-B729D90BE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F0968-9204-D5E1-15D6-85F57186238C}"/>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828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190-68BE-005B-CC6D-5622A6337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2AA98-7A6D-4735-A8FB-7698369241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62499-ADF0-D0B5-4B1A-15C11A44E9B7}"/>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85E64B38-D7FC-467B-9C75-81BF6F5AD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062C9-C352-60D3-6E9D-EBDC894FD167}"/>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50939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FD7D-510D-9640-AAB8-585620FD6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88FAC0-46D4-2216-8CF7-3B9541C74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6F7F8-7ADD-DBC2-5919-193928EEACB0}"/>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672FFBE4-9D1B-041E-AECF-334BE4184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C580D-60BE-63A9-5CBB-12EAFCD6E26E}"/>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9077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882E-8893-77F8-1193-7520CF1CF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C3832-7F6A-A1A7-5AB6-722302D8B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F62EA8-8F74-32A0-7EB9-B26568A4B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F909A6-8BB2-69B2-43AA-8125F0805528}"/>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6" name="Footer Placeholder 5">
            <a:extLst>
              <a:ext uri="{FF2B5EF4-FFF2-40B4-BE49-F238E27FC236}">
                <a16:creationId xmlns:a16="http://schemas.microsoft.com/office/drawing/2014/main" id="{F71A1639-41CF-441C-5BE2-3C02F80A5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4973-FF50-8D16-04A7-55D494AEBBAD}"/>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1894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8725-603A-E1F2-8400-5CDE28D31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E85DC-527B-1147-83B1-BDE7818BA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810E5-5543-8C0F-198F-A36324892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CA4754-9FD6-492B-FC5E-09F3824E4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422A0-C58C-8F78-9180-ECA39D928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1C3447-4189-63CB-E5E7-6ADB333D9A2E}"/>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8" name="Footer Placeholder 7">
            <a:extLst>
              <a:ext uri="{FF2B5EF4-FFF2-40B4-BE49-F238E27FC236}">
                <a16:creationId xmlns:a16="http://schemas.microsoft.com/office/drawing/2014/main" id="{51642E59-76D8-F7B7-B47F-8D6904CF5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C89812-FAEC-05E5-9FCA-50B9EA1EFA56}"/>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40259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D008-2DFA-0F4C-0E89-471629B2C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930F6-667A-65D7-A5F3-6A2A74537E74}"/>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4" name="Footer Placeholder 3">
            <a:extLst>
              <a:ext uri="{FF2B5EF4-FFF2-40B4-BE49-F238E27FC236}">
                <a16:creationId xmlns:a16="http://schemas.microsoft.com/office/drawing/2014/main" id="{EDA0815C-2FBF-E385-44C0-5BC89E6CF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6C8AD-8CB1-1AE1-C581-17F0298506E8}"/>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414860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D0319-09C2-7741-9BB8-E8305270EA3C}"/>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3" name="Footer Placeholder 2">
            <a:extLst>
              <a:ext uri="{FF2B5EF4-FFF2-40B4-BE49-F238E27FC236}">
                <a16:creationId xmlns:a16="http://schemas.microsoft.com/office/drawing/2014/main" id="{0C0598F5-DB3A-6AA0-3E26-2081270E7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1602B-8058-3930-96B9-2F7AEBB3BC30}"/>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90935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617E-7B77-48AC-8645-65F3440E5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7A479-5BD4-F6DD-DC56-5E0DB8BE6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21158-5FC9-6E08-DF76-C236188D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CDD3A-328E-F3C9-6BE7-A549F0358F42}"/>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6" name="Footer Placeholder 5">
            <a:extLst>
              <a:ext uri="{FF2B5EF4-FFF2-40B4-BE49-F238E27FC236}">
                <a16:creationId xmlns:a16="http://schemas.microsoft.com/office/drawing/2014/main" id="{B95B02BA-CF2D-ECFA-7BC4-8576127F8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56E15-F4D4-DC2C-C8EE-3DE0A4D05164}"/>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66899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9421-3E3C-377D-78B5-181BA471F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3D3224-214C-DB10-DB14-B1F5A3B3B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D50D9-AEDE-0AC5-6461-E9805BE7D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E94F8-85E1-49EE-F60B-3F3A6F8FD8A5}"/>
              </a:ext>
            </a:extLst>
          </p:cNvPr>
          <p:cNvSpPr>
            <a:spLocks noGrp="1"/>
          </p:cNvSpPr>
          <p:nvPr>
            <p:ph type="dt" sz="half" idx="10"/>
          </p:nvPr>
        </p:nvSpPr>
        <p:spPr/>
        <p:txBody>
          <a:bodyPr/>
          <a:lstStyle/>
          <a:p>
            <a:fld id="{EDEE86B4-7DED-4CA0-8002-B5F5FDC550A2}" type="datetimeFigureOut">
              <a:rPr lang="en-US" smtClean="0"/>
              <a:t>12/1/2023</a:t>
            </a:fld>
            <a:endParaRPr lang="en-US"/>
          </a:p>
        </p:txBody>
      </p:sp>
      <p:sp>
        <p:nvSpPr>
          <p:cNvPr id="6" name="Footer Placeholder 5">
            <a:extLst>
              <a:ext uri="{FF2B5EF4-FFF2-40B4-BE49-F238E27FC236}">
                <a16:creationId xmlns:a16="http://schemas.microsoft.com/office/drawing/2014/main" id="{D86795CB-5ACF-EA3E-FE32-494F1651F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E6C62-3190-8A3B-82FB-F6DA95A1A9D8}"/>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800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047E2-5246-2EC1-6B0A-46EAFBABC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FDA422-22F4-0CE1-83C9-EDB460121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3ED63-2507-313E-99E9-A421F8B00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E86B4-7DED-4CA0-8002-B5F5FDC550A2}" type="datetimeFigureOut">
              <a:rPr lang="en-US" smtClean="0"/>
              <a:t>12/1/2023</a:t>
            </a:fld>
            <a:endParaRPr lang="en-US"/>
          </a:p>
        </p:txBody>
      </p:sp>
      <p:sp>
        <p:nvSpPr>
          <p:cNvPr id="5" name="Footer Placeholder 4">
            <a:extLst>
              <a:ext uri="{FF2B5EF4-FFF2-40B4-BE49-F238E27FC236}">
                <a16:creationId xmlns:a16="http://schemas.microsoft.com/office/drawing/2014/main" id="{999AE92F-3B89-C282-19CB-B33C4717B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A2FAB-583E-2959-8B60-6C98C5C98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6A87B-C040-4D07-A0C3-373750BFDC62}" type="slidenum">
              <a:rPr lang="en-US" smtClean="0"/>
              <a:t>‹#›</a:t>
            </a:fld>
            <a:endParaRPr lang="en-US"/>
          </a:p>
        </p:txBody>
      </p:sp>
    </p:spTree>
    <p:extLst>
      <p:ext uri="{BB962C8B-B14F-4D97-AF65-F5344CB8AC3E}">
        <p14:creationId xmlns:p14="http://schemas.microsoft.com/office/powerpoint/2010/main" val="278883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b="1" i="0">
                <a:effectLst/>
              </a:rPr>
              <a:t>SAS And RLFS Insights Presentation</a:t>
            </a:r>
            <a:br>
              <a:rPr lang="en-US" sz="4200" b="1" i="0">
                <a:effectLst/>
              </a:rPr>
            </a:br>
            <a:r>
              <a:rPr lang="en-US" sz="4200" b="1" i="0">
                <a:effectLst/>
              </a:rPr>
              <a:t>By Bright TEAM</a:t>
            </a:r>
            <a:br>
              <a:rPr lang="en-US" sz="4200" b="1" i="0">
                <a:effectLst/>
              </a:rPr>
            </a:br>
            <a:endParaRPr lang="en-US" sz="4200"/>
          </a:p>
        </p:txBody>
      </p:sp>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een rolling hills with a path&#10;&#10;Description automatically generated">
            <a:extLst>
              <a:ext uri="{FF2B5EF4-FFF2-40B4-BE49-F238E27FC236}">
                <a16:creationId xmlns:a16="http://schemas.microsoft.com/office/drawing/2014/main" id="{8ED238B7-40D4-B395-6AB0-AB6911AD1197}"/>
              </a:ext>
            </a:extLst>
          </p:cNvPr>
          <p:cNvPicPr>
            <a:picLocks noChangeAspect="1"/>
          </p:cNvPicPr>
          <p:nvPr/>
        </p:nvPicPr>
        <p:blipFill rotWithShape="1">
          <a:blip r:embed="rId2">
            <a:extLst>
              <a:ext uri="{28A0092B-C50C-407E-A947-70E740481C1C}">
                <a14:useLocalDpi xmlns:a14="http://schemas.microsoft.com/office/drawing/2010/main" val="0"/>
              </a:ext>
            </a:extLst>
          </a:blip>
          <a:srcRect l="17838" r="207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379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apple-system"/>
              </a:rPr>
              <a:t>2. Agriculture Practices</a:t>
            </a:r>
          </a:p>
        </p:txBody>
      </p:sp>
      <p:pic>
        <p:nvPicPr>
          <p:cNvPr id="3" name="Picture 2">
            <a:extLst>
              <a:ext uri="{FF2B5EF4-FFF2-40B4-BE49-F238E27FC236}">
                <a16:creationId xmlns:a16="http://schemas.microsoft.com/office/drawing/2014/main" id="{118520F6-2A5E-1F4A-17E7-3FDC24EEC9DB}"/>
              </a:ext>
            </a:extLst>
          </p:cNvPr>
          <p:cNvPicPr>
            <a:picLocks noChangeAspect="1"/>
          </p:cNvPicPr>
          <p:nvPr/>
        </p:nvPicPr>
        <p:blipFill rotWithShape="1">
          <a:blip r:embed="rId2"/>
          <a:srcRect t="6357" b="2286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3566160" y="3752850"/>
            <a:ext cx="8143235" cy="3105140"/>
          </a:xfrm>
        </p:spPr>
        <p:txBody>
          <a:bodyPr anchor="ctr">
            <a:normAutofit fontScale="92500"/>
          </a:bodyPr>
          <a:lstStyle/>
          <a:p>
            <a:pPr marL="0" indent="0">
              <a:buNone/>
            </a:pPr>
            <a:r>
              <a:rPr lang="en-US" sz="2400" i="1" dirty="0">
                <a:latin typeface="-apple-system"/>
              </a:rPr>
              <a:t>T</a:t>
            </a:r>
            <a:r>
              <a:rPr lang="en-US" sz="2400" b="0" i="1" dirty="0">
                <a:effectLst/>
                <a:latin typeface="-apple-system"/>
              </a:rPr>
              <a:t>his tab presents this insights</a:t>
            </a:r>
            <a:endParaRPr lang="en-US" sz="2400" b="0" i="0" dirty="0">
              <a:effectLst/>
              <a:latin typeface="-apple-system"/>
            </a:endParaRPr>
          </a:p>
          <a:p>
            <a:pPr>
              <a:buFont typeface="+mj-lt"/>
              <a:buAutoNum type="arabicPeriod"/>
            </a:pPr>
            <a:r>
              <a:rPr lang="en-US" sz="2400" b="0" i="0" dirty="0">
                <a:effectLst/>
                <a:latin typeface="-apple-system"/>
              </a:rPr>
              <a:t>what was the district's seasonal and national % of agricultural practices in 2022?</a:t>
            </a:r>
          </a:p>
          <a:p>
            <a:pPr>
              <a:buFont typeface="+mj-lt"/>
              <a:buAutoNum type="arabicPeriod"/>
            </a:pPr>
            <a:r>
              <a:rPr lang="en-US" sz="2400" b="0" i="0" dirty="0">
                <a:effectLst/>
                <a:latin typeface="-apple-system"/>
              </a:rPr>
              <a:t>what are modern irrigation methods and % adoption of their use in 2022 per district?</a:t>
            </a:r>
          </a:p>
          <a:p>
            <a:pPr>
              <a:buFont typeface="+mj-lt"/>
              <a:buAutoNum type="arabicPeriod"/>
            </a:pPr>
            <a:r>
              <a:rPr lang="en-US" sz="2400" b="0" i="0" dirty="0">
                <a:effectLst/>
                <a:latin typeface="-apple-system"/>
              </a:rPr>
              <a:t>what are the sources of water for irrigation and % of their use in 2022 per district?</a:t>
            </a:r>
          </a:p>
          <a:p>
            <a:pPr>
              <a:buFont typeface="+mj-lt"/>
              <a:buAutoNum type="arabicPeriod"/>
            </a:pPr>
            <a:r>
              <a:rPr lang="en-US" sz="2400" b="0" i="0" dirty="0">
                <a:effectLst/>
                <a:latin typeface="-apple-system"/>
              </a:rPr>
              <a:t>seasonal change in area under agriculture practices (Ha) in 2022</a:t>
            </a:r>
          </a:p>
          <a:p>
            <a:pPr>
              <a:buFont typeface="+mj-lt"/>
              <a:buAutoNum type="arabicPeriod"/>
            </a:pPr>
            <a:endParaRPr lang="en-US" sz="1800" b="0" i="0" dirty="0">
              <a:effectLst/>
              <a:latin typeface="-apple-system"/>
            </a:endParaRPr>
          </a:p>
          <a:p>
            <a:endParaRPr lang="en-US" sz="1800" dirty="0"/>
          </a:p>
        </p:txBody>
      </p:sp>
    </p:spTree>
    <p:extLst>
      <p:ext uri="{BB962C8B-B14F-4D97-AF65-F5344CB8AC3E}">
        <p14:creationId xmlns:p14="http://schemas.microsoft.com/office/powerpoint/2010/main" val="161489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apple-system"/>
              </a:rPr>
              <a:t>3. Land Use, Crop production And Yields</a:t>
            </a:r>
          </a:p>
        </p:txBody>
      </p:sp>
      <p:pic>
        <p:nvPicPr>
          <p:cNvPr id="17" name="Picture 16">
            <a:extLst>
              <a:ext uri="{FF2B5EF4-FFF2-40B4-BE49-F238E27FC236}">
                <a16:creationId xmlns:a16="http://schemas.microsoft.com/office/drawing/2014/main" id="{388C352A-4BDB-B0BB-FE7A-A7EFDE228BE2}"/>
              </a:ext>
            </a:extLst>
          </p:cNvPr>
          <p:cNvPicPr>
            <a:picLocks noChangeAspect="1"/>
          </p:cNvPicPr>
          <p:nvPr/>
        </p:nvPicPr>
        <p:blipFill rotWithShape="1">
          <a:blip r:embed="rId2"/>
          <a:srcRect t="832" b="3336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4225574" y="4271010"/>
            <a:ext cx="7485413" cy="2452687"/>
          </a:xfrm>
        </p:spPr>
        <p:txBody>
          <a:bodyPr anchor="ctr">
            <a:normAutofit fontScale="92500"/>
          </a:bodyPr>
          <a:lstStyle/>
          <a:p>
            <a:pPr marL="0" indent="0">
              <a:buNone/>
            </a:pPr>
            <a:r>
              <a:rPr lang="en-US" sz="2400" b="0" i="1" dirty="0">
                <a:effectLst/>
                <a:latin typeface="-apple-system"/>
              </a:rPr>
              <a:t>This tab visualize the following insights</a:t>
            </a:r>
            <a:endParaRPr lang="en-US" sz="2400" b="0" i="0" dirty="0">
              <a:effectLst/>
              <a:latin typeface="-apple-system"/>
            </a:endParaRPr>
          </a:p>
          <a:p>
            <a:pPr>
              <a:buFont typeface="+mj-lt"/>
              <a:buAutoNum type="arabicPeriod"/>
            </a:pPr>
            <a:r>
              <a:rPr lang="en-US" sz="2400" b="0" i="0" dirty="0">
                <a:effectLst/>
                <a:latin typeface="-apple-system"/>
              </a:rPr>
              <a:t>Change In Crops Value Of Major Crops from 2016-2022</a:t>
            </a:r>
          </a:p>
          <a:p>
            <a:pPr>
              <a:buFont typeface="+mj-lt"/>
              <a:buAutoNum type="arabicPeriod"/>
            </a:pPr>
            <a:r>
              <a:rPr lang="en-US" sz="2400" b="0" i="0" dirty="0">
                <a:effectLst/>
                <a:latin typeface="-apple-system"/>
              </a:rPr>
              <a:t>seasonal change in agriculture land and it's percentage per district in 2022</a:t>
            </a:r>
          </a:p>
          <a:p>
            <a:pPr>
              <a:buFont typeface="+mj-lt"/>
              <a:buAutoNum type="arabicPeriod"/>
            </a:pPr>
            <a:r>
              <a:rPr lang="en-US" sz="2400" b="0" i="0" dirty="0">
                <a:effectLst/>
                <a:latin typeface="-apple-system"/>
              </a:rPr>
              <a:t>Average Yield Of Major crops Per Season In 2022</a:t>
            </a:r>
          </a:p>
          <a:p>
            <a:pPr>
              <a:buFont typeface="+mj-lt"/>
              <a:buAutoNum type="arabicPeriod"/>
            </a:pPr>
            <a:r>
              <a:rPr lang="en-US" sz="2400" b="0" i="0" dirty="0">
                <a:effectLst/>
                <a:latin typeface="-apple-system"/>
              </a:rPr>
              <a:t>Change In Major Crops production Per Season 2021 – 2022</a:t>
            </a:r>
          </a:p>
          <a:p>
            <a:pPr>
              <a:buFont typeface="+mj-lt"/>
              <a:buAutoNum type="arabicPeriod"/>
            </a:pPr>
            <a:endParaRPr lang="en-US" sz="2400" b="0" i="0" dirty="0">
              <a:effectLst/>
              <a:latin typeface="-apple-system"/>
            </a:endParaRPr>
          </a:p>
          <a:p>
            <a:pPr>
              <a:buFont typeface="+mj-lt"/>
              <a:buAutoNum type="arabicPeriod"/>
            </a:pPr>
            <a:endParaRPr lang="en-US" sz="2400" b="0" i="0" dirty="0">
              <a:effectLst/>
              <a:latin typeface="-apple-system"/>
            </a:endParaRPr>
          </a:p>
          <a:p>
            <a:endParaRPr lang="en-US" sz="2400" dirty="0"/>
          </a:p>
        </p:txBody>
      </p:sp>
    </p:spTree>
    <p:extLst>
      <p:ext uri="{BB962C8B-B14F-4D97-AF65-F5344CB8AC3E}">
        <p14:creationId xmlns:p14="http://schemas.microsoft.com/office/powerpoint/2010/main" val="124164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27026"/>
            <a:ext cx="3290887" cy="2287588"/>
          </a:xfrm>
        </p:spPr>
        <p:txBody>
          <a:bodyPr anchor="ctr">
            <a:normAutofit/>
          </a:bodyPr>
          <a:lstStyle/>
          <a:p>
            <a:r>
              <a:rPr lang="en-US" sz="3600" b="1" i="0">
                <a:effectLst/>
                <a:latin typeface="-apple-system"/>
              </a:rPr>
              <a:t>4. Did you know</a:t>
            </a:r>
          </a:p>
        </p:txBody>
      </p:sp>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4084320" y="621298"/>
            <a:ext cx="8022907" cy="2287588"/>
          </a:xfrm>
        </p:spPr>
        <p:txBody>
          <a:bodyPr anchor="ctr">
            <a:noAutofit/>
          </a:bodyPr>
          <a:lstStyle/>
          <a:p>
            <a:pPr marL="0" indent="0">
              <a:buNone/>
            </a:pPr>
            <a:r>
              <a:rPr lang="en-US" sz="2000" b="0" i="1" dirty="0">
                <a:effectLst/>
                <a:latin typeface="-apple-system"/>
              </a:rPr>
              <a:t>This tab presents insights from RLFS that are related to agriculture, forestry and fishing</a:t>
            </a:r>
            <a:endParaRPr lang="en-US" sz="2000" b="0" i="0" dirty="0">
              <a:effectLst/>
              <a:latin typeface="-apple-system"/>
            </a:endParaRPr>
          </a:p>
          <a:p>
            <a:pPr>
              <a:buFont typeface="+mj-lt"/>
              <a:buAutoNum type="arabicPeriod"/>
            </a:pPr>
            <a:r>
              <a:rPr lang="en-US" sz="2000" b="0" i="0" dirty="0">
                <a:effectLst/>
                <a:latin typeface="-apple-system"/>
              </a:rPr>
              <a:t>how were population employed in agriculture, forestry and fishing by sex per province in 2022?</a:t>
            </a:r>
          </a:p>
          <a:p>
            <a:pPr>
              <a:buFont typeface="+mj-lt"/>
              <a:buAutoNum type="arabicPeriod"/>
            </a:pPr>
            <a:r>
              <a:rPr lang="en-US" sz="2000" b="0" i="0" dirty="0">
                <a:effectLst/>
                <a:latin typeface="-apple-system"/>
              </a:rPr>
              <a:t>number of migrants involved in agriculture, forestry and fishing</a:t>
            </a:r>
          </a:p>
          <a:p>
            <a:pPr>
              <a:buFont typeface="+mj-lt"/>
              <a:buAutoNum type="arabicPeriod"/>
            </a:pPr>
            <a:r>
              <a:rPr lang="en-US" sz="2000" b="0" i="0" dirty="0">
                <a:effectLst/>
                <a:latin typeface="-apple-system"/>
              </a:rPr>
              <a:t>average hour spent per week in agriculture, forestry and fishing by sex as their main job</a:t>
            </a:r>
          </a:p>
          <a:p>
            <a:pPr>
              <a:buFont typeface="+mj-lt"/>
              <a:buAutoNum type="arabicPeriod"/>
            </a:pPr>
            <a:r>
              <a:rPr lang="en-US" sz="2000" b="0" i="0" dirty="0">
                <a:effectLst/>
                <a:latin typeface="-apple-system"/>
              </a:rPr>
              <a:t>how level of education affected people's decision to involve in agriculture, forestry and fishing.</a:t>
            </a:r>
          </a:p>
          <a:p>
            <a:pPr>
              <a:buFont typeface="+mj-lt"/>
              <a:buAutoNum type="arabicPeriod"/>
            </a:pPr>
            <a:endParaRPr lang="en-US" sz="2000" b="0" i="0" dirty="0">
              <a:effectLst/>
              <a:latin typeface="-apple-system"/>
            </a:endParaRPr>
          </a:p>
        </p:txBody>
      </p:sp>
      <p:pic>
        <p:nvPicPr>
          <p:cNvPr id="9" name="Picture 8">
            <a:extLst>
              <a:ext uri="{FF2B5EF4-FFF2-40B4-BE49-F238E27FC236}">
                <a16:creationId xmlns:a16="http://schemas.microsoft.com/office/drawing/2014/main" id="{F4A34D10-4722-E232-24F4-BB5E9919586B}"/>
              </a:ext>
            </a:extLst>
          </p:cNvPr>
          <p:cNvPicPr>
            <a:picLocks noChangeAspect="1"/>
          </p:cNvPicPr>
          <p:nvPr/>
        </p:nvPicPr>
        <p:blipFill rotWithShape="1">
          <a:blip r:embed="rId2"/>
          <a:srcRect t="11659" b="11660"/>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98295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56FBA-31F4-EBD2-89DF-639DE0EEC919}"/>
              </a:ext>
            </a:extLst>
          </p:cNvPr>
          <p:cNvSpPr>
            <a:spLocks noGrp="1"/>
          </p:cNvSpPr>
          <p:nvPr>
            <p:ph type="title"/>
          </p:nvPr>
        </p:nvSpPr>
        <p:spPr>
          <a:xfrm>
            <a:off x="762000" y="1138036"/>
            <a:ext cx="4085665" cy="1402470"/>
          </a:xfrm>
        </p:spPr>
        <p:txBody>
          <a:bodyPr anchor="t">
            <a:normAutofit/>
          </a:bodyPr>
          <a:lstStyle/>
          <a:p>
            <a:r>
              <a:rPr lang="en-US" sz="3200" b="1" dirty="0"/>
              <a:t>AGENDA</a:t>
            </a:r>
          </a:p>
        </p:txBody>
      </p:sp>
      <p:cxnSp>
        <p:nvCxnSpPr>
          <p:cNvPr id="26" name="Straight Connector 2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762000" y="2551176"/>
            <a:ext cx="4085665" cy="3591207"/>
          </a:xfrm>
        </p:spPr>
        <p:txBody>
          <a:bodyPr>
            <a:normAutofit/>
          </a:bodyPr>
          <a:lstStyle/>
          <a:p>
            <a:r>
              <a:rPr lang="en-US" sz="2000" b="1" dirty="0"/>
              <a:t>INTRODUCTION</a:t>
            </a:r>
          </a:p>
          <a:p>
            <a:r>
              <a:rPr lang="en-US" sz="2000" b="1" dirty="0"/>
              <a:t>INTENDED AUDIENCE </a:t>
            </a:r>
          </a:p>
          <a:p>
            <a:r>
              <a:rPr lang="en-US" sz="2000" b="1" dirty="0"/>
              <a:t>AIMS OF THE DASHBOARD</a:t>
            </a:r>
          </a:p>
          <a:p>
            <a:r>
              <a:rPr lang="en-US" sz="2000" b="1" i="0" kern="1200" dirty="0">
                <a:effectLst/>
                <a:latin typeface="Calibri (Body)"/>
                <a:ea typeface="+mj-ea"/>
                <a:cs typeface="+mj-cs"/>
              </a:rPr>
              <a:t>WORKLOAD SHARE</a:t>
            </a:r>
          </a:p>
          <a:p>
            <a:r>
              <a:rPr lang="en-US" sz="2000" b="1" i="0" kern="1200" dirty="0">
                <a:effectLst/>
                <a:latin typeface="Calibri (Body)"/>
                <a:ea typeface="+mj-ea"/>
                <a:cs typeface="+mj-cs"/>
              </a:rPr>
              <a:t>SAS AND RLFS INSIGHTS PRESENTATION</a:t>
            </a:r>
          </a:p>
          <a:p>
            <a:r>
              <a:rPr lang="en-US" sz="2000" b="1" dirty="0">
                <a:latin typeface="Calibri (Body)"/>
                <a:ea typeface="+mj-ea"/>
                <a:cs typeface="+mj-cs"/>
              </a:rPr>
              <a:t>CONCLUTION</a:t>
            </a:r>
            <a:r>
              <a:rPr lang="en-US" sz="2000" b="1" i="0" kern="1200" dirty="0">
                <a:effectLst/>
                <a:latin typeface="Calibri (Body)"/>
                <a:ea typeface="+mj-ea"/>
                <a:cs typeface="+mj-cs"/>
              </a:rPr>
              <a:t> </a:t>
            </a:r>
            <a:endParaRPr lang="en-US" sz="2000" b="1" dirty="0">
              <a:latin typeface="Calibri (Body)"/>
            </a:endParaRPr>
          </a:p>
          <a:p>
            <a:endParaRPr lang="en-US" sz="2000" b="1" dirty="0"/>
          </a:p>
        </p:txBody>
      </p:sp>
      <p:pic>
        <p:nvPicPr>
          <p:cNvPr id="8" name="Picture 7" descr="Calendar on table">
            <a:extLst>
              <a:ext uri="{FF2B5EF4-FFF2-40B4-BE49-F238E27FC236}">
                <a16:creationId xmlns:a16="http://schemas.microsoft.com/office/drawing/2014/main" id="{CF530F0D-3946-18AE-113E-561343EF50CD}"/>
              </a:ext>
            </a:extLst>
          </p:cNvPr>
          <p:cNvPicPr>
            <a:picLocks noChangeAspect="1"/>
          </p:cNvPicPr>
          <p:nvPr/>
        </p:nvPicPr>
        <p:blipFill rotWithShape="1">
          <a:blip r:embed="rId2"/>
          <a:srcRect l="1084" r="35251" b="-1"/>
          <a:stretch/>
        </p:blipFill>
        <p:spPr>
          <a:xfrm>
            <a:off x="5650992" y="10"/>
            <a:ext cx="6541008" cy="6857990"/>
          </a:xfrm>
          <a:prstGeom prst="rect">
            <a:avLst/>
          </a:prstGeom>
        </p:spPr>
      </p:pic>
    </p:spTree>
    <p:extLst>
      <p:ext uri="{BB962C8B-B14F-4D97-AF65-F5344CB8AC3E}">
        <p14:creationId xmlns:p14="http://schemas.microsoft.com/office/powerpoint/2010/main" val="35569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I</a:t>
            </a:r>
            <a:r>
              <a:rPr lang="en-US" sz="4000" kern="100">
                <a:solidFill>
                  <a:srgbClr val="FFFFFF"/>
                </a:solidFill>
                <a:effectLst/>
                <a:latin typeface="Calibri" panose="020F0502020204030204" pitchFamily="34" charset="0"/>
                <a:cs typeface="Times New Roman" panose="02020603050405020304" pitchFamily="18" charset="0"/>
              </a:rPr>
              <a:t>ntended audience</a:t>
            </a: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367695" y="355600"/>
            <a:ext cx="6997912" cy="6238240"/>
          </a:xfrm>
        </p:spPr>
        <p:txBody>
          <a:bodyPr anchor="ctr">
            <a:normAutofit/>
          </a:bodyPr>
          <a:lstStyle/>
          <a:p>
            <a:r>
              <a:rPr lang="en-US" sz="2400" b="1" i="0" dirty="0">
                <a:effectLst/>
                <a:latin typeface="Söhne"/>
              </a:rPr>
              <a:t>Government Agencies</a:t>
            </a:r>
            <a:r>
              <a:rPr lang="en-US" sz="2400" b="0" i="0" dirty="0">
                <a:effectLst/>
                <a:latin typeface="Söhne"/>
              </a:rPr>
              <a:t>: Departments or ministries related to agriculture might use this data for policy-making, resource allocation, and planning.</a:t>
            </a:r>
          </a:p>
          <a:p>
            <a:r>
              <a:rPr lang="en-US" sz="2400" b="1" i="0" dirty="0">
                <a:effectLst/>
                <a:latin typeface="Söhne"/>
              </a:rPr>
              <a:t>Agricultural NGOs and Rwanda Agricultural Research Institute (ISAR)</a:t>
            </a:r>
            <a:r>
              <a:rPr lang="en-US" sz="2400" b="0" i="0" dirty="0">
                <a:effectLst/>
                <a:latin typeface="Söhne"/>
              </a:rPr>
              <a:t>: Organizations focused on agricultural development, research, and advocacy could utilize this data to understand trends, identify challenges, and devise strategies to improve agricultural practices.</a:t>
            </a:r>
            <a:endParaRPr lang="en-US" sz="2400" dirty="0">
              <a:latin typeface="Söhne"/>
            </a:endParaRPr>
          </a:p>
          <a:p>
            <a:r>
              <a:rPr lang="en-US" sz="2400" b="1" i="0" dirty="0">
                <a:effectLst/>
                <a:latin typeface="Söhne"/>
              </a:rPr>
              <a:t>Farmers and Agricultural Communities</a:t>
            </a:r>
            <a:r>
              <a:rPr lang="en-US" sz="2400" b="0" i="0" dirty="0">
                <a:effectLst/>
                <a:latin typeface="Söhne"/>
              </a:rPr>
              <a:t>: Farmers may find this data helpful in understanding trends in input usage, land use patterns, and market dynamics to make informed decisions about their farming practices.</a:t>
            </a:r>
            <a:endParaRPr lang="en-US" sz="2400" dirty="0"/>
          </a:p>
        </p:txBody>
      </p:sp>
    </p:spTree>
    <p:extLst>
      <p:ext uri="{BB962C8B-B14F-4D97-AF65-F5344CB8AC3E}">
        <p14:creationId xmlns:p14="http://schemas.microsoft.com/office/powerpoint/2010/main" val="258611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I</a:t>
            </a:r>
            <a:r>
              <a:rPr lang="en-US" sz="4000" kern="100">
                <a:solidFill>
                  <a:srgbClr val="FFFFFF"/>
                </a:solidFill>
                <a:effectLst/>
                <a:latin typeface="Calibri" panose="020F0502020204030204" pitchFamily="34" charset="0"/>
                <a:cs typeface="Times New Roman" panose="02020603050405020304" pitchFamily="18" charset="0"/>
              </a:rPr>
              <a:t>ntended audience</a:t>
            </a: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810259" y="649480"/>
            <a:ext cx="6555347" cy="5546047"/>
          </a:xfrm>
        </p:spPr>
        <p:txBody>
          <a:bodyPr anchor="ctr">
            <a:normAutofit/>
          </a:bodyPr>
          <a:lstStyle/>
          <a:p>
            <a:r>
              <a:rPr lang="en-US" sz="2400" b="1" i="0" dirty="0">
                <a:effectLst/>
                <a:latin typeface="Söhne"/>
              </a:rPr>
              <a:t>Agribusinesses and Suppliers</a:t>
            </a:r>
            <a:r>
              <a:rPr lang="en-US" sz="2400" b="0" i="0" dirty="0">
                <a:effectLst/>
                <a:latin typeface="Söhne"/>
              </a:rPr>
              <a:t>: Companies involved in supplying agricultural inputs (seeds, fertilizers, pesticides), agricultural machinery, or processing industries could use this data to identify market opportunities and trends.</a:t>
            </a:r>
          </a:p>
          <a:p>
            <a:r>
              <a:rPr lang="en-US" sz="2400" b="1" i="0" dirty="0">
                <a:effectLst/>
                <a:latin typeface="Söhne"/>
              </a:rPr>
              <a:t>International Organizations</a:t>
            </a:r>
            <a:r>
              <a:rPr lang="en-US" sz="2400" b="0" i="0" dirty="0">
                <a:effectLst/>
                <a:latin typeface="Söhne"/>
              </a:rPr>
              <a:t>: Entities like the United Nations' Food and Agriculture Organization (FAO) or World Bank may use this data to analyze agricultural trends in Rwanda for developmental purposes.</a:t>
            </a:r>
            <a:endParaRPr lang="en-US" sz="2400" dirty="0"/>
          </a:p>
        </p:txBody>
      </p:sp>
    </p:spTree>
    <p:extLst>
      <p:ext uri="{BB962C8B-B14F-4D97-AF65-F5344CB8AC3E}">
        <p14:creationId xmlns:p14="http://schemas.microsoft.com/office/powerpoint/2010/main" val="329617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dirty="0">
                <a:solidFill>
                  <a:srgbClr val="FFFFFF"/>
                </a:solidFill>
                <a:latin typeface="Calibri" panose="020F0502020204030204" pitchFamily="34" charset="0"/>
                <a:cs typeface="Times New Roman" panose="02020603050405020304" pitchFamily="18" charset="0"/>
              </a:rPr>
              <a:t>Aims of the Dashboard</a:t>
            </a:r>
            <a:endParaRPr lang="en-US" sz="4000" kern="100" dirty="0">
              <a:solidFill>
                <a:srgbClr val="FFFFFF"/>
              </a:solidFill>
              <a:effectLst/>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615289" y="512678"/>
            <a:ext cx="6722486" cy="5852920"/>
          </a:xfrm>
        </p:spPr>
        <p:txBody>
          <a:bodyPr anchor="ctr">
            <a:normAutofit/>
          </a:bodyPr>
          <a:lstStyle/>
          <a:p>
            <a:r>
              <a:rPr lang="en-US" sz="2400" b="1" i="0" dirty="0">
                <a:effectLst/>
                <a:latin typeface="Söhne"/>
              </a:rPr>
              <a:t>Facilitating Informed Decision-Making</a:t>
            </a:r>
            <a:r>
              <a:rPr lang="en-US" sz="2400" b="0" i="0" dirty="0">
                <a:effectLst/>
                <a:latin typeface="Söhne"/>
              </a:rPr>
              <a:t>: By providing real-time or periodic updates on various aspects of agriculture, the dashboard aims to empower stakeholders—government agencies, farmers, businesses, etc.—to make informed decisions regarding resource allocation, crop planning, market strategies, and policy formulation.</a:t>
            </a:r>
          </a:p>
          <a:p>
            <a:r>
              <a:rPr lang="en-US" sz="2400" b="1" i="0" dirty="0">
                <a:effectLst/>
                <a:latin typeface="Söhne"/>
              </a:rPr>
              <a:t>Monitoring and Evaluation</a:t>
            </a:r>
            <a:r>
              <a:rPr lang="en-US" sz="2400" b="0" i="0" dirty="0">
                <a:effectLst/>
                <a:latin typeface="Söhne"/>
              </a:rPr>
              <a:t>: The dashboard can serve as a monitoring tool to track the performance and progress of agricultural activities, allowing stakeholders to assess the effectiveness of interventions, programs, or policies over time.</a:t>
            </a:r>
            <a:endParaRPr lang="en-US" sz="2400" dirty="0">
              <a:latin typeface="Söhne"/>
            </a:endParaRPr>
          </a:p>
        </p:txBody>
      </p:sp>
    </p:spTree>
    <p:extLst>
      <p:ext uri="{BB962C8B-B14F-4D97-AF65-F5344CB8AC3E}">
        <p14:creationId xmlns:p14="http://schemas.microsoft.com/office/powerpoint/2010/main" val="301874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Aims of the Dashboard</a:t>
            </a:r>
            <a:endParaRPr lang="en-US" sz="4000" kern="100">
              <a:solidFill>
                <a:srgbClr val="FFFFFF"/>
              </a:solidFill>
              <a:effectLst/>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810259" y="649480"/>
            <a:ext cx="6555347" cy="5546047"/>
          </a:xfrm>
        </p:spPr>
        <p:txBody>
          <a:bodyPr anchor="ctr">
            <a:normAutofit/>
          </a:bodyPr>
          <a:lstStyle/>
          <a:p>
            <a:endParaRPr lang="en-US" sz="2400" b="1" i="0" dirty="0">
              <a:effectLst/>
              <a:latin typeface="Söhne"/>
            </a:endParaRPr>
          </a:p>
          <a:p>
            <a:r>
              <a:rPr lang="en-US" sz="2400" b="1" i="0" dirty="0">
                <a:effectLst/>
                <a:latin typeface="Söhne"/>
              </a:rPr>
              <a:t>Improving Agricultural Productivity and Efficiency</a:t>
            </a:r>
            <a:r>
              <a:rPr lang="en-US" sz="2400" b="0" i="0" dirty="0">
                <a:effectLst/>
                <a:latin typeface="Söhne"/>
              </a:rPr>
              <a:t>: By analyzing trends in inputs, land use, crop production, and yields, the dashboard aims to identify opportunities to enhance productivity and efficiency in agriculture, potentially leading to better yields and economic growth.</a:t>
            </a:r>
          </a:p>
          <a:p>
            <a:r>
              <a:rPr lang="en-US" sz="2400" b="1" i="0" dirty="0">
                <a:effectLst/>
                <a:latin typeface="Söhne"/>
              </a:rPr>
              <a:t>Supporting Policy Formulation and Planning</a:t>
            </a:r>
            <a:r>
              <a:rPr lang="en-US" sz="2400" b="0" i="0" dirty="0">
                <a:effectLst/>
                <a:latin typeface="Söhne"/>
              </a:rPr>
              <a:t>: Government bodies can use the data to craft agricultural policies, development plans, and initiatives that are evidence-based and responsive to the needs and challenges identified in different regions or sectors of agriculture.</a:t>
            </a:r>
            <a:endParaRPr lang="en-US" sz="2400" dirty="0"/>
          </a:p>
          <a:p>
            <a:endParaRPr lang="en-US" sz="2400" dirty="0"/>
          </a:p>
        </p:txBody>
      </p:sp>
    </p:spTree>
    <p:extLst>
      <p:ext uri="{BB962C8B-B14F-4D97-AF65-F5344CB8AC3E}">
        <p14:creationId xmlns:p14="http://schemas.microsoft.com/office/powerpoint/2010/main" val="212993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EDCA0B6-EA85-BB07-4703-102C2616E7EF}"/>
              </a:ext>
            </a:extLst>
          </p:cNvPr>
          <p:cNvSpPr>
            <a:spLocks noGrp="1"/>
          </p:cNvSpPr>
          <p:nvPr>
            <p:ph type="title"/>
          </p:nvPr>
        </p:nvSpPr>
        <p:spPr>
          <a:xfrm>
            <a:off x="466722" y="586855"/>
            <a:ext cx="3201366" cy="3387497"/>
          </a:xfrm>
        </p:spPr>
        <p:txBody>
          <a:bodyPr anchor="b">
            <a:normAutofit/>
          </a:bodyPr>
          <a:lstStyle/>
          <a:p>
            <a:pPr algn="r"/>
            <a:r>
              <a:rPr lang="en-US" sz="4000" b="1" i="0" kern="1200">
                <a:solidFill>
                  <a:srgbClr val="FFFFFF"/>
                </a:solidFill>
                <a:effectLst/>
                <a:latin typeface="+mj-lt"/>
                <a:ea typeface="+mj-ea"/>
                <a:cs typeface="+mj-cs"/>
              </a:rPr>
              <a:t>Workload Share</a:t>
            </a:r>
            <a:endParaRPr lang="en-US" sz="4000">
              <a:solidFill>
                <a:srgbClr val="FFFFFF"/>
              </a:solidFill>
            </a:endParaRPr>
          </a:p>
        </p:txBody>
      </p:sp>
      <p:sp>
        <p:nvSpPr>
          <p:cNvPr id="8" name="Content Placeholder 7">
            <a:extLst>
              <a:ext uri="{FF2B5EF4-FFF2-40B4-BE49-F238E27FC236}">
                <a16:creationId xmlns:a16="http://schemas.microsoft.com/office/drawing/2014/main" id="{F3B91477-599A-0E60-28D9-15FDB2729FA7}"/>
              </a:ext>
            </a:extLst>
          </p:cNvPr>
          <p:cNvSpPr>
            <a:spLocks noGrp="1"/>
          </p:cNvSpPr>
          <p:nvPr>
            <p:ph idx="1"/>
          </p:nvPr>
        </p:nvSpPr>
        <p:spPr>
          <a:xfrm>
            <a:off x="4437097" y="624460"/>
            <a:ext cx="7575692" cy="5609080"/>
          </a:xfrm>
        </p:spPr>
        <p:txBody>
          <a:bodyPr anchor="ctr">
            <a:normAutofit fontScale="92500"/>
          </a:bodyPr>
          <a:lstStyle/>
          <a:p>
            <a:pPr marL="0" indent="0">
              <a:buNone/>
            </a:pPr>
            <a:r>
              <a:rPr lang="en-US" sz="2400" b="1" i="0" dirty="0">
                <a:effectLst/>
                <a:latin typeface="Söhne"/>
              </a:rPr>
              <a:t>1. Data Cleaning</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Takes the lead in data cleaning efforts (60%).</a:t>
            </a:r>
          </a:p>
          <a:p>
            <a:pPr marL="742950" lvl="1" indent="-285750">
              <a:buFont typeface="+mj-lt"/>
              <a:buAutoNum type="arabicPeriod"/>
            </a:pPr>
            <a:r>
              <a:rPr lang="en-US" b="1" i="0" dirty="0" err="1">
                <a:effectLst/>
                <a:latin typeface="Söhne"/>
              </a:rPr>
              <a:t>Meddy</a:t>
            </a:r>
            <a:r>
              <a:rPr lang="en-US" b="0" i="0" dirty="0">
                <a:effectLst/>
                <a:latin typeface="Söhne"/>
              </a:rPr>
              <a:t>: Supports data cleaning tasks (40%).</a:t>
            </a:r>
          </a:p>
          <a:p>
            <a:pPr marL="0" indent="0">
              <a:buNone/>
            </a:pPr>
            <a:r>
              <a:rPr lang="en-US" sz="2400" b="1" i="0" dirty="0">
                <a:effectLst/>
                <a:latin typeface="Söhne"/>
              </a:rPr>
              <a:t>2. Data Manipulation</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Conducts a significant portion of data manipulation tasks (55%).</a:t>
            </a:r>
          </a:p>
          <a:p>
            <a:pPr marL="742950" lvl="1" indent="-285750">
              <a:buFont typeface="+mj-lt"/>
              <a:buAutoNum type="arabicPeriod"/>
            </a:pPr>
            <a:r>
              <a:rPr lang="en-US" b="1" i="0" dirty="0" err="1">
                <a:effectLst/>
                <a:latin typeface="Söhne"/>
              </a:rPr>
              <a:t>Meddy</a:t>
            </a:r>
            <a:r>
              <a:rPr lang="en-US" b="0" i="0" dirty="0">
                <a:effectLst/>
                <a:latin typeface="Söhne"/>
              </a:rPr>
              <a:t>: Contributes to data manipulation but to a lesser extent (45%).</a:t>
            </a:r>
            <a:endParaRPr lang="en-US" dirty="0">
              <a:latin typeface="Söhne"/>
            </a:endParaRPr>
          </a:p>
          <a:p>
            <a:pPr marL="0" indent="0">
              <a:buNone/>
            </a:pPr>
            <a:r>
              <a:rPr lang="en-US" sz="2400" b="1" i="0" dirty="0">
                <a:effectLst/>
                <a:latin typeface="Söhne"/>
              </a:rPr>
              <a:t>3. Data Analysis</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Participates in performing data analysis (50%).</a:t>
            </a:r>
          </a:p>
          <a:p>
            <a:pPr marL="742950" lvl="1" indent="-285750">
              <a:buFont typeface="+mj-lt"/>
              <a:buAutoNum type="arabicPeriod"/>
            </a:pPr>
            <a:r>
              <a:rPr lang="en-US" b="1" i="0" dirty="0" err="1">
                <a:effectLst/>
                <a:latin typeface="Söhne"/>
              </a:rPr>
              <a:t>Meddy</a:t>
            </a:r>
            <a:r>
              <a:rPr lang="en-US" b="0" i="0" dirty="0">
                <a:effectLst/>
                <a:latin typeface="Söhne"/>
              </a:rPr>
              <a:t>: Contributes equally to data analysis tasks (50%).</a:t>
            </a:r>
          </a:p>
          <a:p>
            <a:pPr marL="0" indent="0">
              <a:buNone/>
            </a:pPr>
            <a:r>
              <a:rPr lang="en-US" sz="2400" b="1" dirty="0">
                <a:latin typeface="Söhne"/>
              </a:rPr>
              <a:t>4. </a:t>
            </a:r>
            <a:r>
              <a:rPr lang="en-US" sz="2400" b="1" i="0" dirty="0">
                <a:effectLst/>
                <a:latin typeface="Söhne"/>
              </a:rPr>
              <a:t>Data Visualization</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Engages in data visualization activities (35%).</a:t>
            </a:r>
          </a:p>
          <a:p>
            <a:pPr marL="742950" lvl="1" indent="-285750">
              <a:buFont typeface="+mj-lt"/>
              <a:buAutoNum type="arabicPeriod"/>
            </a:pPr>
            <a:r>
              <a:rPr lang="en-US" b="1" i="0" dirty="0" err="1">
                <a:effectLst/>
                <a:latin typeface="Söhne"/>
              </a:rPr>
              <a:t>Meddy</a:t>
            </a:r>
            <a:r>
              <a:rPr lang="en-US" b="0" i="0" dirty="0">
                <a:effectLst/>
                <a:latin typeface="Söhne"/>
              </a:rPr>
              <a:t>: Specializes and leads most of the data visualization tasks (65%).</a:t>
            </a:r>
          </a:p>
          <a:p>
            <a:pPr marL="457200" lvl="1" indent="0">
              <a:buNone/>
            </a:pPr>
            <a:endParaRPr lang="en-US" dirty="0">
              <a:latin typeface="Söhne"/>
            </a:endParaRPr>
          </a:p>
        </p:txBody>
      </p:sp>
    </p:spTree>
    <p:extLst>
      <p:ext uri="{BB962C8B-B14F-4D97-AF65-F5344CB8AC3E}">
        <p14:creationId xmlns:p14="http://schemas.microsoft.com/office/powerpoint/2010/main" val="82374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9EDCA0B6-EA85-BB07-4703-102C2616E7EF}"/>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b="1" i="0" kern="1200">
                <a:solidFill>
                  <a:srgbClr val="FFFFFF"/>
                </a:solidFill>
                <a:effectLst/>
                <a:latin typeface="+mj-lt"/>
                <a:ea typeface="+mj-ea"/>
                <a:cs typeface="+mj-cs"/>
              </a:rPr>
              <a:t>SAS And RLFS Insights Presentation </a:t>
            </a: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338482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dirty="0">
                <a:latin typeface="-apple-system"/>
              </a:rPr>
              <a:t>1. </a:t>
            </a:r>
            <a:r>
              <a:rPr lang="en-US" sz="3600" b="1" i="0" dirty="0">
                <a:effectLst/>
                <a:latin typeface="-apple-system"/>
              </a:rPr>
              <a:t>Agriculture Inputs</a:t>
            </a:r>
            <a:br>
              <a:rPr lang="en-US" sz="3600" b="1" i="0" dirty="0">
                <a:effectLst/>
                <a:latin typeface="-apple-system"/>
              </a:rPr>
            </a:br>
            <a:endParaRPr lang="en-US" sz="3600" dirty="0"/>
          </a:p>
        </p:txBody>
      </p:sp>
      <p:pic>
        <p:nvPicPr>
          <p:cNvPr id="3" name="Picture 2">
            <a:extLst>
              <a:ext uri="{FF2B5EF4-FFF2-40B4-BE49-F238E27FC236}">
                <a16:creationId xmlns:a16="http://schemas.microsoft.com/office/drawing/2014/main" id="{433E09C0-7AF4-93E0-460F-CF01BCF7C24F}"/>
              </a:ext>
            </a:extLst>
          </p:cNvPr>
          <p:cNvPicPr>
            <a:picLocks noChangeAspect="1"/>
          </p:cNvPicPr>
          <p:nvPr/>
        </p:nvPicPr>
        <p:blipFill rotWithShape="1">
          <a:blip r:embed="rId2"/>
          <a:srcRect t="76" b="3153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3771900" y="3752850"/>
            <a:ext cx="8298180" cy="3013710"/>
          </a:xfrm>
        </p:spPr>
        <p:txBody>
          <a:bodyPr anchor="ctr">
            <a:normAutofit fontScale="92500" lnSpcReduction="10000"/>
          </a:bodyPr>
          <a:lstStyle/>
          <a:p>
            <a:pPr marL="0" indent="0">
              <a:buNone/>
            </a:pPr>
            <a:r>
              <a:rPr lang="en-US" sz="2400" i="1" dirty="0">
                <a:latin typeface="-apple-system"/>
              </a:rPr>
              <a:t>T</a:t>
            </a:r>
            <a:r>
              <a:rPr lang="en-US" sz="2400" b="0" i="1" dirty="0">
                <a:effectLst/>
                <a:latin typeface="-apple-system"/>
              </a:rPr>
              <a:t>his tab communicates the following insights</a:t>
            </a:r>
            <a:endParaRPr lang="en-US" sz="2400" b="0" i="0" dirty="0">
              <a:effectLst/>
              <a:latin typeface="-apple-system"/>
            </a:endParaRPr>
          </a:p>
          <a:p>
            <a:pPr>
              <a:buFont typeface="+mj-lt"/>
              <a:buAutoNum type="arabicPeriod"/>
            </a:pPr>
            <a:r>
              <a:rPr lang="en-US" sz="2400" b="0" i="0" dirty="0">
                <a:effectLst/>
                <a:latin typeface="-apple-system"/>
              </a:rPr>
              <a:t>what was the major and least source/supplier of improved seeds in 2021 and 2022?</a:t>
            </a:r>
          </a:p>
          <a:p>
            <a:pPr>
              <a:buFont typeface="+mj-lt"/>
              <a:buAutoNum type="arabicPeriod"/>
            </a:pPr>
            <a:r>
              <a:rPr lang="en-US" sz="2400" b="0" i="0" dirty="0">
                <a:effectLst/>
                <a:latin typeface="-apple-system"/>
              </a:rPr>
              <a:t>where did most farmers buy inorganic fertilizers in 2021 and 2022?</a:t>
            </a:r>
          </a:p>
          <a:p>
            <a:pPr>
              <a:buFont typeface="+mj-lt"/>
              <a:buAutoNum type="arabicPeriod"/>
            </a:pPr>
            <a:r>
              <a:rPr lang="en-US" sz="2400" b="0" i="0" dirty="0">
                <a:effectLst/>
                <a:latin typeface="-apple-system"/>
              </a:rPr>
              <a:t>Seasonal change in adoption to the agriculture inputs like:</a:t>
            </a:r>
          </a:p>
          <a:p>
            <a:pPr marL="742950" lvl="1" indent="-285750">
              <a:buFont typeface="+mj-lt"/>
              <a:buAutoNum type="arabicPeriod"/>
            </a:pPr>
            <a:r>
              <a:rPr lang="en-US" b="0" i="0" dirty="0">
                <a:effectLst/>
                <a:latin typeface="-apple-system"/>
              </a:rPr>
              <a:t>fertilizers</a:t>
            </a:r>
          </a:p>
          <a:p>
            <a:pPr marL="742950" lvl="1" indent="-285750">
              <a:buFont typeface="+mj-lt"/>
              <a:buAutoNum type="arabicPeriod"/>
            </a:pPr>
            <a:r>
              <a:rPr lang="en-US" b="0" i="0" dirty="0">
                <a:effectLst/>
                <a:latin typeface="-apple-system"/>
              </a:rPr>
              <a:t>pesticides</a:t>
            </a:r>
          </a:p>
          <a:p>
            <a:pPr marL="742950" lvl="1" indent="-285750">
              <a:buFont typeface="+mj-lt"/>
              <a:buAutoNum type="arabicPeriod"/>
            </a:pPr>
            <a:r>
              <a:rPr lang="en-US" b="0" i="0" dirty="0">
                <a:effectLst/>
                <a:latin typeface="-apple-system"/>
              </a:rPr>
              <a:t>improved seeds</a:t>
            </a:r>
          </a:p>
          <a:p>
            <a:pPr marL="0" indent="0">
              <a:buNone/>
            </a:pPr>
            <a:endParaRPr lang="en-US" sz="1600" dirty="0"/>
          </a:p>
        </p:txBody>
      </p:sp>
    </p:spTree>
    <p:extLst>
      <p:ext uri="{BB962C8B-B14F-4D97-AF65-F5344CB8AC3E}">
        <p14:creationId xmlns:p14="http://schemas.microsoft.com/office/powerpoint/2010/main" val="364431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751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(Body)</vt:lpstr>
      <vt:lpstr>Calibri Light</vt:lpstr>
      <vt:lpstr>Söhne</vt:lpstr>
      <vt:lpstr>Office Theme</vt:lpstr>
      <vt:lpstr>SAS And RLFS Insights Presentation By Bright TEAM </vt:lpstr>
      <vt:lpstr>AGENDA</vt:lpstr>
      <vt:lpstr>Intended audience</vt:lpstr>
      <vt:lpstr>Intended audience</vt:lpstr>
      <vt:lpstr>Aims of the Dashboard</vt:lpstr>
      <vt:lpstr>Aims of the Dashboard</vt:lpstr>
      <vt:lpstr>Workload Share</vt:lpstr>
      <vt:lpstr>SAS And RLFS Insights Presentation </vt:lpstr>
      <vt:lpstr>1. Agriculture Inputs </vt:lpstr>
      <vt:lpstr>2. Agriculture Practices</vt:lpstr>
      <vt:lpstr>3. Land Use, Crop production And Yields</vt:lpstr>
      <vt:lpstr>4. Did you know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Agriculture Inputs</dc:title>
  <dc:creator>MEDDY  YAHAYA</dc:creator>
  <cp:lastModifiedBy>MEDDY  YAHAYA</cp:lastModifiedBy>
  <cp:revision>15</cp:revision>
  <dcterms:created xsi:type="dcterms:W3CDTF">2023-11-29T18:48:31Z</dcterms:created>
  <dcterms:modified xsi:type="dcterms:W3CDTF">2023-12-01T05:10:21Z</dcterms:modified>
</cp:coreProperties>
</file>