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4" r:id="rId4"/>
    <p:sldMasterId id="2147483656" r:id="rId5"/>
    <p:sldMasterId id="2147483659" r:id="rId6"/>
  </p:sldMasterIdLst>
  <p:notesMasterIdLst>
    <p:notesMasterId r:id="rId8"/>
  </p:notesMasterIdLst>
  <p:sldIdLst>
    <p:sldId id="581" r:id="rId7"/>
    <p:sldId id="582" r:id="rId9"/>
    <p:sldId id="622" r:id="rId10"/>
    <p:sldId id="603" r:id="rId11"/>
    <p:sldId id="501" r:id="rId12"/>
    <p:sldId id="539" r:id="rId13"/>
    <p:sldId id="540" r:id="rId14"/>
    <p:sldId id="629" r:id="rId15"/>
    <p:sldId id="541" r:id="rId16"/>
    <p:sldId id="542" r:id="rId17"/>
    <p:sldId id="543" r:id="rId18"/>
    <p:sldId id="630" r:id="rId19"/>
    <p:sldId id="544" r:id="rId20"/>
    <p:sldId id="545" r:id="rId21"/>
    <p:sldId id="546" r:id="rId22"/>
    <p:sldId id="631" r:id="rId23"/>
    <p:sldId id="365" r:id="rId24"/>
    <p:sldId id="547" r:id="rId25"/>
    <p:sldId id="548" r:id="rId26"/>
    <p:sldId id="632" r:id="rId27"/>
    <p:sldId id="549" r:id="rId28"/>
    <p:sldId id="550" r:id="rId29"/>
    <p:sldId id="551" r:id="rId30"/>
    <p:sldId id="633" r:id="rId31"/>
    <p:sldId id="552" r:id="rId32"/>
    <p:sldId id="553" r:id="rId33"/>
    <p:sldId id="554" r:id="rId34"/>
    <p:sldId id="634" r:id="rId35"/>
    <p:sldId id="555" r:id="rId36"/>
    <p:sldId id="556" r:id="rId37"/>
    <p:sldId id="635" r:id="rId38"/>
    <p:sldId id="557" r:id="rId39"/>
    <p:sldId id="558" r:id="rId40"/>
    <p:sldId id="559" r:id="rId41"/>
    <p:sldId id="604" r:id="rId42"/>
    <p:sldId id="605" r:id="rId43"/>
    <p:sldId id="636" r:id="rId44"/>
    <p:sldId id="606" r:id="rId45"/>
    <p:sldId id="607" r:id="rId46"/>
    <p:sldId id="637"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15F"/>
    <a:srgbClr val="C40075"/>
    <a:srgbClr val="126723"/>
    <a:srgbClr val="600033"/>
    <a:srgbClr val="3963AB"/>
    <a:srgbClr val="8B037E"/>
    <a:srgbClr val="3399FF"/>
    <a:srgbClr val="F5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80211" autoAdjust="0"/>
  </p:normalViewPr>
  <p:slideViewPr>
    <p:cSldViewPr>
      <p:cViewPr>
        <p:scale>
          <a:sx n="65" d="100"/>
          <a:sy n="65" d="100"/>
        </p:scale>
        <p:origin x="2098" y="58"/>
      </p:cViewPr>
      <p:guideLst>
        <p:guide orient="horz" pos="3128"/>
        <p:guide pos="2953"/>
      </p:guideLst>
    </p:cSldViewPr>
  </p:slideViewPr>
  <p:outlineViewPr>
    <p:cViewPr>
      <p:scale>
        <a:sx n="33" d="100"/>
        <a:sy n="33" d="100"/>
      </p:scale>
      <p:origin x="0" y="0"/>
    </p:cViewPr>
  </p:outlineViewPr>
  <p:notesTextViewPr>
    <p:cViewPr>
      <p:scale>
        <a:sx n="75" d="100"/>
        <a:sy n="75" d="100"/>
      </p:scale>
      <p:origin x="0" y="-408"/>
    </p:cViewPr>
  </p:notesTextViewPr>
  <p:sorterViewPr>
    <p:cViewPr>
      <p:scale>
        <a:sx n="100" d="100"/>
        <a:sy n="100" d="100"/>
      </p:scale>
      <p:origin x="0" y="0"/>
    </p:cViewPr>
  </p:sorterViewPr>
  <p:notesViewPr>
    <p:cSldViewPr>
      <p:cViewPr varScale="1">
        <p:scale>
          <a:sx n="88" d="100"/>
          <a:sy n="88" d="100"/>
        </p:scale>
        <p:origin x="3822" y="108"/>
      </p:cViewPr>
      <p:guideLst>
        <p:guide orient="horz" pos="2906"/>
        <p:guide pos="2160"/>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35:42"/>
    </inkml:context>
    <inkml:brush xml:id="br0">
      <inkml:brushProperty name="width" value="0.04" units="cm"/>
      <inkml:brushProperty name="height" value="0.04" units="cm"/>
      <inkml:brushProperty name="color" value="#e71224"/>
    </inkml:brush>
  </inkml:definitions>
  <inkml:trace contextRef="#ctx0" brushRef="#br0">18 86,'0'0,"0"0,0 0,2 2,0 0,1 1,2 3,2 3,0 3,3 4,1 2,0 2,-1 2,2 1,-1 4,0 2,0 4,-1-1,-2-1,-1-1,-2-2,-1-2,-2-3,-1-4,0-3,-2-5,1-4,0-3,-1-3,3-2,0-2,-1 1</inkml:trace>
  <inkml:trace contextRef="#ctx0" brushRef="#br0">0 139,'0'0,"0"0,0 0,0 0,0 0,0 0,0 0,2-1,3-3,4-3,3-3,4-3,3-4,0-1,1 2,1 0,3 2,1 2,2 5,-1 4,-2 4,-4 3,-3 5,-4 3,-3 1,-4 1,-3 2,-5 2,-5 3,-4 0,-4 1,-1-4,-1 0,1-3,-1-1,2-3,1-1,4-3,3-2,2-2,3-1,2-2,0 0,1 0,-1-1,4 1,6-1,8 1,5 0,2 0,0 0,-2 1,-2 1,-3 2,-2 2,-4 4,-3 5,-3 3,-2 5,-3 0,-2 1,-3-2,-4-1,-6 0,-5-1,-3-3,-1-2,-1-4,0-4,1-3,1-3,5-3,5 0</inkml:trace>
</inkml:ink>
</file>

<file path=ppt/ink/ink1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52:34"/>
    </inkml:context>
    <inkml:brush xml:id="br0">
      <inkml:brushProperty name="width" value="0.04" units="cm"/>
      <inkml:brushProperty name="height" value="0.04" units="cm"/>
      <inkml:brushProperty name="color" value="#e71224"/>
    </inkml:brush>
  </inkml:definitions>
  <inkml:trace contextRef="#ctx0" brushRef="#br0">1 102,'0'0,"0"0,0 2,1 2,1 5,0 5,2 6,1 4,-1 2,0 2,0-1,-1 0,0-3,-1-2,-1-2,0-3,0-3,-1-2,0-1,0-3,-1-2,1-3</inkml:trace>
  <inkml:trace contextRef="#ctx0" brushRef="#br0">1 44,'0'0,"0"0,0 0,0 0,0 0,0 0,0 0,0 0,1-1,2-1,4-1,4-2,6-2,4 0,1 0,2 2,-2 1,-1 2,-1 1,-1 4,-2 1,-1 3,0 3,-3 4,0 2,-2 3,-4 2,-2 1,-5 0,-4 1,-2 0,-3 0,-1-2,-1-2,-1-1,-3-2,-2-2,-4-1,-2-1,-1-3,2-2,2-1,3-3,4-1,5-2</inkml:trace>
</inkml:ink>
</file>

<file path=ppt/ink/ink1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52:37"/>
    </inkml:context>
    <inkml:brush xml:id="br0">
      <inkml:brushProperty name="width" value="0.04" units="cm"/>
      <inkml:brushProperty name="height" value="0.04" units="cm"/>
      <inkml:brushProperty name="color" value="#e71224"/>
    </inkml:brush>
  </inkml:definitions>
  <inkml:trace contextRef="#ctx0" brushRef="#br0">851 414,'0'0,"0"0,0 0,0 0,0 0,0 0,0 0,2 0,2 0,4-2,8-1,7-1,3-2,3-2,-1 0,0 1,-1 0,-1 1,-2 0,-3 1,-3 2,-6 1,-4 1,-4 1</inkml:trace>
</inkml:ink>
</file>

<file path=ppt/ink/ink1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52:37"/>
    </inkml:context>
    <inkml:brush xml:id="br0">
      <inkml:brushProperty name="width" value="0.04" units="cm"/>
      <inkml:brushProperty name="height" value="0.04" units="cm"/>
      <inkml:brushProperty name="color" value="#e71224"/>
    </inkml:brush>
  </inkml:definitions>
  <inkml:trace contextRef="#ctx0" brushRef="#br0">23 1,'0'0,"0"0,0 2,0 4,-1 4,-1 5,-1 3,1 2,-2 3,0 1,2 2,0-2,0-1,2-5,0-3,0-3,0-4,0-3,0-2,0-2,0-1,0-1</inkml:trace>
  <inkml:trace contextRef="#ctx0" brushRef="#br0">38 52,'0'0,"0"0,0 0,0 0,0 0,0 0,2 0,1 0,4 0,4-1,5-1,2 1,1-2,3-1,1-1,2 0,2 0,-1-1,-1 1,-3 1,-4 2,-5 0,-5 2</inkml:trace>
  <inkml:trace contextRef="#ctx0" brushRef="#br0">30 244,'0'0,"0"0,0 0,0 0,0 0,2 0,2-2,4-1,6 0,4-1,3 0,4 0,1 0,4 0,2-1,-3 0,-8 2</inkml:trace>
</inkml:ink>
</file>

<file path=ppt/ink/ink1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02:28"/>
    </inkml:context>
    <inkml:brush xml:id="br0">
      <inkml:brushProperty name="width" value="0.04" units="cm"/>
      <inkml:brushProperty name="height" value="0.04" units="cm"/>
      <inkml:brushProperty name="color" value="#e71224"/>
    </inkml:brush>
  </inkml:definitions>
  <inkml:trace contextRef="#ctx0" brushRef="#br0">235 36,'0'0,"0"0,0 0,0 0,0 0,0 0,0 0,0 0,0 0,-1 2,-3 4,-4 8,-3 11,-2 15,-3 10,-2 9,1 6,-1 3,1-2,2-5,0-4,1-7,0-7,2-5,1-7,2-8,1-7,2-7,2-5,1-2,2-4,3-9,2-9,4-13,4-15,4-11,1-5,0-3,2-2,0 1,1 3,0 5,1 7,-2 10,-3 8,0 9,-1 7,-3 6,-3 6,0 4,0 6,0 8,2 10,2 14,3 13,2 9,0 7,0 4,-1-2,-2-8,-2-7,-3-8,-1-10,-3-8,-1-5,-3-7,-1-2,-1-5,0-2,-1-2,1-2</inkml:trace>
  <inkml:trace contextRef="#ctx0" brushRef="#br0">93 402,'0'0,"0"0,0 0,4-2,7 0,11 0,9 2,4 1,3 0,0-1,-6-1,-9-1</inkml:trace>
</inkml:ink>
</file>

<file path=ppt/ink/ink1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02:29"/>
    </inkml:context>
    <inkml:brush xml:id="br0">
      <inkml:brushProperty name="width" value="0.04" units="cm"/>
      <inkml:brushProperty name="height" value="0.04" units="cm"/>
      <inkml:brushProperty name="color" value="#e71224"/>
    </inkml:brush>
  </inkml:definitions>
  <inkml:trace contextRef="#ctx0" brushRef="#br0">22 21,'0'0,"-2"5,-1 9,0 8,-2 8,2 6,0 7,2 5,0 2,2 2,1-1,0-4,0-6,0-8,-1-6,1-7,1-7,-1-5,0-5,-1-2,0-1</inkml:trace>
  <inkml:trace contextRef="#ctx0" brushRef="#br0">11 0,'0'0,"0"0,0 0,0 0,1 0,5 0,4 0,5 2,3 0,4 0,1 0,-2-1,1 0,-2 0,-1-1,-1 0,-3 0,-2 0,-1 1,-3 2,-3 0,-2 5,-4 3,-5 6,-4 5,-4 3,-2 2,-3-1,-3 1,-4-3,0-4,1-3,4-3,4-4,4-4,4-2,3-2,5-2,6-1,4 1,7-1,5 0,6 1,7-2,6-1,3 1,-1 0,-6 1,-6 2,-6 1,-6 2,-6 0,-6 1,-3 3,-3 6,-5 7,-8 5,-8 4,-7 1,-5 1,-3-3,-6-3,-5-5,-1-5,3-6,10-4,10-4</inkml:trace>
</inkml:ink>
</file>

<file path=ppt/ink/ink1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09:42"/>
    </inkml:context>
    <inkml:brush xml:id="br0">
      <inkml:brushProperty name="width" value="0.04" units="cm"/>
      <inkml:brushProperty name="height" value="0.04" units="cm"/>
      <inkml:brushProperty name="color" value="#e71224"/>
    </inkml:brush>
  </inkml:definitions>
  <inkml:trace contextRef="#ctx0" brushRef="#br0">82 113,'0'0,"0"0,-2 2,0 5,-4 6,-2 6,-1 11,0 11,0 5,1-1,0-4,3-5,2-7,-1-3,1-5,0-5,2-3,0-3,1-4,0-3,0-2,0-1,0-1,0-1,0-5,0-5,0-8,0-6,0-5,0 0,0-1,0 2,0 3,2 2,0 1,4-1,2-3,3-2,2-1,0 3,-1 3,0 4,-2 4,-1 3,-3 2,-1 4,-3 2,1 3,0 1,0 4,3 2,1 5,3 5,3 7,3 7,1 6,1 4,3 5,0 3,-2-2,0-3,-2-5,-3-7,-4-7,-2-5,-3-6,-2-5,-2-2,-1-4,-1 0</inkml:trace>
  <inkml:trace contextRef="#ctx0" brushRef="#br0">22 274,'0'0,"0"0,0 0,0 0,0 0,0 0,1 0,3 0,4 0,4 0,5 0,5 0,3 0,5-2,-2 0,-7 0</inkml:trace>
</inkml:ink>
</file>

<file path=ppt/ink/ink1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09:44"/>
    </inkml:context>
    <inkml:brush xml:id="br0">
      <inkml:brushProperty name="width" value="0.04" units="cm"/>
      <inkml:brushProperty name="height" value="0.04" units="cm"/>
      <inkml:brushProperty name="color" value="#e71224"/>
    </inkml:brush>
  </inkml:definitions>
  <inkml:trace contextRef="#ctx0" brushRef="#br0">1162 442,'0'0,"0"0,0 0,0 0,0 0,0 0,0 0,0 0,2 2,0 2,2 3,2 7,0 5,0 5,0 5,0 3,-1 3,0 0,2 1,-1 2,0-1,0-4,-2-3,-2-5,0-7,-1-7,-1-5,0-4,0-1,-1-2,1-4,0-4,-2-6,0-7,-2-7,-2-5,0-3,2 1,0 1,2 4,-1 2,0 6,1 4,1 4,0 3,0 3,1 2,0 0,0-1,0 0,2 0,0-1,4-1,2 0,5-2,4 1,4 1,1 2,2 3,-1 1,-3 2,-2 2,-3 0,-3 2,-2 0,-4 3,-2 1,-3 3,-2 4,-4 3,-3 3,-6 5,-4 1,-3-1,1 0,1-3,3-3,3-5,3-5,4-3,2-3,3-1,1-2,2 1,2-3,3 0,3-2,4-1,2 0,3 2,-1 2,0 4,0 3,1 2,-1 2,-2 1,-2 1,-4 0,-3-1,-3 1,-2 1,-5 2,-3 3,-5 1,-3 1,-5 1,-6 0,-3-1,-1-3,1-1,4-5,6-3,6-2</inkml:trace>
</inkml:ink>
</file>

<file path=ppt/ink/ink1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09:45"/>
    </inkml:context>
    <inkml:brush xml:id="br0">
      <inkml:brushProperty name="width" value="0.04" units="cm"/>
      <inkml:brushProperty name="height" value="0.04" units="cm"/>
      <inkml:brushProperty name="color" value="#e71224"/>
    </inkml:brush>
  </inkml:definitions>
  <inkml:trace contextRef="#ctx0" brushRef="#br0">1883 158,'0'0,"0"0,-3 2,-5 2,-6 1,-6 0,-2 4,-2 1,0 3,1 3,3 0,1 0,2 2,4 0,3 0,2 0,5 0,5 2,5 3,4 1,7 1,6-1,4-2,3-4,1-6,-1-5,-2-6,2-8,-4-1,-8-1</inkml:trace>
</inkml:ink>
</file>

<file path=ppt/ink/ink1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3:47"/>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5058 770,'5'0,"12"0,13 0,6 0,2 0,0 0,-2 0,-1 0,-3 0,-1 0,0 0,-2 0,0 0,0 0,1 0,-1 0,0 0,1 0,-1 0,1 0,-1 0,1 0,-1 0,1 0,-1 0,1 0,-1-5,1-2,-1 1,1 1,0 1,-1 2,6 1,6 0,1-4,0-1,-4-1,-3 3,-2 0,-1 2,-2 1,-1 1,0 0,5 0,2 0,4 0,6 0,0 1,-2-1,-5 0,-3 0,2 0,0 0,-2 0,-2 0,-1 0,-2 0,-1 0,-1 0,6 0,1 0,-1 0,0 0,-3 0,5 0,1 0,-2 0,-1 0,3 0,0 0,-1 0,-2 0,-2 0,-2 0,0 0,-2 0,1 0,-1 0,5 0,7 0,1 0,-1 0,2 0,-1 0,-2 0,-4 0,3 0,-1 0,-1 0,-3 0,-1 0,-2 0,5 0,0 0,-1 0,5 0,4 0,1 0,2 0,-2 0,-3 0,-4 0,-4 0,-2 0,-1 0,-2 0,0 0,0 0,0 0,0 0,0 0,0 0,-4 0</inkml:trace>
</inkml:ink>
</file>

<file path=ppt/ink/ink1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3:5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9655 1267,'-5'0,"-6"0,-13 0,-5 0,-10 0,-7 0,-1 0,-7 0,-5 5,2 2,-3-1,2-1,-3-1,-1-2,4 0,8-2,1 5,0 2,-2-1,3-1,4 3,4 1,5-2,3-1,-3 2,-1 1,-4 4,-6-1,1 2,-3 5,-8-1,1-4,-1-5,0-3,3-3,7-1,5-2,1-1,1 0,2 0,3 1,-3-1,0 1,1 0,1 0,-2 0,-6 0,-6 0,-4 0,-3 0,3 0,5 0,6 0,5 0,-1 0,-5 0,-4 0,-5 0,2 0,-1 0,-1 0,2 0,0 0,4 0,-1 0,3 0,4 0,3 0,-1 0,0 0,2 0,1 0,-2 0,-1 0,-3 0,-1 0,3 0,2 0,3 0,2 0,2 0,0 0,1 0,0 0,0 0,0 0,0 0,-1 0,1 0,-1 0,1 0,-1 0,1 0,-1 0,1 0,-1 0,1 0,-1-5,1-2,-1 1,1 1,-1 1,0 2,1 1,-1 0,1 1,-1 0,1 1,-1-1,-4-5,-2-1,-5-1,-1 2,3 2,2-5,2 1,3 0,6-4,3 1,0 2,-1 2,4-3,5-5,5-5,9-4,16 1,14 0,18 4,10 4,12 5,8 4,-4 3,2 2,-8 0,-11 1,-3 0,-7 0,-6 5,1 1,-3-1,4 0,3 2,0 1,3-1,-3-3,1-1,-1-2,0-1,4-1,-2 0,-4-1,1 1,-2-5,7-2,5-5,3-5,3-4,5 0,-3 0,3 3,1 4,-1 5,3 4,1 3,-7 1,-4 2,-1 0,-6 0,-2-1,-3 1,0-1,2 1,-2-1,1 0,-2 0,2 0,6 0,1 0,6 0,2 0,1 0,0 0,-1-5,-6-2,-2-5,0 1,-5 1,-6 2,-4-2,0 1,5 1,-1-2,2 0,4 2,-2 2,2 2,-3 2,1 1,8 1,-2 1,-3-1,-6 1,-5 4,-5 2,-2-1,-2 0,-2-3,1 0,-1-2,1-1,0 0,0 0,0 0,1-1,-6 11,-6 8,-6 12,-6 5,-3 2,-3-1,-1-1,-10-1,-8-2,-17-1,-12-1,-12-5,-2-8,-5-6,-1 0,1-2,2-2,-4-3,1-1,6-2,9-1,9-1,6 1,5-1,3 1,1 0,2 0,-1-1,0 1,-1 0,5 5,2 7,-1 1,3 4,6 3,0-1,2 1,-2-3,2 1,3 2,-3-2,2 1,1 2,4 3,1 1,-3-2,0-1,1 1,1 2,-3-3,-1-1,2 1,2 2,-4-3,1 0,-5-4,1 1,-2-3,0 0,-2-1,-3-4,-4-3,-3-3,-1-2,-2-2,-1 0,0-1,-1 1,1-1,-5 1,4 4,1 3,2-1,0-1,0-1,-1-2,1 0,-7-2,0 0,-1 5,1 1,-3 0,-1-1,2-1,2-2,-3-1,-1 0,2-1,3-1,1 1,1 0,2 0,0-1,1 1,0 0,0 0,-1 0,1 0,0 0,-1 0,1 0,-1 0,1 0,-1 0,1 0,-1 0,-5 0,-6 0,-1 0,-4 0,-4 0,1 0,0 0,2 0,0 0,2 0,4 0,4 0,4 0,1 0,2 0,1 0,0 0,1-5,-1-1,0-6,0 0,-1 2,1 3,-6 2,-1 2,0 2,1 1,2 0,1 1,2-1,0 1,0-1,1 0,-1 0,1 0,0 0,-1 0,1 0,0 0,-1 0,1 0,-1 0,0 0,1 0,4-5,8-6,5-8,6-4,3-4,3-2,0-1,12-1,7 5,12 7,10 7,3 5,9 4,1 3,1 1,1 0,-4 0,0 0,0 0,-3 0,-5-1,-5 0,-9 5,-5 2,-1-1,0-1,1 4,1 0,2-2,0-1,1-2,1-2,-1-1,1-1,5 0,1-1,0 1,4-5,0-7,3-7,5 1,-1-2,-4-3,-4 3,-3 4,-8 1,1 2,1 4,5 3,7 2,1 3,-2 1,-2 0,-3 1,-3-1,-2 1,-1-1,-1 1,0-1,0 0,0 0,0 0,1 0,-1 0,0-5,1-7,0-1,-1-3,1 0,-1 4,1 3,-1 4,1 2,-1 2,1 1,4 1,3-1,-1 1,-2 5,-1 1,-6 4,-3 6,-5 5,-6 3,-6 4,-3 0,-8-4,-8-6,-2-1,-4-4,-3-5,-4-3,-2-3,-2-2,-1-1,0-1,0 1,-1-1,-4-5,-6-6,-7-6,-5-6,-8-3,-10-7,4 2,1 7,9 2,7-5,4-2,3 3,5 2,4 0,2 4,7 0,2 0,1-3,-2-1,-1-2,-2 3,0 2,-2-2,4-1,2 4,0 0,3-1,1 3,3 0,4-2,0-3,-4-2,1-1,-2 3,-3 6,-3 2,-3-3,-1 3,-3 4,1 3,-1 5,-1 1,1 3,0 0,0 1,1 0,-1-1,1 1,-1-1,6-5,6-6,6-7,6-6,3-2,3-4,6 5,12 6,13 6,6 6,2 3,0 3,-3 2,4 0,-1 0,-2 0,4 0,-2 0,4-1,-1 0,3 0,-2 0,-2 0,1 0,-2 0,-1 0,1 0,0 0,-3 0,4 0,-2 0,-1 0,-3 0,-1 0,-3 0,-1 0,0 0,-1 0,5 0,12 0,3 0,3 0,-2 0,0 0,-3 0,-4 0,0 0,-2 0,2 0,4 0,3 0,-1 0,1 0,2 0,-3 0,-4 0,-6 0,-3 0,1 0,0 0,4 0,4 0,5 0,10 0,8 5,4 2,4-1,-1-1,-7-1,-6-2,1-1,-4 0,-3-1,-5 0,-7-1,0 1,-4 0,3 0,-2 0,-3 0,-2 0,-8 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35:45"/>
    </inkml:context>
    <inkml:brush xml:id="br0">
      <inkml:brushProperty name="width" value="0.04" units="cm"/>
      <inkml:brushProperty name="height" value="0.04" units="cm"/>
      <inkml:brushProperty name="color" value="#e71224"/>
    </inkml:brush>
  </inkml:definitions>
  <inkml:trace contextRef="#ctx0" brushRef="#br0">105 0,'0'0,"0"0,0 0,0 0,-1 2,-1 0,-2 1,1 4,-3 1,0 4,-1 2,0 3,-1 1,-1 2,2 3,0 2,2 3,0 0,0 0,1-2,-1 0,3-1,0-2,0-1,2-1,0-4,0-2,0-4,0-5,0-2,1-2,-1-2,0 0,1-4,3-2,0-5,0-6,1-7,0-3,0-3,0 0,0 1,1 3,-1 2,0 3,0 3,1 1,-1 2,1 1,-2 1,1 2,0 1,-1 1,2 0,-1 2,-1 2,-1 2,-1 2,0 2,2 2,1 3,2 2,2 3,3 3,3 5,3 5,3 4,0 1,0 0,-2-2,-4-4,-1-3,-3-2,-3 0,-1-3,-2-4,-1-1,-3-4,0-2,-1-1,0-3</inkml:trace>
  <inkml:trace contextRef="#ctx0" brushRef="#br0">0 263,'0'0,"0"0,0 0,0 0,0 0,0 0,0 0,0 0,2 0,3-2,2-1,3-1,3-1,2 0,2 2,2 0,-1 0,2 0,1 1,-3 1,-4 0</inkml:trace>
</inkml:ink>
</file>

<file path=ppt/ink/ink2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5:15"/>
    </inkml:context>
    <inkml:brush xml:id="br0">
      <inkml:brushProperty name="width" value="0.04" units="cm"/>
      <inkml:brushProperty name="height" value="0.04" units="cm"/>
      <inkml:brushProperty name="color" value="#e71224"/>
    </inkml:brush>
  </inkml:definitions>
  <inkml:trace contextRef="#ctx0" brushRef="#br0">172 1,'0'0,"0"0,0 0,0 0,0 0,0 0,0 0,-2 1,0 3,-2 7,-4 9,-1 7,-2 8,0 8,-2 9,0 7,0 0,1-1,0 0,0-1,-1 1,3-4,0-7,3-9,2-10,2-9,2-8,0-6,1-4,1-2,-1-2,1-8,1-9,0-7,2-8,0-8,3-9,2-4,0 0,2 0,1 1,1 1,0 1,-1 6,-2 7,-2 9,-1 7,-1 7,1 6,-2 3,1 3,1 3,3 2,0 6,5 6,3 8,-1 9,2 9,-2 5,-2 6,-2 3,1-2,-3-4,-1-6,-2-4,-3-3,-2-3,-1-5,-2-3,0-7,0-5</inkml:trace>
  <inkml:trace contextRef="#ctx0" brushRef="#br0">12 496,'0'0,"0"0,0 0,2-2,1-1,4-2,7 0,10-1,9 0,8 1,-4 2,-7 1</inkml:trace>
</inkml:ink>
</file>

<file path=ppt/ink/ink2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5:17"/>
    </inkml:context>
    <inkml:brush xml:id="br0">
      <inkml:brushProperty name="width" value="0.04" units="cm"/>
      <inkml:brushProperty name="height" value="0.04" units="cm"/>
      <inkml:brushProperty name="color" value="#e71224"/>
    </inkml:brush>
  </inkml:definitions>
  <inkml:trace contextRef="#ctx0" brushRef="#br0">1676 651,'0'0,"0"0,0 0,0 0,0 0,0 0,0 1,0 3,0 4,0 6,0 6,0 8,0 4,-2 2,0 2,0-3,0-3,1-5,0-3,1-6,0-4,0-3,0-4,0-3,0-1,0-3,-2-4,-1-9,-2-5,1-8,1-3,1-1,3-3,2 0,1 1,2 2,-1 4,2 5,-2 3,-1 4,-1 4,0 4,2 1,1 3,2-1,2 1,2 1,2 2,0 1,0 2,0 2,0 3,0 3,-2 1,-1 0,-2 3,-3-1,-2 0,-2-1,-1 1,-1 0,-2 0,-1-1,-3-1,-2 1,-2-1,-1-1,1-3,-1-1,2-3,1-1,1-2,3 0,1 0,2-1,0 1,1 0,1-1,1 1,2 0,2 0,4 2,3 0,1 2,2 2,0 1,-2 2,0 2,-2 1,-3 2,-2 0,-4 2,-1 0,-3 0,-3 1,-2-1,-6 0,-6 0,-6 0,-4-1,-1-4,1-3,2-3,4-4,3-4,6-2,5 1</inkml:trace>
</inkml:ink>
</file>

<file path=ppt/ink/ink2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5:18"/>
    </inkml:context>
    <inkml:brush xml:id="br0">
      <inkml:brushProperty name="width" value="0.04" units="cm"/>
      <inkml:brushProperty name="height" value="0.04" units="cm"/>
      <inkml:brushProperty name="color" value="#e71224"/>
    </inkml:brush>
  </inkml:definitions>
  <inkml:trace contextRef="#ctx0" brushRef="#br0">2439 448,'0'0,"0"0,0 0,0 0,0 0,0 0,0 0,0 0,-2 0,0-2,-4-2,-3 0,-6-3,-6-1,-2 2,0 1,-2 2,-2 5,-1 3,-1 4,0 4,0 2,5 3,4 3,3 2,6 3,5 0,7-1,5-2,6-2,2-4,2-2,2-3,3-3,6-5,7-4,-2-3,-7-1</inkml:trace>
</inkml:ink>
</file>

<file path=ppt/ink/ink2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5:21"/>
    </inkml:context>
    <inkml:brush xml:id="br0">
      <inkml:brushProperty name="width" value="0.04" units="cm"/>
      <inkml:brushProperty name="height" value="0.04" units="cm"/>
      <inkml:brushProperty name="color" value="#e71224"/>
    </inkml:brush>
  </inkml:definitions>
  <inkml:trace contextRef="#ctx0" brushRef="#br0">1438 913,'0'0,"0"0,0 0,0 0,0 0,0 2,-2 4,0 4,0 5,0 8,1 6,0 3,1 4,0 1,0-1,0-4,0-3,0-6,0-5,0-5,0-5,0-4,0-2,0-2,0-1,0 0,-2-2,0-5,-2-8,0-12,2-9,2-6,2-2,3 0,2 3,0 4,0 6,1 7,1 5,0 7,1 3,2 4,3 2,7 3,5 3,2 4,2 5,-2 3,-3 4,-5 3,-5 1,-7 1,-3 2,-6 1,-7 3,-8 4,-4 1,-5-2,-3-1,0-3,1-2,0-3,0-3,2-5,2-3,4-4,5-4,5-1,4-3</inkml:trace>
</inkml:ink>
</file>

<file path=ppt/ink/ink2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5:22"/>
    </inkml:context>
    <inkml:brush xml:id="br0">
      <inkml:brushProperty name="width" value="0.04" units="cm"/>
      <inkml:brushProperty name="height" value="0.04" units="cm"/>
      <inkml:brushProperty name="color" value="#e71224"/>
    </inkml:brush>
  </inkml:definitions>
  <inkml:trace contextRef="#ctx0" brushRef="#br0">90 0,'0'0,"0"0,0 2,0 2,0 3,0 5,-2 5,0 7,-2 8,0 7,-3 3,-2 1,0 1,-2-3,2-3,2-6,3-8,1-5,4-4,2-4,4-3,3-1,5 0,5-2,6-1,6 0,4-1,2 0,-1-1,-4-1,-6-1,-6-1,-2-1,-6-1,-4 1</inkml:trace>
  <inkml:trace contextRef="#ctx0" brushRef="#br0">0 31,'0'0,"0"0,0 0,0 0,2 0,3 0,5 0,6 0,3 0,2 0,5-2,2-2,4-1,1 1,0 1,-2 1,-4 1,-6 1,-6-1,-6 1</inkml:trace>
  <inkml:trace contextRef="#ctx0" brushRef="#br0">40 260,'0'0,"0"0,2 0,2 0,4 0,2 0,3 0,2 0,5 2,8 0,8 0,-2 0,-6-1</inkml:trace>
</inkml:ink>
</file>

<file path=ppt/ink/ink2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19:10"/>
    </inkml:context>
    <inkml:brush xml:id="br0">
      <inkml:brushProperty name="width" value="0.04" units="cm"/>
      <inkml:brushProperty name="height" value="0.04" units="cm"/>
      <inkml:brushProperty name="color" value="#000000"/>
    </inkml:brush>
  </inkml:definitions>
  <inkml:trace contextRef="#ctx0" brushRef="#br0">203 6,'0'0,"0"0,0 0,0 0,0 0,0 0,0 0,-1 2,0 1,-1 4,-1 3,2 4,-2 4,1 3,1 4,0 0,1 3,1 0,0 0,0 0,1-1,1 0,-1-1,1-1,1-2,-1-2,0 1,-2 0,0 2,0 1,-1-1,1-1,0-1,0 0,0 0,-1 0,1 0,0-2,0 1,1-2,1-1,1-3,0-3,-1-2,-1-3,-1-3,0-2,-1-1,0-1</inkml:trace>
  <inkml:trace contextRef="#ctx0" brushRef="#br0">213 1,'0'0,"0"0,0 0,0 0,-1 0,-1 0,-1 0,-2 1,-1 2,-2 2,-2 3,0 5,-2 4,-2 5,-1 3,-2 2,0 0,0-1,2-1,2-2,2-1,2-3,0-3,3-4,1-2,1-3,2-3,1-2,1-1,-1-2,3-2,-1-4,1-4,3-5,4-5,2-3,1-2,2 1,0 1,-1 3,0 2,-2 3,-1 4,0 2,-1 2,1 2,0 2,0 0,2 2,0 0,2 1,-1 2,0 0,0 1,-1 2,0 2,2 4,2 3,0 2,2 2,-2 1,0-2,-3 0,0 0,-3 0,0-2,-2 0,-1-2,-1 0,-2-2,1-2,-2 0,0-3,0-2,-1-1</inkml:trace>
</inkml:ink>
</file>

<file path=ppt/ink/ink2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6:07"/>
    </inkml:context>
    <inkml:brush xml:id="br0">
      <inkml:brushProperty name="width" value="0.04" units="cm"/>
      <inkml:brushProperty name="height" value="0.04" units="cm"/>
      <inkml:brushProperty name="color" value="#e71224"/>
    </inkml:brush>
  </inkml:definitions>
  <inkml:trace contextRef="#ctx0" brushRef="#br0">1 477,'0'0,"0"0,0 0,0 0,0 0,0 0,0 0,0 0,2-2,2-5,2-8,2-8,4-7,1-6,0-6,1-3,1 0,-1 1,1 3,-2 4,-2 5,-2 7,-3 6,-3 4,-1 5,-2 4,2 3,0 4,3 3,3 5,5 6,6 8,3 7,2 6,2 1,-2 3,-3 3,-2 3,-3 2,-4 1,-3-4,-3-9,-5-8,-2-9,-1-8,0-5</inkml:trace>
  <inkml:trace contextRef="#ctx0" brushRef="#br0">74 268,'0'0,"0"0,0 0,0 0,0 0,0 0,2 0,4 0,3-2,7-3,8 1,10-2,7 0,4 0,1 1,-7 0,-10 2</inkml:trace>
</inkml:ink>
</file>

<file path=ppt/ink/ink2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6:09"/>
    </inkml:context>
    <inkml:brush xml:id="br0">
      <inkml:brushProperty name="width" value="0.04" units="cm"/>
      <inkml:brushProperty name="height" value="0.04" units="cm"/>
      <inkml:brushProperty name="color" value="#e71224"/>
    </inkml:brush>
  </inkml:definitions>
  <inkml:trace contextRef="#ctx0" brushRef="#br0">1868 415,'0'0,"0"0,0 0,0 0,0 0,0 2,0 2,2 2,1 8,1 8,0 8,-1 4,0 1,-1 1,-1-3,-1-3,0-5,0-3,0-5,0-4,0-5,0-2,0-3,0-3,-1-2,0-6,-2-9,1-9,0-9,1-6,0-3,1 3,0 2,0 4,0 4,0 5,2 5,0 4,2 2,0 1,2 3,1 2,-1 2,3-1,3 0,6 1,7 1,5-1,1 2,0 1,-5 3,-6 2,-5 2,-5 3,-5 4,-9 4,-7 2,-7 5,-3 0,-2 1,2-3,0-2,2-4,3-2,0-2,1-2,3 0,4-2,3-1,3-2,1-1,1-1,0-1,3-2,3-3,9-1,8-1,8 1,6 3,2 3,-1 5,-1 3,-3 3,-4 3,-5 1,-5 0,-7 1,-6 2,-7 1,-6 1,-7 2,-5 2,-12 0,-7 1,-4-3,-1-1,1-3,4-4,9-4,9-3</inkml:trace>
</inkml:ink>
</file>

<file path=ppt/ink/ink2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6:12"/>
    </inkml:context>
    <inkml:brush xml:id="br0">
      <inkml:brushProperty name="width" value="0.04" units="cm"/>
      <inkml:brushProperty name="height" value="0.04" units="cm"/>
      <inkml:brushProperty name="color" value="#e71224"/>
    </inkml:brush>
  </inkml:definitions>
  <inkml:trace contextRef="#ctx0" brushRef="#br0">2203 276,'0'0,"0"0,2-4,0-4,1-3,-1-5,-1-2,0-1,-1 0,-1 0,-4 2,1 2,-2 4,-2 1,-4 2,-6 1,-7 2,-6 4,-4 4,-2 5,-1 4,3 4,3 5,4 2,3 3,4 0,4 2,3-1,3-2,5 1,2 0,3 0,2 1,4 2,2-1,4-3,5-4,6-4,5-3,6-4,3-6,0-2,2-5,-6-1,-9 0</inkml:trace>
</inkml:ink>
</file>

<file path=ppt/ink/ink2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5:30"/>
    </inkml:context>
    <inkml:brush xml:id="br0">
      <inkml:brushProperty name="width" value="0.04" units="cm"/>
      <inkml:brushProperty name="height" value="0.04" units="cm"/>
      <inkml:brushProperty name="color" value="#000000"/>
    </inkml:brush>
  </inkml:definitions>
  <inkml:trace contextRef="#ctx0" brushRef="#br0">290 1,'0'0,"0"0,0 0,0 2,0 2,-2 4,-1 3,-1 4,-1 6,-1 6,-2 5,1 6,-1 3,1 2,2 1,0 3,0 2,2 1,-1 1,-1-3,2-2,1-2,-1-2,-1-3,2-2,-1-3,2-3,0-3,1-2,0-4,0-3,0-3,0-5,1-3,-1-4,0-2,0-1</inkml:trace>
  <inkml:trace contextRef="#ctx0" brushRef="#br0">325 12,'0'0,"0"0,-2 2,-3 5,-4 3,-3 6,-4 6,-2 4,-3 3,0 1,0-1,0 1,-1-1,-1-1,-1-1,1-2,1-2,3-4,2-2,5-5,3-4,4-3,3-3,2-2,2-2,3-6,6-5,3-6,5-7,2-4,2-5,2-3,-1-3,3 1,0 4,0 3,1 6,2 6,-2 5,-3 7,-3 6,-3 3,-2 7,0 5,-2 8,2 5,1 7,2 7,0 2,2 0,-1-3,1-3,-4-6,-3-6,-3-7,-5-6</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T" type="integer" max="2147480000" units="dev"/>
        </inkml:traceFormat>
        <inkml:channelProperties>
          <inkml:channelProperty channel="X" name="resolution" value="0.001" units="cm"/>
          <inkml:channelProperty channel="Y" name="resolution" value="0.001" units="cm"/>
          <inkml:channelProperty channel="T" name="resolution" value="28.34646" units="1/dev"/>
        </inkml:channelProperties>
      </inkml:inkSource>
      <inkml:timestamp xml:id="ts0" timeString="2017-11-07T13:41:59"/>
    </inkml:context>
    <inkml:brush xml:id="br0">
      <inkml:brushProperty name="width" value="0.05" units="cm"/>
      <inkml:brushProperty name="height" value="0.05" units="cm"/>
      <inkml:brushProperty name="color" value="#e71224"/>
      <inkml:brushProperty name="fitToCurve" value="1"/>
    </inkml:brush>
    <inkml:brush xml:id="br1">
      <inkml:brushProperty name="width" value="0.04" units="cm"/>
      <inkml:brushProperty name="height" value="0.04" units="cm"/>
      <inkml:brushProperty name="color" value="#e71224"/>
    </inkml:brush>
  </inkml:definitions>
  <inkml:trace contextRef="#ctx0" brushRef="#br0">91 1 0,'29'0'219,"1"0"-204,-1 0 17,1 0-17,-1 0-15,1 0 31,-1 0 1,1 0-1,-1 0-31,1 0 16,0 0 15,-1 0-16,1 0 17,-1 0-32,1 0 15,-1 0 17,1 0-32,-1 0 31,1 0-16,-1 0 17,1 0-1,-1 0 16,1 0 47,-1 0-79,1 0 32,0 0-31,-1 0 15,1 0 0,-1 0-15</inkml:trace>
  <inkml:trace contextRef="#ctx0" brushRef="#br1">31 1 0,'5'0'6,"-5"7"0,6-7 2,-6 9 0,2-9 0,-2-1 5,-7 3-3,6-3-1,1 0 1,-2 2 0,3-3 1,-1 2 0,0 0 1,-1 0 1,1 0-1,0 1 0,0-1-1,0 1 0,-1-1 6,1 1 0,5-1 5,-5 0 0,-2 0 0,2-1 0,-4 1-3,4-2-5,-3 0-1,4 1 1,-1 2 0,2-1 0,-2 2 1,0-3 0,0 1 1,1-1-1,0-4 0,-3 4 1,3 2-1,0 0 2,-2 0 1,1-2 1,1 2-1,-2 0 0,1-1-1,1 1-1,-2-1 1,1-1 0,1 1-1,-1 1 0,-1-1 1,1-1 0,1 1 0,-1-1 0,1 1-1,-1 1 5,-1 0 1,2-2-2,0 0-1,-3 2-1,1-2 1,1 0 0,1 1 0,-1-1-1,1 2-1,-1 0 0,-1-1 1,1-1 5,1 3-1,-2-1-1,0-2 1,-1 0 0,3-1 0,-1 1 0,1 1-1,-2 1 1,0-1 1,1-1 0,1 1-1,-1 1 0,-1-1 1,1 0 0,-1 0 1,6-1 1,1 2 6,-8 6-1,11-9 1,-10-2 0,-6 3-7,6-3 1,-3 4-2,4-1-1,-1 2 1,1-2 0,1 1 0,-1 0 0,1 0-1,-1 1 0,4-1 3,-4-1 0,-2 1 0,2-3 0,0 3-1,0 0 0,-1 0 0,1 0 0,1 5-6,6-11 6,-14 11-4,11-15 2,-7 12-1,2-2 1,4 0 0,-4 2 0,2-2 1,-1 0-1,0 1 1,-1-2 1,1 0 0,1 1-1,-1 1 0,-1-1 1,1-1 0,1 1 0,-1-1 0,-4 1 0</inkml:trace>
  <inkml:trace contextRef="#ctx0" brushRef="#br1">770 4578 0,'5'5'2,"-4"-1"6,5 1 5,-2-7 0,-2-3 1,-1 2-3,-1-1 2,-4 6-2,6-5 2,-2 3-2,7 1 1,-8 5 0,0-5-1,1-4-1,-2-1-3,1 3-6,-5 1-2,8-1 3,0-2-4,-1 4 1,-6-1 0</inkml:trace>
</inkml:ink>
</file>

<file path=ppt/ink/ink3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5:32"/>
    </inkml:context>
    <inkml:brush xml:id="br0">
      <inkml:brushProperty name="width" value="0.04" units="cm"/>
      <inkml:brushProperty name="height" value="0.04" units="cm"/>
      <inkml:brushProperty name="color" value="#000000"/>
    </inkml:brush>
  </inkml:definitions>
  <inkml:trace contextRef="#ctx0" brushRef="#br0">254 99,'0'0,"0"4,0 3,2 7,0 9,3 8,2 10,1 5,1 1,-1 1,0 0,-1 4,2 2,-2-3,-2-2,-1-7,-2-7,-1-5,0-6,-1-5,-1-5,1-4,0-3,-1-3,1-2,0-1</inkml:trace>
  <inkml:trace contextRef="#ctx0" brushRef="#br0">206 99,'0'0,"0"0,0 0,0 0,0 0,-4 4,-3 3,-7 7,-7 9,-2 8,-1 8,0 4,1 0,3-4,3-6,4-7,5-8,3-7,3-5,1-4,4-6,4-13,8-11,5-7,3-6,0-2,0-1,0 0,-2 4,-2 5,-3 3,-1 7,0 4,-1 7,1 5,0 4,3 7,3 5,9 10,6 6,2 4,2 7,2 3,-1 3,-4 2,-3-2,-4-4,-5-5,-7-8,-6-7</inkml:trace>
</inkml:ink>
</file>

<file path=ppt/ink/ink3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5:35"/>
    </inkml:context>
    <inkml:brush xml:id="br0">
      <inkml:brushProperty name="width" value="0.04" units="cm"/>
      <inkml:brushProperty name="height" value="0.04" units="cm"/>
      <inkml:brushProperty name="color" value="#000000"/>
    </inkml:brush>
  </inkml:definitions>
  <inkml:trace contextRef="#ctx0" brushRef="#br0">279 83,'0'0,"0"0,0 0,0 0,0 0,-2 2,-1 6,-1 9,-1 9,1 10,1 11,1 10,3 7,1 3,1 1,-1-3,-1-1,-1-1,-2-6,-1-6,1-8,1-10,0-7,0-7,1-7,0-4,0-5</inkml:trace>
  <inkml:trace contextRef="#ctx0" brushRef="#br0">326 0,'0'0,"0"0,-2 2,-3 3,-2 4,-4 7,-3 7,-4 9,-4 10,-1 9,-4 7,-3 5,0 0,1-5,1-6,3-7,4-13,6-8,5-9,5-7,2-5,3-5,4-10,9-13,7-13,5-7,4-5,1-3,-1-1,-2 2,-3 6,-3 8,-3 7,-1 5,0 6,-1 5,3 6,1 4,-1 5,1 5,-1 5,0 5,1 6,-1 4,-2 1,-1 2,-2 3,-3-4,-4-7</inkml:trace>
</inkml:ink>
</file>

<file path=ppt/ink/ink3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5:36"/>
    </inkml:context>
    <inkml:brush xml:id="br0">
      <inkml:brushProperty name="width" value="0.04" units="cm"/>
      <inkml:brushProperty name="height" value="0.04" units="cm"/>
      <inkml:brushProperty name="color" value="#000000"/>
    </inkml:brush>
  </inkml:definitions>
  <inkml:trace contextRef="#ctx0" brushRef="#br0">254 60,'0'0,"0"0,0 0,0 0,0 0,-2 2,-1 3,-1 2,-3 6,-4 10,0 5,0 8,2 7,0 8,-1 4,3 0,-1 1,1 2,3 0,1-1,1-5,1-4,1-8,1-7,-1-8,0-6,1-6,-1-4,0-2,0-4,0-1,0-2</inkml:trace>
  <inkml:trace contextRef="#ctx0" brushRef="#br0">277 1,'0'0,"-2"0,-3 4,-4 5,-7 10,-5 7,-4 5,-3 6,-2 2,2 3,1 0,4-1,4-3,2-6,5-5,4-7,4-6,2-7,1-3,2-3,0-6,2-7,2-11,5-9,4-7,6-7,6-4,2 1,1 6,-1 7,-3 7,-4 9,-3 8,-3 5,0 7,2 9,-1 9,2 5,0 5,-2 4,1 1,-1-2,-1-4,-2-6,-5-7</inkml:trace>
</inkml:ink>
</file>

<file path=ppt/ink/ink3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4:25:38"/>
    </inkml:context>
    <inkml:brush xml:id="br0">
      <inkml:brushProperty name="width" value="0.04" units="cm"/>
      <inkml:brushProperty name="height" value="0.04" units="cm"/>
      <inkml:brushProperty name="color" value="#000000"/>
    </inkml:brush>
  </inkml:definitions>
  <inkml:trace contextRef="#ctx0" brushRef="#br0">253 44,'0'0,"0"0,0 0,0 0,0 0,0 0,0 2,0 5,0 5,0 6,0 13,0 15,0 12,0 8,0 7,0 3,0-1,0-6,0-5,0-5,0-2,2-2,1-5,0-6,-1-10,-1-7,0-9,0-8,-1-5</inkml:trace>
  <inkml:trace contextRef="#ctx0" brushRef="#br0">241 44,'0'0,"-2"0,-3 4,-6 8,-6 9,-5 9,-6 7,0 3,1 3,3-3,4-4,3-7,2-5,4-7,4-7,3-4,2-4,3-5,4-6,5-9,7-10,7-5,6-5,6-3,-1 0,-1 1,-1 3,-4 3,-5 7,-2 5,-3 6,1 8,4 10,5 8,4 12,5 16,3 12,-1 8,-3 3,-6-4,-4-7,-5-8,-3-11,-7-11,-3-9</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44:17"/>
    </inkml:context>
    <inkml:brush xml:id="br0">
      <inkml:brushProperty name="width" value="0.04" units="cm"/>
      <inkml:brushProperty name="height" value="0.04" units="cm"/>
      <inkml:brushProperty name="color" value="#e71224"/>
    </inkml:brush>
  </inkml:definitions>
  <inkml:trace contextRef="#ctx0" brushRef="#br0">160 26,'0'0,"0"0,0 0,0 0,0 0,-1 0,-1 3,0 1,-2 3,0 4,-2 4,0 4,-1 4,0 2,-3 1,0 2,-2 2,-1 2,-1 1,1-2,1-2,2-4,2-4,2-2,0-5,2-3,1-5</inkml:trace>
  <inkml:trace contextRef="#ctx0" brushRef="#br0">179 0,'0'0,"0"0,0 0,0 0,0 0,0 0,0 2,0 2,0 4,1 2,0 4,2 4,-1 5,2 3,0 1,2 2,2 1,1 4,1-1,0-1,1-3,-1-4,-2-4,-1-4,-2-3,-2-3,-1-2,-1-3,-1-3,0-1</inkml:trace>
  <inkml:trace contextRef="#ctx0" brushRef="#br0">70 275,'0'0,"0"0,0 0,0 0,0 0,3 0,2 0,1 0,3-2,2 0,0-1,2 0,3-1,-1 0,-4 1</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44:19"/>
    </inkml:context>
    <inkml:brush xml:id="br0">
      <inkml:brushProperty name="width" value="0.04" units="cm"/>
      <inkml:brushProperty name="height" value="0.04" units="cm"/>
      <inkml:brushProperty name="color" value="#e71224"/>
    </inkml:brush>
  </inkml:definitions>
  <inkml:trace contextRef="#ctx0" brushRef="#br0">20 20,'0'0,"0"0,0 0,0 0,0 0,0 0,-1 1,-2 4,1 5,-1 6,1 5,0 4,-1 2,2 3,-1 1,3-1,0-1,0-2,0-1,0-3,0-3,-1-4,-1-2,0-3,-1-1,1-3,0-2,1-1,0-3,-1 0,1-1</inkml:trace>
  <inkml:trace contextRef="#ctx0" brushRef="#br0">7 20,'0'0,"0"0,0 0,0 0,0 0,0 0,0 0,0 0,2 0,2-1,3-1,2-1,2-1,1 1,-1 0,0 1,1 1,0 1,-1 0,-1 2,-1 0,-2 2,-1 1,-2 1,-2 1,-1 2,-2 2,-3-1,-1 2,-1-1,-2 1,-1 0,0-2,-1 0,1-2,1-1,0-2,1-1,0-2,2-1,0-1,1 0,1-1,2 1,0 0,2-1,2 1,1 0,2 0,3 0,2 0,2 0,1 0,2 1,0 1,2 1,1 3,-1 0,-1 0,-3 1,-2 0,-2 1,-3 0,-3 0,-2 2,-4 2,-4 0,-4 2,-1 1,-3-1,-2 1,0-2,-2-1,-4-1,-3-2,0-2,0-1,6-2,5-1</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44:21"/>
    </inkml:context>
    <inkml:brush xml:id="br0">
      <inkml:brushProperty name="width" value="0.04" units="cm"/>
      <inkml:brushProperty name="height" value="0.04" units="cm"/>
      <inkml:brushProperty name="color" value="#e71224"/>
    </inkml:brush>
  </inkml:definitions>
  <inkml:trace contextRef="#ctx0" brushRef="#br0">1371 99,'0'0,"0"0,0 0,0 0,0 0,0 0,0 0,0 0,0 0,0 0,0 0,-2 0,-2 0,-2 0,-2 0,-2 0,-4 2,-4-1,-5 1,-1 3,-1 3,0 1,2 2,3 3,3 1,3 2,3 1,2 1,1 0,3 3,2 1,4 3,1-1,2-1,3-1,3-2,7 0,3-3,4-1,2-4,-1-3,2-3,1-3,2-2,-5-1,-6-1</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52:23"/>
    </inkml:context>
    <inkml:brush xml:id="br0">
      <inkml:brushProperty name="width" value="0.04" units="cm"/>
      <inkml:brushProperty name="height" value="0.04" units="cm"/>
      <inkml:brushProperty name="color" value="#e71224"/>
    </inkml:brush>
  </inkml:definitions>
  <inkml:trace contextRef="#ctx0" brushRef="#br0">75 30,'0'0,"0"0,0 0,0 0,0 0,0 2,-2 3,1 2,-2 3,0 3,-2 4,0 3,-1 5,0 5,1 2,-1-1,1-3,0-3,0-3,1-3,0-2,0-3,2-2,0-3,1-4,1-2,-1-2,2-1,0-1,1-3,1-2,0-5,2-4,0-6,1-4,0-1,0 0,1-1,1 1,-1 0,2 0,0 1,0 1,-1 2,1 4,-3 3,0 3,-1 3,-2 2,0 3,1 3,0 3,0 4,1 3,2 4,1 3,0 3,1 4,-1 3,0 4,0 1,-1 0,0-3,-2-4,0-4,-1-3,0-1,-2-4,0-3</inkml:trace>
  <inkml:trace contextRef="#ctx0" brushRef="#br0">148 200,'0'0,"0"0,2 0,3 0,3 0,2-1,1-1,-3 0</inkml:trace>
  <inkml:trace contextRef="#ctx0" brushRef="#br0">67 244,'0'0,"0"0,0 0,2 0,1 0,5 0,1 0,3-1,2-1,2 0,0 0,-3 1,-2 0,-1 1,-3 0,0 0,-2 0,-2 0</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52:28"/>
    </inkml:context>
    <inkml:brush xml:id="br0">
      <inkml:brushProperty name="width" value="0.04" units="cm"/>
      <inkml:brushProperty name="height" value="0.04" units="cm"/>
      <inkml:brushProperty name="color" value="#e71224"/>
    </inkml:brush>
  </inkml:definitions>
  <inkml:trace contextRef="#ctx0" brushRef="#br0">1528 536,'0'0,"0"0,0 0,0 0,0 0,0 2,0 2,0 4,0 7,0 5,0 4,0 4,0 7,0 3,0 0,0-3,0-3,0-5,0-4,0-5,-2-3,1-3,-1-2,1-3,0-3,0-1,1-2,0-2,0-4,-1-3,-1-5,1-7,0-5,0-3,0-2,1 0,0-1,0 0,0 2,0 2,0 3,0 3,0 4,0 4,0 5,0 2,0 1,0 1,1 0,1 1,1-1,1 1,1-3,3-1,2-1,3 0,3 1,3 3,0 4,0 1,-2 3,-4-1,-2 2,-3 0,-2 0,-1 0,-2 1,-2 1,-5 1,-2 2,-4 2,-3 0,-1 2,-1-1,0-1,2-1,1-2,2-2,2-1,2-2,2-1,1-1,3-1,-1-1,2 0,-1-1,0 1,2 0,4 0,4-1,5 3,2-1,1 2,-1 0,0 1,-1-1,-1 1,-3 1,-2 1,-1 0,-1 1,-2 2,-2 1,-2 3,-4 3,-2 3,-2 0,-4 0,-3 0,-4-1,-2 0,-2-3,-2-1,1-1,-2-4,-2-3,-2-3,-1-3,3-2,5-2,7 1</inkml:trace>
</inkml:ink>
</file>

<file path=ppt/ink/ink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07T13:52:33"/>
    </inkml:context>
    <inkml:brush xml:id="br0">
      <inkml:brushProperty name="width" value="0.04" units="cm"/>
      <inkml:brushProperty name="height" value="0.04" units="cm"/>
      <inkml:brushProperty name="color" value="#e71224"/>
    </inkml:brush>
  </inkml:definitions>
  <inkml:trace contextRef="#ctx0" brushRef="#br0">1135 722,'0'0,"0"0,0 0,0 0,0 0,0-1,-1-2,-4 0,-2-1,-3 0,-4 0,-1 0,-3 1,1 1,1 2,0 1,1 2,-1 2,0 5,0 2,0 2,2 1,1 1,3 1,2-2,3 1,3 1,4-1,2 1,2-1,1-1,3-1,0-2,3-1,3-2,3-3,3 0,1-2,-2-1,-1-3,-2-1,-3-1,-4-1,-3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EBB9BE25-34E4-4EE5-B131-9750A2A0EA33}"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607791-5B95-4D85-BA4D-2E29985AE702}" type="slidenum">
              <a:rPr lang="en-US" altLang="en-US" smtClean="0">
                <a:solidFill>
                  <a:srgbClr val="000000"/>
                </a:solidFill>
                <a:ea typeface="MS PGothic" panose="020B0600070205080204" pitchFamily="34" charset="-128"/>
              </a:rPr>
            </a:fld>
            <a:endParaRPr lang="en-US" altLang="en-US">
              <a:solidFill>
                <a:srgbClr val="000000"/>
              </a:solidFill>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C2015F-3243-4071-820E-8EAC50361703}" type="slidenum">
              <a:rPr lang="en-US" altLang="en-US" smtClean="0"/>
            </a:fld>
            <a:endParaRPr lang="en-US" altLang="en-US"/>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32D13B-45FF-4617-8277-828D3A9B998A}" type="slidenum">
              <a:rPr lang="en-US" altLang="en-US" smtClean="0"/>
            </a:fld>
            <a:endParaRPr lang="en-US" altLang="en-US"/>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DF4DFF-C16D-4F22-AC96-C3F39F3AD7A8}" type="slidenum">
              <a:rPr lang="en-US" altLang="en-US" smtClean="0"/>
            </a:fld>
            <a:endParaRPr lang="en-US" altLang="en-US"/>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If it stops at point C, it would not be called inflation</a:t>
            </a:r>
            <a:endParaRPr lang="en-CA"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07B7A3-9093-4134-BD63-C958A9098D0F}" type="slidenum">
              <a:rPr lang="en-US" altLang="en-US" smtClean="0"/>
            </a:fld>
            <a:endParaRPr lang="en-US" altLang="en-US"/>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Increase in money supply increases AD</a:t>
            </a:r>
            <a:endParaRPr lang="en-CA" altLang="en-US" dirty="0"/>
          </a:p>
          <a:p>
            <a:endParaRPr lang="en-CA" altLang="en-US" dirty="0"/>
          </a:p>
          <a:p>
            <a:r>
              <a:rPr lang="en-CA" altLang="en-US" dirty="0"/>
              <a:t>- Steady inflation is not a bad thing, volatile inflation is</a:t>
            </a:r>
            <a:endParaRPr lang="en-CA"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247270-D917-4271-B0C9-3A8E645EE94A}" type="slidenum">
              <a:rPr lang="en-US" altLang="en-US" smtClean="0"/>
            </a:fld>
            <a:endParaRPr lang="en-US" altLang="en-U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text gives a good description of the first oil price increase in the 1970s as a cost-push inflation, and contrasts it well with the Bank of Canada’s refusal to accommodate the second oil price increase in 1979. An explanation of how cost-push can be a more widespread cause of inflation in other countries can be given in terms of countries where </a:t>
            </a:r>
            <a:r>
              <a:rPr lang="en-US" altLang="en-US" dirty="0" err="1"/>
              <a:t>labour</a:t>
            </a:r>
            <a:r>
              <a:rPr lang="en-US" altLang="en-US" dirty="0"/>
              <a:t> is highly unionized, and in effect there are attempts by different interest groups to obtain shares of GDP that add up to more than 100 percent, with accommodation by a weak monetary authority. Such a process of repeated wage increases, inflation, and monetary accommodation can give rise to continuing inflation. </a:t>
            </a:r>
            <a:endParaRPr lang="en-US" altLang="en-US" dirty="0"/>
          </a:p>
          <a:p>
            <a:pPr eaLnBrk="1" hangingPunct="1"/>
            <a:r>
              <a:rPr lang="en-US" altLang="en-US" dirty="0"/>
              <a:t>Analysts often “explain” the cause of inflation by focusing attention on the good or service whose price increased the most during the most recent time period. This is incorrect; inflation is cased by monetary growth. One way to point out the fallacy is to use a baseball analogy. Several years ago the average number of home runs hit during major league baseball games increased. Virtually every commentator asked whether the ball had been doctored to make it livelier. No one explained the additional home runs by saying “home runs are higher because Parkin is hitting more home runs than last year.” To explain inflation, economists are looking for an explanation similar to the “doctored ball” explanation of the additional home runs, not an explanation that focuses on the performance of specific players.</a:t>
            </a: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37672F-942F-4BAF-8EFB-421232D642D6}" type="slidenum">
              <a:rPr lang="en-US" altLang="en-US" smtClean="0"/>
            </a:fld>
            <a:endParaRPr lang="en-US" altLang="en-US"/>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B6D81C-8A04-4ACB-A4CA-B87E59C9C368}" type="slidenum">
              <a:rPr lang="en-US" altLang="en-US" smtClean="0"/>
            </a:fld>
            <a:endParaRPr lang="en-US" altLang="en-US"/>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521FC2-EE77-4448-BDB5-0C03695D372B}" type="slidenum">
              <a:rPr lang="en-US" altLang="en-US" smtClean="0"/>
            </a:fld>
            <a:endParaRPr lang="en-US" altLang="en-US"/>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E33F89-53EF-472B-9757-B348D9C70F6F}" type="slidenum">
              <a:rPr lang="en-US" altLang="en-US" smtClean="0"/>
            </a:fld>
            <a:endParaRPr lang="en-US" altLang="en-US"/>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429D66-BC65-4ADC-93EC-9AC37744F1B4}" type="slidenum">
              <a:rPr lang="en-US" altLang="en-US" smtClean="0"/>
            </a:fld>
            <a:endParaRPr lang="en-US" altLang="en-US"/>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Point B is not a good place to be </a:t>
            </a:r>
            <a:r>
              <a:rPr lang="en-CA" altLang="en-US" dirty="0">
                <a:sym typeface="Wingdings" panose="05000000000000000000" pitchFamily="2" charset="2"/>
              </a:rPr>
              <a:t> hard to get to long-run equilibrium, if we get there at all</a:t>
            </a:r>
            <a:endParaRPr lang="en-CA" altLang="en-US" dirty="0">
              <a:sym typeface="Wingdings" panose="05000000000000000000" pitchFamily="2" charset="2"/>
            </a:endParaRPr>
          </a:p>
          <a:p>
            <a:r>
              <a:rPr lang="en-CA" altLang="en-US" dirty="0">
                <a:sym typeface="Wingdings" panose="05000000000000000000" pitchFamily="2" charset="2"/>
              </a:rPr>
              <a:t>If there is an effort to close to the recessionary gap</a:t>
            </a:r>
            <a:endParaRPr lang="en-CA" altLang="en-US" dirty="0">
              <a:sym typeface="Wingdings" panose="05000000000000000000" pitchFamily="2" charset="2"/>
            </a:endParaRPr>
          </a:p>
          <a:p>
            <a:pPr marL="171450" indent="-171450">
              <a:buFontTx/>
              <a:buChar char="-"/>
            </a:pPr>
            <a:r>
              <a:rPr lang="en-CA" altLang="en-US" dirty="0">
                <a:sym typeface="Wingdings" panose="05000000000000000000" pitchFamily="2" charset="2"/>
              </a:rPr>
              <a:t>The bank of Canada is willing to help  go to point C </a:t>
            </a:r>
            <a:endParaRPr lang="en-CA" altLang="en-US" dirty="0">
              <a:sym typeface="Wingdings" panose="05000000000000000000" pitchFamily="2" charset="2"/>
            </a:endParaRPr>
          </a:p>
          <a:p>
            <a:pPr marL="0" indent="0">
              <a:buFontTx/>
              <a:buNone/>
            </a:pPr>
            <a:endParaRPr lang="en-CA" altLang="en-US" dirty="0">
              <a:sym typeface="Wingdings" panose="05000000000000000000" pitchFamily="2"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p:nvPr>
        </p:nvSpPr>
        <p:spPr/>
      </p:sp>
      <p:sp>
        <p:nvSpPr>
          <p:cNvPr id="9219" name="Notes Placeholder 2"/>
          <p:cNvSpPr>
            <a:spLocks noGrp="1"/>
          </p:cNvSpPr>
          <p:nvPr>
            <p:ph type="body" idx="1"/>
          </p:nvPr>
        </p:nvSpPr>
        <p:spPr>
          <a:xfrm>
            <a:off x="685800" y="4343400"/>
            <a:ext cx="5486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t>Notes and teaching tips: 4, 19, 20, 22, 25, 31, 40, 56, 57, 58, and 67. </a:t>
            </a:r>
            <a:endParaRPr lang="en-CA" altLang="en-US"/>
          </a:p>
          <a:p>
            <a:pPr eaLnBrk="1" hangingPunct="1">
              <a:spcBef>
                <a:spcPts val="100"/>
              </a:spcBef>
            </a:pPr>
            <a:r>
              <a:rPr lang="en-CA" altLang="en-US"/>
              <a:t>To view a full-screen figure during a class, click the expand button.</a:t>
            </a:r>
            <a:endParaRPr lang="en-CA" altLang="en-US"/>
          </a:p>
          <a:p>
            <a:pPr eaLnBrk="1" hangingPunct="1">
              <a:spcBef>
                <a:spcPts val="100"/>
              </a:spcBef>
            </a:pPr>
            <a:r>
              <a:rPr lang="en-CA" altLang="en-US"/>
              <a:t>To return to the previous slide, click the shrink button.</a:t>
            </a:r>
            <a:endParaRPr lang="en-CA" altLang="en-US"/>
          </a:p>
          <a:p>
            <a:pPr eaLnBrk="1" hangingPunct="1">
              <a:spcBef>
                <a:spcPts val="100"/>
              </a:spcBef>
            </a:pPr>
            <a:r>
              <a:rPr lang="en-CA" altLang="en-US"/>
              <a:t>To advance to the next slide, click anywhere on the full screen figure.</a:t>
            </a:r>
            <a:endParaRPr lang="en-CA" altLang="en-US"/>
          </a:p>
          <a:p>
            <a:r>
              <a:rPr lang="en-AU" altLang="en-US"/>
              <a:t>Applying the principles of economics to interpret and understand the news is a major goal of the principles course. You can encourage your students in this activity by using the two features: </a:t>
            </a:r>
            <a:r>
              <a:rPr lang="en-AU" altLang="en-US" i="1"/>
              <a:t>Economics in the News </a:t>
            </a:r>
            <a:r>
              <a:rPr lang="en-AU" altLang="en-US"/>
              <a:t>and </a:t>
            </a:r>
            <a:r>
              <a:rPr lang="en-AU" altLang="en-US" i="1"/>
              <a:t>Economics in Action</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a:p>
            <a:pPr eaLnBrk="1" hangingPunct="1"/>
            <a:endParaRPr lang="en-CA" altLang="en-US"/>
          </a:p>
          <a:p>
            <a:pPr eaLnBrk="1" hangingPunct="1"/>
            <a:endParaRPr lang="en-GB" altLang="en-US"/>
          </a:p>
        </p:txBody>
      </p:sp>
      <p:sp>
        <p:nvSpPr>
          <p:cNvPr id="92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590372-6102-426B-B8BC-AF37EDD9F6F6}" type="slidenum">
              <a:rPr lang="en-US" altLang="en-US" smtClean="0">
                <a:solidFill>
                  <a:srgbClr val="000000"/>
                </a:solidFill>
              </a:rPr>
            </a:fld>
            <a:endParaRPr lang="en-US"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A38538-3898-43D8-A07E-5EC516624998}" type="slidenum">
              <a:rPr lang="en-US" altLang="en-US" smtClean="0"/>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7A38E5-5E93-429F-974D-F52DF63E1916}" type="slidenum">
              <a:rPr lang="en-US" altLang="en-US" smtClean="0"/>
            </a:fld>
            <a:endParaRPr lang="en-US" altLang="en-US"/>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Oil prices goes up </a:t>
            </a:r>
            <a:r>
              <a:rPr lang="en-CA" altLang="en-US" dirty="0">
                <a:sym typeface="Wingdings" panose="05000000000000000000" pitchFamily="2" charset="2"/>
              </a:rPr>
              <a:t> SAS shifts left</a:t>
            </a:r>
            <a:endParaRPr lang="en-CA" altLang="en-US" dirty="0">
              <a:sym typeface="Wingdings" panose="05000000000000000000" pitchFamily="2" charset="2"/>
            </a:endParaRPr>
          </a:p>
          <a:p>
            <a:r>
              <a:rPr lang="en-CA" altLang="en-US" dirty="0">
                <a:sym typeface="Wingdings" panose="05000000000000000000" pitchFamily="2" charset="2"/>
              </a:rPr>
              <a:t>The Bank throws money in  AD shifts right</a:t>
            </a:r>
            <a:endParaRPr lang="en-CA" altLang="en-US" dirty="0">
              <a:sym typeface="Wingdings" panose="05000000000000000000" pitchFamily="2" charset="2"/>
            </a:endParaRPr>
          </a:p>
          <a:p>
            <a:r>
              <a:rPr lang="en-CA" altLang="en-US" dirty="0">
                <a:sym typeface="Wingdings" panose="05000000000000000000" pitchFamily="2" charset="2"/>
              </a:rPr>
              <a:t>And keeps going  cost-push inflation</a:t>
            </a:r>
            <a:endParaRPr lang="en-CA"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4A40CF-CE23-415C-A170-74A69DF05338}" type="slidenum">
              <a:rPr lang="en-US" altLang="en-US" smtClean="0"/>
            </a:fld>
            <a:endParaRPr lang="en-US" altLang="en-US"/>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68318B-34FB-44FB-BFBE-A300570DE6DA}" type="slidenum">
              <a:rPr lang="en-US" altLang="en-US" smtClean="0"/>
            </a:fld>
            <a:endParaRPr lang="en-US" altLang="en-US"/>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D382BB-59D6-42FD-9B3D-22A7FC508C22}" type="slidenum">
              <a:rPr lang="en-US" altLang="en-US" smtClean="0"/>
            </a:fld>
            <a:endParaRPr lang="en-US" altLang="en-US"/>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If AD increases, but that increase is expected, then our behaviour will dictate that we increase our wage demands by the same proportion</a:t>
            </a:r>
            <a:endParaRPr lang="en-CA" altLang="en-US" dirty="0"/>
          </a:p>
          <a:p>
            <a:pPr marL="171450" indent="-171450">
              <a:buFontTx/>
              <a:buChar char="-"/>
            </a:pPr>
            <a:r>
              <a:rPr lang="en-CA" altLang="en-US" dirty="0"/>
              <a:t>In another words, imagine AD and SAS are moving at same rate. Therefore the intersection never shifts sideways, it only moves up (not in a zig zag)</a:t>
            </a:r>
            <a:endParaRPr lang="en-CA" altLang="en-US" dirty="0"/>
          </a:p>
          <a:p>
            <a:pPr marL="628650" lvl="1" indent="-171450">
              <a:buFontTx/>
              <a:buChar char="-"/>
            </a:pPr>
            <a:r>
              <a:rPr lang="en-CA" altLang="en-US" dirty="0"/>
              <a:t>Increase AD and decrease SAS at the same time</a:t>
            </a:r>
            <a:endParaRPr lang="en-CA" altLang="en-US" dirty="0"/>
          </a:p>
          <a:p>
            <a:pPr marL="628650" lvl="1" indent="-171450">
              <a:buFontTx/>
              <a:buChar char="-"/>
            </a:pPr>
            <a:endParaRPr lang="en-CA" altLang="en-US" dirty="0"/>
          </a:p>
          <a:p>
            <a:pPr marL="628650" lvl="1" indent="-171450">
              <a:buFontTx/>
              <a:buChar char="-"/>
            </a:pPr>
            <a:endParaRPr lang="en-CA" altLang="en-US" dirty="0"/>
          </a:p>
          <a:p>
            <a:pPr marL="0" lvl="0" indent="0">
              <a:buFontTx/>
              <a:buNone/>
            </a:pPr>
            <a:r>
              <a:rPr lang="en-CA" altLang="en-US" dirty="0"/>
              <a:t>We measure expectations along the vertical</a:t>
            </a:r>
            <a:endParaRPr lang="en-CA"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A055AB-353C-44E9-B88E-8EEDC5FFB718}" type="slidenum">
              <a:rPr lang="en-US" altLang="en-US" smtClean="0"/>
            </a:fld>
            <a:endParaRPr lang="en-US" altLang="en-US"/>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0FFF75-A8FF-474B-9F6E-8BF9447E1F5A}" type="slidenum">
              <a:rPr lang="en-US" altLang="en-US" smtClean="0"/>
            </a:fld>
            <a:endParaRPr lang="en-US" altLang="en-US"/>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D144C3-3764-4039-98C6-70659E092764}" type="slidenum">
              <a:rPr lang="en-US" altLang="en-US" smtClean="0"/>
            </a:fld>
            <a:endParaRPr lang="en-US" altLang="en-US"/>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b="1" dirty="0"/>
              <a:t>MAKE SURE YOU CAN DRAW THESE THREE SCENARIOS</a:t>
            </a:r>
            <a:endParaRPr lang="en-CA" altLang="en-US" b="1" dirty="0"/>
          </a:p>
          <a:p>
            <a:endParaRPr lang="en-CA" altLang="en-US" b="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7C5DC1-11FC-450A-856A-57C11DBCE61E}" type="slidenum">
              <a:rPr lang="en-US" altLang="en-US" smtClean="0"/>
            </a:fld>
            <a:endParaRPr lang="en-US" altLang="en-US"/>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EF8386-697E-4355-9F90-B32864333802}" type="slidenum">
              <a:rPr lang="en-US" altLang="en-US" smtClean="0"/>
            </a:fld>
            <a:endParaRPr lang="en-US" altLang="en-US"/>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b="1" dirty="0"/>
              <a:t>What causes deflation</a:t>
            </a:r>
            <a:endParaRPr lang="en-US" altLang="en-US" sz="1000" b="0" dirty="0"/>
          </a:p>
          <a:p>
            <a:pPr eaLnBrk="1" hangingPunct="1">
              <a:lnSpc>
                <a:spcPct val="80000"/>
              </a:lnSpc>
            </a:pPr>
            <a:r>
              <a:rPr lang="en-US" altLang="en-US" sz="1000" b="0" dirty="0"/>
              <a:t>AS is shifting more, AD is shifting less</a:t>
            </a:r>
            <a:endParaRPr lang="en-US" altLang="en-US" sz="1000" b="0" dirty="0"/>
          </a:p>
          <a:p>
            <a:pPr marL="171450" indent="-171450" eaLnBrk="1" hangingPunct="1">
              <a:lnSpc>
                <a:spcPct val="80000"/>
              </a:lnSpc>
              <a:buFontTx/>
              <a:buChar char="-"/>
            </a:pPr>
            <a:r>
              <a:rPr lang="en-US" altLang="en-US" sz="1000" b="0" dirty="0"/>
              <a:t>After time, points of intersection will create a falling price line</a:t>
            </a:r>
            <a:endParaRPr lang="en-US" altLang="en-US" sz="1000" b="0" dirty="0"/>
          </a:p>
          <a:p>
            <a:pPr marL="171450" indent="-171450" eaLnBrk="1" hangingPunct="1">
              <a:lnSpc>
                <a:spcPct val="80000"/>
              </a:lnSpc>
              <a:buFontTx/>
              <a:buChar char="-"/>
            </a:pPr>
            <a:endParaRPr lang="en-US" altLang="en-US" sz="1000" b="0" dirty="0"/>
          </a:p>
          <a:p>
            <a:pPr marL="0" indent="0" eaLnBrk="1" hangingPunct="1">
              <a:lnSpc>
                <a:spcPct val="80000"/>
              </a:lnSpc>
              <a:buFontTx/>
              <a:buNone/>
            </a:pPr>
            <a:r>
              <a:rPr lang="en-US" altLang="en-US" sz="1000" b="1" dirty="0"/>
              <a:t>The quantity theory and deflation</a:t>
            </a:r>
            <a:endParaRPr lang="en-US" altLang="en-US" sz="1000" b="1" dirty="0"/>
          </a:p>
          <a:p>
            <a:pPr marL="0" indent="0" eaLnBrk="1" hangingPunct="1">
              <a:lnSpc>
                <a:spcPct val="80000"/>
              </a:lnSpc>
              <a:buFontTx/>
              <a:buNone/>
            </a:pPr>
            <a:r>
              <a:rPr lang="en-US" altLang="en-US" sz="1000" b="0" dirty="0"/>
              <a:t>Repeated in slide 63</a:t>
            </a:r>
            <a:endParaRPr lang="en-US" altLang="en-US" sz="10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0AC152-4733-4B74-8BA6-1D40BB837A75}" type="slidenum">
              <a:rPr lang="en-US" altLang="en-US" smtClean="0">
                <a:solidFill>
                  <a:srgbClr val="000000"/>
                </a:solidFill>
                <a:cs typeface="Arial" panose="020B0604020202020204" pitchFamily="34" charset="0"/>
              </a:rPr>
            </a:fld>
            <a:endParaRPr lang="en-US" altLang="en-US">
              <a:solidFill>
                <a:srgbClr val="000000"/>
              </a:solidFill>
              <a:cs typeface="Arial" panose="020B0604020202020204" pitchFamily="34"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0144D7-9D07-4554-9D50-C5F04CBBDF0E}" type="slidenum">
              <a:rPr lang="en-US" altLang="en-US" smtClean="0"/>
            </a:fld>
            <a:endParaRPr lang="en-US" altLang="en-US"/>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Action</a:t>
            </a:r>
            <a:r>
              <a:rPr lang="en-CA" altLang="en-US"/>
              <a:t>: Fifteen Years of Deflation in Japan</a:t>
            </a:r>
            <a:endParaRPr lang="en-CA" altLang="en-US"/>
          </a:p>
          <a:p>
            <a:pPr eaLnBrk="1" hangingPunct="1">
              <a:lnSpc>
                <a:spcPct val="80000"/>
              </a:lnSpc>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FCFA02-C129-4829-844F-030E83CE0AE5}" type="slidenum">
              <a:rPr lang="en-US" altLang="en-US" smtClean="0"/>
            </a:fld>
            <a:endParaRPr lang="en-US" altLang="en-US"/>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endParaRPr lang="en-CA" altLang="en-US" b="1" dirty="0">
              <a:solidFill>
                <a:srgbClr val="FF0000"/>
              </a:solidFill>
            </a:endParaRPr>
          </a:p>
          <a:p>
            <a:pPr eaLnBrk="1" hangingPunct="1"/>
            <a:r>
              <a:rPr lang="en-CA" altLang="en-US" dirty="0"/>
              <a:t>Check out </a:t>
            </a:r>
            <a:r>
              <a:rPr lang="en-CA" altLang="en-US" i="1" dirty="0"/>
              <a:t>Economics in the News</a:t>
            </a:r>
            <a:r>
              <a:rPr lang="en-CA" altLang="en-US" dirty="0"/>
              <a:t>: The Stagnating Eurozone</a:t>
            </a:r>
            <a:endParaRPr lang="en-CA" altLang="en-US" dirty="0"/>
          </a:p>
          <a:p>
            <a:pPr eaLnBrk="1" hangingPunct="1">
              <a:lnSpc>
                <a:spcPct val="80000"/>
              </a:lnSpc>
            </a:pPr>
            <a:endParaRPr lang="en-US" altLang="en-US" dirty="0"/>
          </a:p>
          <a:p>
            <a:pPr eaLnBrk="1" hangingPunct="1">
              <a:lnSpc>
                <a:spcPct val="80000"/>
              </a:lnSpc>
            </a:pPr>
            <a:r>
              <a:rPr lang="en-US" altLang="en-US" dirty="0"/>
              <a:t>----------------------------------------------------------------------</a:t>
            </a:r>
            <a:endParaRPr lang="en-US" altLang="en-US" dirty="0"/>
          </a:p>
          <a:p>
            <a:pPr eaLnBrk="1" hangingPunct="1">
              <a:lnSpc>
                <a:spcPct val="80000"/>
              </a:lnSpc>
            </a:pPr>
            <a:endParaRPr lang="en-US" altLang="en-US" dirty="0"/>
          </a:p>
          <a:p>
            <a:pPr eaLnBrk="1" hangingPunct="1">
              <a:lnSpc>
                <a:spcPct val="80000"/>
              </a:lnSpc>
            </a:pPr>
            <a:r>
              <a:rPr lang="en-US" altLang="en-US" b="1" dirty="0"/>
              <a:t>What are the consequences of deflation</a:t>
            </a:r>
            <a:endParaRPr lang="en-US" altLang="en-US" b="1" dirty="0"/>
          </a:p>
          <a:p>
            <a:pPr marL="171450" indent="-171450" eaLnBrk="1" hangingPunct="1">
              <a:lnSpc>
                <a:spcPct val="80000"/>
              </a:lnSpc>
              <a:buFontTx/>
              <a:buChar char="-"/>
            </a:pPr>
            <a:r>
              <a:rPr lang="en-US" altLang="en-US" b="0" dirty="0"/>
              <a:t>Why is it unanticipated?</a:t>
            </a:r>
            <a:endParaRPr lang="en-US" altLang="en-US" b="0" dirty="0"/>
          </a:p>
          <a:p>
            <a:pPr marL="628650" lvl="1" indent="-171450" eaLnBrk="1" hangingPunct="1">
              <a:lnSpc>
                <a:spcPct val="80000"/>
              </a:lnSpc>
              <a:buFontTx/>
              <a:buChar char="-"/>
            </a:pPr>
            <a:r>
              <a:rPr lang="en-US" altLang="en-US" b="0" dirty="0" err="1"/>
              <a:t>Bc</a:t>
            </a:r>
            <a:r>
              <a:rPr lang="en-US" altLang="en-US" b="0" dirty="0"/>
              <a:t> it is rare. Deflation has not happened since the 1930s</a:t>
            </a:r>
            <a:endParaRPr lang="en-US" altLang="en-US" b="0" dirty="0"/>
          </a:p>
          <a:p>
            <a:pPr marL="0" lvl="0" indent="0" eaLnBrk="1" hangingPunct="1">
              <a:lnSpc>
                <a:spcPct val="80000"/>
              </a:lnSpc>
              <a:buFontTx/>
              <a:buNone/>
            </a:pPr>
            <a:r>
              <a:rPr lang="en-US" altLang="en-US" b="0" dirty="0"/>
              <a:t>DETAILED EXPLANATION ON SLIDE 66</a:t>
            </a:r>
            <a:endParaRPr lang="en-US" altLang="en-US" b="0" dirty="0"/>
          </a:p>
          <a:p>
            <a:pPr marL="0" lvl="0" indent="0" eaLnBrk="1" hangingPunct="1">
              <a:lnSpc>
                <a:spcPct val="80000"/>
              </a:lnSpc>
              <a:buFontTx/>
              <a:buNone/>
            </a:pPr>
            <a:endParaRPr lang="en-US" altLang="en-US" b="0" dirty="0"/>
          </a:p>
          <a:p>
            <a:pPr marL="0" lvl="0" indent="0" eaLnBrk="1" hangingPunct="1">
              <a:lnSpc>
                <a:spcPct val="80000"/>
              </a:lnSpc>
              <a:buFontTx/>
              <a:buNone/>
            </a:pPr>
            <a:r>
              <a:rPr lang="en-US" altLang="en-US" b="1" dirty="0"/>
              <a:t>How can deflation be ended?</a:t>
            </a:r>
            <a:endParaRPr lang="en-US" altLang="en-US" b="1" dirty="0"/>
          </a:p>
          <a:p>
            <a:pPr marL="171450" lvl="0" indent="-171450" eaLnBrk="1" hangingPunct="1">
              <a:lnSpc>
                <a:spcPct val="80000"/>
              </a:lnSpc>
              <a:buFontTx/>
              <a:buChar char="-"/>
            </a:pPr>
            <a:r>
              <a:rPr lang="en-US" altLang="en-US" b="0" dirty="0"/>
              <a:t>To end deflation, you start inflating</a:t>
            </a:r>
            <a:endParaRPr lang="en-US" altLang="en-US" b="0" dirty="0"/>
          </a:p>
          <a:p>
            <a:pPr marL="171450" lvl="0" indent="-171450" eaLnBrk="1" hangingPunct="1">
              <a:lnSpc>
                <a:spcPct val="80000"/>
              </a:lnSpc>
              <a:buFontTx/>
              <a:buChar char="-"/>
            </a:pPr>
            <a:r>
              <a:rPr lang="en-US" altLang="en-US" b="0" dirty="0"/>
              <a:t>How to start inflation?</a:t>
            </a:r>
            <a:endParaRPr lang="en-US" altLang="en-US" b="0" dirty="0"/>
          </a:p>
          <a:p>
            <a:pPr marL="171450" lvl="0" indent="-171450" eaLnBrk="1" hangingPunct="1">
              <a:lnSpc>
                <a:spcPct val="80000"/>
              </a:lnSpc>
              <a:buFontTx/>
              <a:buChar char="-"/>
            </a:pPr>
            <a:endParaRPr lang="en-US" altLang="en-US"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Deflation can be a much bigger problem than inflation</a:t>
            </a:r>
            <a:endParaRPr lang="en-CA" dirty="0"/>
          </a:p>
        </p:txBody>
      </p:sp>
      <p:sp>
        <p:nvSpPr>
          <p:cNvPr id="4" name="Slide Number Placeholder 3"/>
          <p:cNvSpPr>
            <a:spLocks noGrp="1"/>
          </p:cNvSpPr>
          <p:nvPr>
            <p:ph type="sldNum" sz="quarter" idx="10"/>
          </p:nvPr>
        </p:nvSpPr>
        <p:spPr/>
        <p:txBody>
          <a:bodyPr/>
          <a:lstStyle/>
          <a:p>
            <a:pPr>
              <a:defRPr/>
            </a:pPr>
            <a:fld id="{EBB9BE25-34E4-4EE5-B131-9750A2A0EA33}" type="slidenum">
              <a:rPr lang="en-US" altLang="en-US" smtClean="0"/>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46313B-16A9-4C21-A348-D36B513F9AFD}" type="slidenum">
              <a:rPr lang="en-US" altLang="en-US" smtClean="0"/>
            </a:fld>
            <a:endParaRPr lang="en-US" altLang="en-US"/>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t>Inflation: persistent increase in price level, not one time increase </a:t>
            </a:r>
            <a:r>
              <a:rPr lang="en-US" altLang="en-US" sz="1000"/>
              <a:t>in price level</a:t>
            </a:r>
            <a:endParaRPr lang="en-US" altLang="en-US"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9F3CE4-3C49-4B0C-93CA-D69C2C82FFB5}" type="slidenum">
              <a:rPr lang="en-US" altLang="en-US" smtClean="0"/>
            </a:fld>
            <a:endParaRPr lang="en-US" altLang="en-US"/>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potential difficulty with both demand-pull and cost-push inflation stories is how the one-time increase translates into an inflationary process. It is relatively easy to come up with stories as to why aggregate demand might shift continuously to the right, for example because of persistent and growing government budget deficits. What is a little harder is to provide a plausible story as to why the monetary authorities would continue to accommodate this with continuous increases in the quantity of money. Point out that this has been rare in Canada, and has tended to happen when the political situation was such that the Bank of Canada was not willing to be blamed for an increase in unemployment. In other countries, particularly where the central bank is less independent than the Bank of Canada, it has been more common. </a:t>
            </a:r>
            <a:endParaRPr lang="en-US" altLang="en-US" dirty="0"/>
          </a:p>
          <a:p>
            <a:pPr eaLnBrk="1" hangingPunct="1"/>
            <a:endParaRPr lang="en-US" altLang="en-US" dirty="0"/>
          </a:p>
          <a:p>
            <a:pPr eaLnBrk="1" hangingPunct="1"/>
            <a:r>
              <a:rPr lang="en-US" altLang="en-US" dirty="0"/>
              <a:t>---------------------------------------------------------------------------------</a:t>
            </a:r>
            <a:endParaRPr lang="en-US" altLang="en-US" dirty="0"/>
          </a:p>
          <a:p>
            <a:pPr eaLnBrk="1" hangingPunct="1"/>
            <a:endParaRPr lang="en-US" altLang="en-US" dirty="0"/>
          </a:p>
          <a:p>
            <a:pPr eaLnBrk="1" hangingPunct="1"/>
            <a:r>
              <a:rPr lang="en-US" altLang="en-US" dirty="0"/>
              <a:t>If one more of the individual demands increase, the aggregate demand increases</a:t>
            </a: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9D3BEB-AA23-4406-ACDB-5AA8F22A61C8}" type="slidenum">
              <a:rPr lang="en-US" altLang="en-US" smtClean="0"/>
            </a:fld>
            <a:endParaRPr lang="en-US" altLang="en-US"/>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87CF80-C312-4EFC-B253-80596BC43922}" type="slidenum">
              <a:rPr lang="en-US" altLang="en-US" smtClean="0"/>
            </a:fld>
            <a:endParaRPr lang="en-US" alt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CA" altLang="en-US" dirty="0"/>
              <a:t>Downward sloping aggregate demand</a:t>
            </a:r>
            <a:endParaRPr lang="en-CA" altLang="en-US" dirty="0"/>
          </a:p>
          <a:p>
            <a:pPr marL="171450" indent="-171450">
              <a:buFontTx/>
              <a:buChar char="-"/>
            </a:pPr>
            <a:r>
              <a:rPr lang="en-CA" altLang="en-US" dirty="0"/>
              <a:t>Vertical LAS</a:t>
            </a:r>
            <a:endParaRPr lang="en-CA" altLang="en-US" dirty="0"/>
          </a:p>
          <a:p>
            <a:pPr marL="171450" indent="-171450">
              <a:buFontTx/>
              <a:buChar char="-"/>
            </a:pPr>
            <a:r>
              <a:rPr lang="en-CA" altLang="en-US" dirty="0"/>
              <a:t>Upward sloping SAS</a:t>
            </a:r>
            <a:endParaRPr lang="en-CA" altLang="en-US" dirty="0"/>
          </a:p>
          <a:p>
            <a:pPr marL="171450" indent="-171450">
              <a:buFontTx/>
              <a:buChar char="-"/>
            </a:pPr>
            <a:endParaRPr lang="en-CA" altLang="en-US" dirty="0"/>
          </a:p>
          <a:p>
            <a:pPr marL="0" indent="0">
              <a:buFontTx/>
              <a:buNone/>
            </a:pPr>
            <a:r>
              <a:rPr lang="en-CA" altLang="en-US" dirty="0"/>
              <a:t>* DETAILED EXPLANATION ON SLIDE 34 *</a:t>
            </a:r>
            <a:endParaRPr lang="en-CA" altLang="en-US" dirty="0"/>
          </a:p>
          <a:p>
            <a:pPr marL="171450" indent="-171450">
              <a:buFontTx/>
              <a:buChar char="-"/>
            </a:pPr>
            <a:r>
              <a:rPr lang="en-CA" altLang="en-US" dirty="0"/>
              <a:t>Starting from long run equilibrium where SAS intersects LAS, and AD crossing through</a:t>
            </a:r>
            <a:endParaRPr lang="en-CA" altLang="en-US" dirty="0"/>
          </a:p>
          <a:p>
            <a:pPr marL="628650" lvl="1" indent="-171450">
              <a:buFontTx/>
              <a:buChar char="-"/>
            </a:pPr>
            <a:r>
              <a:rPr lang="en-CA" altLang="en-US" dirty="0"/>
              <a:t>AD increases</a:t>
            </a:r>
            <a:endParaRPr lang="en-CA" altLang="en-US" dirty="0"/>
          </a:p>
          <a:p>
            <a:pPr marL="171450" lvl="0" indent="-171450">
              <a:buFontTx/>
              <a:buChar char="-"/>
            </a:pPr>
            <a:r>
              <a:rPr lang="en-CA" altLang="en-US" dirty="0"/>
              <a:t>Now at point B</a:t>
            </a:r>
            <a:endParaRPr lang="en-CA" altLang="en-US" dirty="0"/>
          </a:p>
          <a:p>
            <a:pPr marL="628650" lvl="1" indent="-171450">
              <a:buFontTx/>
              <a:buChar char="-"/>
            </a:pPr>
            <a:r>
              <a:rPr lang="en-CA" altLang="en-US" dirty="0"/>
              <a:t>Real GDP is higher, price level is higher, in short run equilibrium</a:t>
            </a:r>
            <a:endParaRPr lang="en-CA" altLang="en-US" dirty="0"/>
          </a:p>
          <a:p>
            <a:pPr marL="171450" lvl="0" indent="-171450">
              <a:buFontTx/>
              <a:buChar char="-"/>
            </a:pPr>
            <a:r>
              <a:rPr lang="en-CA" altLang="en-US" dirty="0"/>
              <a:t>Is this inflation?</a:t>
            </a:r>
            <a:endParaRPr lang="en-CA" altLang="en-US" dirty="0"/>
          </a:p>
          <a:p>
            <a:pPr marL="628650" lvl="1" indent="-171450">
              <a:buFontTx/>
              <a:buChar char="-"/>
            </a:pPr>
            <a:r>
              <a:rPr lang="en-CA" altLang="en-US" dirty="0"/>
              <a:t>If it stops at point B, no. it is merely an increase in price level</a:t>
            </a:r>
            <a:endParaRPr lang="en-CA"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D1C7FC-4392-4C0E-ADA9-422D1D55E31C}" type="slidenum">
              <a:rPr lang="en-US" altLang="en-US" smtClean="0"/>
            </a:fld>
            <a:endParaRPr lang="en-US" altLang="en-US"/>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CA" altLang="en-US" dirty="0"/>
              <a:t>If this is going to develop into an inflation, AD shifting to the right (price level goes up) is the first step</a:t>
            </a:r>
            <a:endParaRPr lang="en-CA" altLang="en-US" dirty="0"/>
          </a:p>
          <a:p>
            <a:pPr marL="171450" indent="-171450">
              <a:buFontTx/>
              <a:buChar char="-"/>
            </a:pPr>
            <a:endParaRPr lang="en-CA" altLang="en-US" dirty="0"/>
          </a:p>
          <a:p>
            <a:pPr marL="0" indent="0">
              <a:buFontTx/>
              <a:buNone/>
            </a:pPr>
            <a:r>
              <a:rPr lang="en-CA" altLang="en-US" dirty="0"/>
              <a:t>Goes from point A to point B</a:t>
            </a:r>
            <a:endParaRPr lang="en-CA" altLang="en-US" dirty="0"/>
          </a:p>
          <a:p>
            <a:pPr marL="171450" indent="-171450">
              <a:buFontTx/>
              <a:buChar char="-"/>
            </a:pPr>
            <a:r>
              <a:rPr lang="en-CA" altLang="en-US" dirty="0"/>
              <a:t>We know that the SAS can get us back to long run equilibrium</a:t>
            </a:r>
            <a:endParaRPr lang="en-CA" altLang="en-US" dirty="0"/>
          </a:p>
          <a:p>
            <a:pPr marL="628650" lvl="1" indent="-171450">
              <a:buFontTx/>
              <a:buChar char="-"/>
            </a:pPr>
            <a:r>
              <a:rPr lang="en-CA" altLang="en-US" dirty="0"/>
              <a:t>SAS shifts to left</a:t>
            </a:r>
            <a:endParaRPr lang="en-CA" altLang="en-US" dirty="0"/>
          </a:p>
          <a:p>
            <a:pPr marL="628650" lvl="1" indent="-171450">
              <a:buFontTx/>
              <a:buChar char="-"/>
            </a:pPr>
            <a:r>
              <a:rPr lang="en-CA" altLang="en-US" dirty="0"/>
              <a:t>Meaning money wages will start to rise</a:t>
            </a:r>
            <a:endParaRPr lang="en-CA" altLang="en-US" dirty="0"/>
          </a:p>
          <a:p>
            <a:pPr marL="1085850" lvl="2" indent="-171450">
              <a:buFontTx/>
              <a:buChar char="-"/>
            </a:pPr>
            <a:r>
              <a:rPr lang="en-CA" altLang="en-US" dirty="0"/>
              <a:t>Producing more than potential, wages is short in supply, labour goes up</a:t>
            </a:r>
            <a:endParaRPr lang="en-CA" altLang="en-US" dirty="0"/>
          </a:p>
          <a:p>
            <a:pPr marL="171450" lvl="0" indent="-171450">
              <a:buFontTx/>
              <a:buChar char="-"/>
            </a:pPr>
            <a:endParaRPr lang="en-CA"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6CBF93-C2AD-4403-ABF0-5377BD6618DC}" type="slidenum">
              <a:rPr lang="en-US" altLang="en-US" smtClean="0"/>
            </a:fld>
            <a:endParaRPr lang="en-US" altLang="en-US"/>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CA" dirty="0"/>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CA"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584000"/>
            <a:ext cx="3887788" cy="4144963"/>
          </a:xfrm>
          <a:prstGeom prst="rect">
            <a:avLst/>
          </a:prstGeom>
        </p:spPr>
        <p:txBody>
          <a:bodyPr/>
          <a:lstStyle>
            <a:lvl1pPr marL="107950" marR="0" indent="0" algn="l" defTabSz="914400" rtl="0" eaLnBrk="0" fontAlgn="base" latinLnBrk="0" hangingPunct="0">
              <a:lnSpc>
                <a:spcPct val="100000"/>
              </a:lnSpc>
              <a:spcBef>
                <a:spcPts val="600"/>
              </a:spcBef>
              <a:spcAft>
                <a:spcPts val="600"/>
              </a:spcAft>
              <a:buClrTx/>
              <a:buSzTx/>
              <a:buFontTx/>
              <a:buNone/>
              <a:defRPr>
                <a:solidFill>
                  <a:srgbClr val="009CAF"/>
                </a:solidFill>
              </a:defRPr>
            </a:lvl1pPr>
            <a:lvl2pPr marL="107950" marR="0" indent="0" algn="l" defTabSz="914400" rtl="0" eaLnBrk="0" fontAlgn="base" latinLnBrk="0" hangingPunct="0">
              <a:lnSpc>
                <a:spcPct val="100000"/>
              </a:lnSpc>
              <a:spcBef>
                <a:spcPts val="600"/>
              </a:spcBef>
              <a:spcAft>
                <a:spcPts val="600"/>
              </a:spcAft>
              <a:buClr>
                <a:srgbClr val="FF0000"/>
              </a:buClr>
              <a:buSzTx/>
              <a:buFont typeface="Wingdings" panose="05000000000000000000" pitchFamily="2" charset="2"/>
              <a:buNone/>
              <a:defRPr/>
            </a:lvl2pPr>
            <a:lvl3pPr marL="107950" marR="0" indent="0" algn="l" defTabSz="914400" rtl="0" eaLnBrk="0" fontAlgn="base" latinLnBrk="0" hangingPunct="0">
              <a:lnSpc>
                <a:spcPct val="100000"/>
              </a:lnSpc>
              <a:spcBef>
                <a:spcPts val="600"/>
              </a:spcBef>
              <a:spcAft>
                <a:spcPts val="600"/>
              </a:spcAft>
              <a:buClrTx/>
              <a:buSzTx/>
              <a:buFontTx/>
              <a:buChar char="•"/>
              <a:defRPr/>
            </a:lvl3pPr>
            <a:lvl4pPr marL="571500" marR="0" indent="800100" algn="l" defTabSz="914400" rtl="0" eaLnBrk="0" fontAlgn="base" latinLnBrk="0" hangingPunct="0">
              <a:lnSpc>
                <a:spcPct val="100000"/>
              </a:lnSpc>
              <a:spcBef>
                <a:spcPct val="20000"/>
              </a:spcBef>
              <a:spcAft>
                <a:spcPct val="0"/>
              </a:spcAft>
              <a:buClrTx/>
              <a:buSzTx/>
              <a:buFontTx/>
              <a:buChar char="–"/>
              <a:defRPr/>
            </a:lvl4pPr>
            <a:lvl5pPr marL="742950" marR="0" indent="1085850" algn="l" defTabSz="914400" rtl="0" eaLnBrk="0" fontAlgn="base" latinLnBrk="0" hangingPunct="0">
              <a:lnSpc>
                <a:spcPct val="100000"/>
              </a:lnSpc>
              <a:spcBef>
                <a:spcPct val="20000"/>
              </a:spcBef>
              <a:spcAft>
                <a:spcPct val="0"/>
              </a:spcAft>
              <a:buClrTx/>
              <a:buSzTx/>
              <a:buFontTx/>
              <a:buChar char="»"/>
              <a:defRPr/>
            </a:lvl5pPr>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CA" noProof="0" dirty="0"/>
          </a:p>
        </p:txBody>
      </p:sp>
      <p:sp>
        <p:nvSpPr>
          <p:cNvPr id="4" name="Title 1"/>
          <p:cNvSpPr>
            <a:spLocks noGrp="1"/>
          </p:cNvSpPr>
          <p:nvPr>
            <p:ph type="title"/>
          </p:nvPr>
        </p:nvSpPr>
        <p:spPr>
          <a:xfrm>
            <a:off x="990600" y="108000"/>
            <a:ext cx="7696200" cy="1554163"/>
          </a:xfrm>
        </p:spPr>
        <p:txBody>
          <a:bodyPr/>
          <a:lstStyle/>
          <a:p>
            <a:r>
              <a:rPr lang="en-US"/>
              <a:t>Click to edit Master title style</a:t>
            </a:r>
            <a:endParaRPr lang="en-CA"/>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3.jpeg"/><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p:txBody>
      </p:sp>
      <p:sp>
        <p:nvSpPr>
          <p:cNvPr id="1027" name="Rectangle 11"/>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pic>
        <p:nvPicPr>
          <p:cNvPr id="1028" name="Picture 5" descr="icon1.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685800"/>
            <a:ext cx="68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ldLvl="3" build="p">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B050"/>
          </a:solidFill>
          <a:latin typeface="+mj-lt"/>
          <a:ea typeface="+mj-ea"/>
          <a:cs typeface="+mj-cs"/>
        </a:defRPr>
      </a:lvl1pPr>
      <a:lvl2pPr algn="l" rtl="0" eaLnBrk="0" fontAlgn="base" hangingPunct="0">
        <a:spcBef>
          <a:spcPct val="0"/>
        </a:spcBef>
        <a:spcAft>
          <a:spcPct val="0"/>
        </a:spcAft>
        <a:defRPr sz="3200" b="1">
          <a:solidFill>
            <a:srgbClr val="00B050"/>
          </a:solidFill>
          <a:latin typeface="Arial" panose="020B0604020202020204" pitchFamily="34" charset="0"/>
        </a:defRPr>
      </a:lvl2pPr>
      <a:lvl3pPr algn="l" rtl="0" eaLnBrk="0" fontAlgn="base" hangingPunct="0">
        <a:spcBef>
          <a:spcPct val="0"/>
        </a:spcBef>
        <a:spcAft>
          <a:spcPct val="0"/>
        </a:spcAft>
        <a:defRPr sz="3200" b="1">
          <a:solidFill>
            <a:srgbClr val="00B050"/>
          </a:solidFill>
          <a:latin typeface="Arial" panose="020B0604020202020204" pitchFamily="34" charset="0"/>
        </a:defRPr>
      </a:lvl3pPr>
      <a:lvl4pPr algn="l" rtl="0" eaLnBrk="0" fontAlgn="base" hangingPunct="0">
        <a:spcBef>
          <a:spcPct val="0"/>
        </a:spcBef>
        <a:spcAft>
          <a:spcPct val="0"/>
        </a:spcAft>
        <a:defRPr sz="3200" b="1">
          <a:solidFill>
            <a:srgbClr val="00B050"/>
          </a:solidFill>
          <a:latin typeface="Arial" panose="020B0604020202020204" pitchFamily="34" charset="0"/>
        </a:defRPr>
      </a:lvl4pPr>
      <a:lvl5pPr algn="l" rtl="0" eaLnBrk="0" fontAlgn="base" hangingPunct="0">
        <a:spcBef>
          <a:spcPct val="0"/>
        </a:spcBef>
        <a:spcAft>
          <a:spcPct val="0"/>
        </a:spcAft>
        <a:defRPr sz="3200" b="1">
          <a:solidFill>
            <a:srgbClr val="00B050"/>
          </a:solidFill>
          <a:latin typeface="Arial" panose="020B0604020202020204" pitchFamily="34" charset="0"/>
        </a:defRPr>
      </a:lvl5pPr>
      <a:lvl6pPr marL="457200" algn="l" rtl="0" fontAlgn="base">
        <a:spcBef>
          <a:spcPct val="0"/>
        </a:spcBef>
        <a:spcAft>
          <a:spcPct val="0"/>
        </a:spcAft>
        <a:defRPr sz="3200" b="1">
          <a:solidFill>
            <a:srgbClr val="126723"/>
          </a:solidFill>
          <a:latin typeface="Arial" panose="020B0604020202020204" pitchFamily="34" charset="0"/>
        </a:defRPr>
      </a:lvl6pPr>
      <a:lvl7pPr marL="914400" algn="l" rtl="0" fontAlgn="base">
        <a:spcBef>
          <a:spcPct val="0"/>
        </a:spcBef>
        <a:spcAft>
          <a:spcPct val="0"/>
        </a:spcAft>
        <a:defRPr sz="3200" b="1">
          <a:solidFill>
            <a:srgbClr val="126723"/>
          </a:solidFill>
          <a:latin typeface="Arial" panose="020B0604020202020204" pitchFamily="34" charset="0"/>
        </a:defRPr>
      </a:lvl7pPr>
      <a:lvl8pPr marL="1371600" algn="l" rtl="0" fontAlgn="base">
        <a:spcBef>
          <a:spcPct val="0"/>
        </a:spcBef>
        <a:spcAft>
          <a:spcPct val="0"/>
        </a:spcAft>
        <a:defRPr sz="3200" b="1">
          <a:solidFill>
            <a:srgbClr val="126723"/>
          </a:solidFill>
          <a:latin typeface="Arial" panose="020B0604020202020204" pitchFamily="34" charset="0"/>
        </a:defRPr>
      </a:lvl8pPr>
      <a:lvl9pPr marL="1828800" algn="l" rtl="0" fontAlgn="base">
        <a:spcBef>
          <a:spcPct val="0"/>
        </a:spcBef>
        <a:spcAft>
          <a:spcPct val="0"/>
        </a:spcAft>
        <a:defRPr sz="3200" b="1">
          <a:solidFill>
            <a:srgbClr val="126723"/>
          </a:solidFill>
          <a:latin typeface="Arial" panose="020B0604020202020204" pitchFamily="34" charset="0"/>
        </a:defRPr>
      </a:lvl9pPr>
    </p:titleStyle>
    <p:bodyStyle>
      <a:lvl1pPr marL="107950" algn="l" rtl="0" eaLnBrk="0" fontAlgn="base" hangingPunct="0">
        <a:spcBef>
          <a:spcPts val="600"/>
        </a:spcBef>
        <a:spcAft>
          <a:spcPts val="600"/>
        </a:spcAft>
        <a:defRPr sz="2400" b="1">
          <a:solidFill>
            <a:srgbClr val="7030A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p:txBody>
      </p:sp>
      <p:sp>
        <p:nvSpPr>
          <p:cNvPr id="2051" name="Rectangle 11"/>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pic>
        <p:nvPicPr>
          <p:cNvPr id="2052" name="Picture 5" descr="icon1.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685800"/>
            <a:ext cx="68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7">
            <a:hlinkClick r:id="" tooltip="Click to expand the figure" action="ppaction://hlinkshowjump?jump=nextslide"/>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ldLvl="3" build="p">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B050"/>
          </a:solidFill>
          <a:latin typeface="+mj-lt"/>
          <a:ea typeface="+mj-ea"/>
          <a:cs typeface="+mj-cs"/>
        </a:defRPr>
      </a:lvl1pPr>
      <a:lvl2pPr algn="l" rtl="0" eaLnBrk="0" fontAlgn="base" hangingPunct="0">
        <a:spcBef>
          <a:spcPct val="0"/>
        </a:spcBef>
        <a:spcAft>
          <a:spcPct val="0"/>
        </a:spcAft>
        <a:defRPr sz="3200" b="1">
          <a:solidFill>
            <a:srgbClr val="00B050"/>
          </a:solidFill>
          <a:latin typeface="Arial" panose="020B0604020202020204" pitchFamily="34" charset="0"/>
        </a:defRPr>
      </a:lvl2pPr>
      <a:lvl3pPr algn="l" rtl="0" eaLnBrk="0" fontAlgn="base" hangingPunct="0">
        <a:spcBef>
          <a:spcPct val="0"/>
        </a:spcBef>
        <a:spcAft>
          <a:spcPct val="0"/>
        </a:spcAft>
        <a:defRPr sz="3200" b="1">
          <a:solidFill>
            <a:srgbClr val="00B050"/>
          </a:solidFill>
          <a:latin typeface="Arial" panose="020B0604020202020204" pitchFamily="34" charset="0"/>
        </a:defRPr>
      </a:lvl3pPr>
      <a:lvl4pPr algn="l" rtl="0" eaLnBrk="0" fontAlgn="base" hangingPunct="0">
        <a:spcBef>
          <a:spcPct val="0"/>
        </a:spcBef>
        <a:spcAft>
          <a:spcPct val="0"/>
        </a:spcAft>
        <a:defRPr sz="3200" b="1">
          <a:solidFill>
            <a:srgbClr val="00B050"/>
          </a:solidFill>
          <a:latin typeface="Arial" panose="020B0604020202020204" pitchFamily="34" charset="0"/>
        </a:defRPr>
      </a:lvl4pPr>
      <a:lvl5pPr algn="l" rtl="0" eaLnBrk="0" fontAlgn="base" hangingPunct="0">
        <a:spcBef>
          <a:spcPct val="0"/>
        </a:spcBef>
        <a:spcAft>
          <a:spcPct val="0"/>
        </a:spcAft>
        <a:defRPr sz="3200" b="1">
          <a:solidFill>
            <a:srgbClr val="00B050"/>
          </a:solidFill>
          <a:latin typeface="Arial" panose="020B0604020202020204" pitchFamily="34" charset="0"/>
        </a:defRPr>
      </a:lvl5pPr>
      <a:lvl6pPr marL="457200" algn="l" rtl="0" fontAlgn="base">
        <a:spcBef>
          <a:spcPct val="0"/>
        </a:spcBef>
        <a:spcAft>
          <a:spcPct val="0"/>
        </a:spcAft>
        <a:defRPr sz="3200" b="1">
          <a:solidFill>
            <a:srgbClr val="126723"/>
          </a:solidFill>
          <a:latin typeface="Arial" panose="020B0604020202020204" pitchFamily="34" charset="0"/>
        </a:defRPr>
      </a:lvl6pPr>
      <a:lvl7pPr marL="914400" algn="l" rtl="0" fontAlgn="base">
        <a:spcBef>
          <a:spcPct val="0"/>
        </a:spcBef>
        <a:spcAft>
          <a:spcPct val="0"/>
        </a:spcAft>
        <a:defRPr sz="3200" b="1">
          <a:solidFill>
            <a:srgbClr val="126723"/>
          </a:solidFill>
          <a:latin typeface="Arial" panose="020B0604020202020204" pitchFamily="34" charset="0"/>
        </a:defRPr>
      </a:lvl7pPr>
      <a:lvl8pPr marL="1371600" algn="l" rtl="0" fontAlgn="base">
        <a:spcBef>
          <a:spcPct val="0"/>
        </a:spcBef>
        <a:spcAft>
          <a:spcPct val="0"/>
        </a:spcAft>
        <a:defRPr sz="3200" b="1">
          <a:solidFill>
            <a:srgbClr val="126723"/>
          </a:solidFill>
          <a:latin typeface="Arial" panose="020B0604020202020204" pitchFamily="34" charset="0"/>
        </a:defRPr>
      </a:lvl8pPr>
      <a:lvl9pPr marL="1828800" algn="l" rtl="0" fontAlgn="base">
        <a:spcBef>
          <a:spcPct val="0"/>
        </a:spcBef>
        <a:spcAft>
          <a:spcPct val="0"/>
        </a:spcAft>
        <a:defRPr sz="3200" b="1">
          <a:solidFill>
            <a:srgbClr val="126723"/>
          </a:solidFill>
          <a:latin typeface="Arial" panose="020B0604020202020204" pitchFamily="34" charset="0"/>
        </a:defRPr>
      </a:lvl9pPr>
    </p:titleStyle>
    <p:bodyStyle>
      <a:lvl1pPr marL="107950" algn="l" rtl="0" eaLnBrk="0" fontAlgn="base" hangingPunct="0">
        <a:spcBef>
          <a:spcPts val="600"/>
        </a:spcBef>
        <a:spcAft>
          <a:spcPts val="600"/>
        </a:spcAft>
        <a:defRPr sz="2400" b="1">
          <a:solidFill>
            <a:srgbClr val="7030A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tooltip="Click to return to previous slide" action="ppaction://hlinkshowjump?jump=previousslide"/>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55"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60"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customXml" Target="../ink/ink5.xml"/><Relationship Id="rId7" Type="http://schemas.openxmlformats.org/officeDocument/2006/relationships/image" Target="../media/image18.png"/><Relationship Id="rId6" Type="http://schemas.openxmlformats.org/officeDocument/2006/relationships/customXml" Target="../ink/ink4.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3" Type="http://schemas.openxmlformats.org/officeDocument/2006/relationships/notesSlide" Target="../notesSlides/notesSlide10.xml"/><Relationship Id="rId12" Type="http://schemas.openxmlformats.org/officeDocument/2006/relationships/slideLayout" Target="../slideLayouts/slideLayout5.xml"/><Relationship Id="rId11" Type="http://schemas.openxmlformats.org/officeDocument/2006/relationships/image" Target="../media/image20.png"/><Relationship Id="rId10" Type="http://schemas.openxmlformats.org/officeDocument/2006/relationships/customXml" Target="../ink/ink6.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image" Target="../media/image27.png"/><Relationship Id="rId7" Type="http://schemas.openxmlformats.org/officeDocument/2006/relationships/customXml" Target="../ink/ink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0" Type="http://schemas.openxmlformats.org/officeDocument/2006/relationships/notesSlide" Target="../notesSlides/notesSlide12.xml"/><Relationship Id="rId2" Type="http://schemas.openxmlformats.org/officeDocument/2006/relationships/image" Target="../media/image22.png"/><Relationship Id="rId19" Type="http://schemas.openxmlformats.org/officeDocument/2006/relationships/slideLayout" Target="../slideLayouts/slideLayout5.xml"/><Relationship Id="rId18" Type="http://schemas.openxmlformats.org/officeDocument/2006/relationships/image" Target="../media/image32.png"/><Relationship Id="rId17" Type="http://schemas.openxmlformats.org/officeDocument/2006/relationships/customXml" Target="../ink/ink12.xml"/><Relationship Id="rId16" Type="http://schemas.openxmlformats.org/officeDocument/2006/relationships/image" Target="../media/image31.png"/><Relationship Id="rId15" Type="http://schemas.openxmlformats.org/officeDocument/2006/relationships/customXml" Target="../ink/ink11.xml"/><Relationship Id="rId14" Type="http://schemas.openxmlformats.org/officeDocument/2006/relationships/image" Target="../media/image30.png"/><Relationship Id="rId13" Type="http://schemas.openxmlformats.org/officeDocument/2006/relationships/customXml" Target="../ink/ink10.xml"/><Relationship Id="rId12" Type="http://schemas.openxmlformats.org/officeDocument/2006/relationships/image" Target="../media/image29.png"/><Relationship Id="rId11" Type="http://schemas.openxmlformats.org/officeDocument/2006/relationships/customXml" Target="../ink/ink9.xml"/><Relationship Id="rId10" Type="http://schemas.openxmlformats.org/officeDocument/2006/relationships/image" Target="../media/image28.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38.png"/><Relationship Id="rId7" Type="http://schemas.openxmlformats.org/officeDocument/2006/relationships/customXml" Target="../ink/ink14.xml"/><Relationship Id="rId6" Type="http://schemas.openxmlformats.org/officeDocument/2006/relationships/image" Target="../media/image37.png"/><Relationship Id="rId5" Type="http://schemas.openxmlformats.org/officeDocument/2006/relationships/customXml" Target="../ink/ink13.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0" Type="http://schemas.openxmlformats.org/officeDocument/2006/relationships/notesSlide" Target="../notesSlides/notesSlide16.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3.xml.rels><?xml version="1.0" encoding="UTF-8" standalone="yes"?>
<Relationships xmlns="http://schemas.openxmlformats.org/package/2006/relationships"><Relationship Id="rId9" Type="http://schemas.openxmlformats.org/officeDocument/2006/relationships/customXml" Target="../ink/ink17.xml"/><Relationship Id="rId8" Type="http://schemas.openxmlformats.org/officeDocument/2006/relationships/image" Target="../media/image44.png"/><Relationship Id="rId7" Type="http://schemas.openxmlformats.org/officeDocument/2006/relationships/customXml" Target="../ink/ink16.xml"/><Relationship Id="rId6" Type="http://schemas.openxmlformats.org/officeDocument/2006/relationships/image" Target="../media/image43.png"/><Relationship Id="rId5" Type="http://schemas.openxmlformats.org/officeDocument/2006/relationships/customXml" Target="../ink/ink15.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6" Type="http://schemas.openxmlformats.org/officeDocument/2006/relationships/notesSlide" Target="../notesSlides/notesSlide19.xml"/><Relationship Id="rId15" Type="http://schemas.openxmlformats.org/officeDocument/2006/relationships/slideLayout" Target="../slideLayouts/slideLayout5.xml"/><Relationship Id="rId14" Type="http://schemas.openxmlformats.org/officeDocument/2006/relationships/image" Target="../media/image47.png"/><Relationship Id="rId13" Type="http://schemas.openxmlformats.org/officeDocument/2006/relationships/customXml" Target="../ink/ink19.xml"/><Relationship Id="rId12" Type="http://schemas.openxmlformats.org/officeDocument/2006/relationships/image" Target="../media/image46.png"/><Relationship Id="rId11" Type="http://schemas.openxmlformats.org/officeDocument/2006/relationships/customXml" Target="../ink/ink18.xml"/><Relationship Id="rId10" Type="http://schemas.openxmlformats.org/officeDocument/2006/relationships/image" Target="../media/image45.png"/><Relationship Id="rId1"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6.xml.rels><?xml version="1.0" encoding="UTF-8" standalone="yes"?>
<Relationships xmlns="http://schemas.openxmlformats.org/package/2006/relationships"><Relationship Id="rId9" Type="http://schemas.openxmlformats.org/officeDocument/2006/relationships/customXml" Target="../ink/ink21.xml"/><Relationship Id="rId8" Type="http://schemas.openxmlformats.org/officeDocument/2006/relationships/image" Target="../media/image54.png"/><Relationship Id="rId7" Type="http://schemas.openxmlformats.org/officeDocument/2006/relationships/customXml" Target="../ink/ink2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8" Type="http://schemas.openxmlformats.org/officeDocument/2006/relationships/notesSlide" Target="../notesSlides/notesSlide21.xml"/><Relationship Id="rId17" Type="http://schemas.openxmlformats.org/officeDocument/2006/relationships/slideLayout" Target="../slideLayouts/slideLayout5.xml"/><Relationship Id="rId16" Type="http://schemas.openxmlformats.org/officeDocument/2006/relationships/image" Target="../media/image58.png"/><Relationship Id="rId15" Type="http://schemas.openxmlformats.org/officeDocument/2006/relationships/customXml" Target="../ink/ink24.xml"/><Relationship Id="rId14" Type="http://schemas.openxmlformats.org/officeDocument/2006/relationships/image" Target="../media/image57.png"/><Relationship Id="rId13" Type="http://schemas.openxmlformats.org/officeDocument/2006/relationships/customXml" Target="../ink/ink23.xml"/><Relationship Id="rId12" Type="http://schemas.openxmlformats.org/officeDocument/2006/relationships/image" Target="../media/image56.png"/><Relationship Id="rId11" Type="http://schemas.openxmlformats.org/officeDocument/2006/relationships/customXml" Target="../ink/ink22.xml"/><Relationship Id="rId10" Type="http://schemas.openxmlformats.org/officeDocument/2006/relationships/image" Target="../media/image55.png"/><Relationship Id="rId1"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9.png"/><Relationship Id="rId1" Type="http://schemas.openxmlformats.org/officeDocument/2006/relationships/customXml" Target="../ink/ink25.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61.png"/><Relationship Id="rId1"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9" Type="http://schemas.openxmlformats.org/officeDocument/2006/relationships/customXml" Target="../ink/ink28.xml"/><Relationship Id="rId8" Type="http://schemas.openxmlformats.org/officeDocument/2006/relationships/image" Target="../media/image65.png"/><Relationship Id="rId7" Type="http://schemas.openxmlformats.org/officeDocument/2006/relationships/customXml" Target="../ink/ink27.xml"/><Relationship Id="rId6" Type="http://schemas.openxmlformats.org/officeDocument/2006/relationships/image" Target="../media/image64.png"/><Relationship Id="rId5" Type="http://schemas.openxmlformats.org/officeDocument/2006/relationships/customXml" Target="../ink/ink26.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2" Type="http://schemas.openxmlformats.org/officeDocument/2006/relationships/notesSlide" Target="../notesSlides/notesSlide24.xml"/><Relationship Id="rId11" Type="http://schemas.openxmlformats.org/officeDocument/2006/relationships/slideLayout" Target="../slideLayouts/slideLayout5.xml"/><Relationship Id="rId10" Type="http://schemas.openxmlformats.org/officeDocument/2006/relationships/image" Target="../media/image66.png"/><Relationship Id="rId1" Type="http://schemas.openxmlformats.org/officeDocument/2006/relationships/image" Target="../media/image60.png"/></Relationships>
</file>

<file path=ppt/slides/_rels/slide31.xml.rels><?xml version="1.0" encoding="UTF-8" standalone="yes"?>
<Relationships xmlns="http://schemas.openxmlformats.org/package/2006/relationships"><Relationship Id="rId9" Type="http://schemas.openxmlformats.org/officeDocument/2006/relationships/customXml" Target="../ink/ink33.xml"/><Relationship Id="rId8" Type="http://schemas.openxmlformats.org/officeDocument/2006/relationships/image" Target="../media/image70.png"/><Relationship Id="rId7" Type="http://schemas.openxmlformats.org/officeDocument/2006/relationships/customXml" Target="../ink/ink32.xml"/><Relationship Id="rId6" Type="http://schemas.openxmlformats.org/officeDocument/2006/relationships/image" Target="../media/image69.png"/><Relationship Id="rId5" Type="http://schemas.openxmlformats.org/officeDocument/2006/relationships/customXml" Target="../ink/ink31.xml"/><Relationship Id="rId4" Type="http://schemas.openxmlformats.org/officeDocument/2006/relationships/image" Target="../media/image68.png"/><Relationship Id="rId3" Type="http://schemas.openxmlformats.org/officeDocument/2006/relationships/customXml" Target="../ink/ink30.xml"/><Relationship Id="rId2" Type="http://schemas.openxmlformats.org/officeDocument/2006/relationships/image" Target="../media/image67.png"/><Relationship Id="rId11" Type="http://schemas.openxmlformats.org/officeDocument/2006/relationships/slideLayout" Target="../slideLayouts/slideLayout1.xml"/><Relationship Id="rId10" Type="http://schemas.openxmlformats.org/officeDocument/2006/relationships/image" Target="../media/image71.png"/><Relationship Id="rId1" Type="http://schemas.openxmlformats.org/officeDocument/2006/relationships/customXml" Target="../ink/ink29.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7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11.png"/><Relationship Id="rId7" Type="http://schemas.openxmlformats.org/officeDocument/2006/relationships/customXml" Target="../ink/ink2.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0" Type="http://schemas.openxmlformats.org/officeDocument/2006/relationships/notesSlide" Target="../notesSlides/notesSlide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8" name="Rectangle 6"/>
          <p:cNvSpPr>
            <a:spLocks noGrp="1" noChangeArrowheads="1"/>
          </p:cNvSpPr>
          <p:nvPr>
            <p:ph idx="1"/>
          </p:nvPr>
        </p:nvSpPr>
        <p:spPr>
          <a:xfrm>
            <a:off x="360363" y="1584325"/>
            <a:ext cx="3887787" cy="4144963"/>
          </a:xfrm>
          <a:extLst>
            <a:ext uri="{909E8E84-426E-40DD-AFC4-6F175D3DCCD1}">
              <a14:hiddenFill xmlns:a14="http://schemas.microsoft.com/office/drawing/2010/main">
                <a:solidFill>
                  <a:srgbClr val="F5F7E1"/>
                </a:solidFill>
              </a14:hiddenFill>
            </a:ext>
          </a:extLst>
        </p:spPr>
        <p:txBody>
          <a:bodyPr/>
          <a:lstStyle/>
          <a:p>
            <a:r>
              <a:rPr lang="en-CA" altLang="en-US" dirty="0">
                <a:solidFill>
                  <a:srgbClr val="F2615F"/>
                </a:solidFill>
              </a:rPr>
              <a:t>Money Wage Rate Response</a:t>
            </a:r>
            <a:endParaRPr lang="en-CA" altLang="en-US" dirty="0">
              <a:solidFill>
                <a:srgbClr val="F2615F"/>
              </a:solidFill>
            </a:endParaRPr>
          </a:p>
          <a:p>
            <a:pPr lvl="1"/>
            <a:r>
              <a:rPr lang="en-CA" altLang="en-US" dirty="0"/>
              <a:t>Figure 28.1(b) shows that the </a:t>
            </a:r>
            <a:r>
              <a:rPr lang="en-CA" altLang="en-US" dirty="0">
                <a:highlight>
                  <a:srgbClr val="FFFF00"/>
                </a:highlight>
              </a:rPr>
              <a:t>money wage rate rises</a:t>
            </a:r>
            <a:r>
              <a:rPr lang="en-CA" altLang="en-US" dirty="0"/>
              <a:t> and the </a:t>
            </a:r>
            <a:r>
              <a:rPr lang="en-CA" altLang="en-US" i="1" dirty="0"/>
              <a:t>SAS</a:t>
            </a:r>
            <a:r>
              <a:rPr lang="en-CA" altLang="en-US" dirty="0"/>
              <a:t> curve shifts leftward. </a:t>
            </a:r>
            <a:endParaRPr lang="en-CA" altLang="en-US" dirty="0"/>
          </a:p>
          <a:p>
            <a:pPr lvl="1"/>
            <a:r>
              <a:rPr lang="en-US" altLang="en-US" dirty="0"/>
              <a:t>The price level rises and real GDP decreases back to potential GDP.</a:t>
            </a:r>
            <a:endParaRPr lang="en-CA" altLang="en-US" dirty="0"/>
          </a:p>
        </p:txBody>
      </p:sp>
      <p:sp>
        <p:nvSpPr>
          <p:cNvPr id="75779" name="Rectangle 34"/>
          <p:cNvSpPr>
            <a:spLocks noGrp="1" noChangeArrowheads="1"/>
          </p:cNvSpPr>
          <p:nvPr>
            <p:ph type="title"/>
          </p:nvPr>
        </p:nvSpPr>
        <p:spPr>
          <a:xfrm>
            <a:off x="990600" y="304800"/>
            <a:ext cx="7696200" cy="1143000"/>
          </a:xfrm>
          <a:noFill/>
        </p:spPr>
        <p:txBody>
          <a:bodyPr/>
          <a:lstStyle/>
          <a:p>
            <a:r>
              <a:rPr lang="en-CA" altLang="en-US"/>
              <a:t>Inflation Cycles</a:t>
            </a:r>
            <a:endParaRPr lang="en-CA" altLang="en-US"/>
          </a:p>
        </p:txBody>
      </p:sp>
      <p:pic>
        <p:nvPicPr>
          <p:cNvPr id="7578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198">
                                            <p:txEl>
                                              <p:pRg st="1" end="1"/>
                                            </p:txEl>
                                          </p:spTgt>
                                        </p:tgtEl>
                                        <p:attrNameLst>
                                          <p:attrName>style.visibility</p:attrName>
                                        </p:attrNameLst>
                                      </p:cBhvr>
                                      <p:to>
                                        <p:strVal val="visible"/>
                                      </p:to>
                                    </p:set>
                                    <p:animEffect transition="in" filter="wipe(left)">
                                      <p:cBhvr>
                                        <p:cTn id="7" dur="1000"/>
                                        <p:tgtEl>
                                          <p:spTgt spid="648198">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8198">
                                            <p:txEl>
                                              <p:pRg st="2" end="2"/>
                                            </p:txEl>
                                          </p:spTgt>
                                        </p:tgtEl>
                                        <p:attrNameLst>
                                          <p:attrName>style.visibility</p:attrName>
                                        </p:attrNameLst>
                                      </p:cBhvr>
                                      <p:to>
                                        <p:strVal val="visible"/>
                                      </p:to>
                                    </p:set>
                                    <p:animEffect transition="in" filter="wipe(left)">
                                      <p:cBhvr>
                                        <p:cTn id="28" dur="1000"/>
                                        <p:tgtEl>
                                          <p:spTgt spid="64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8" grpId="0" bldLvl="2"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82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22055" y="894270"/>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4725669" y="2534281"/>
              <a:ext cx="102384" cy="157824"/>
            </p14:xfrm>
          </p:contentPart>
        </mc:Choice>
        <mc:Fallback xmlns="">
          <p:pic>
            <p:nvPicPr>
              <p:cNvPr id="5" name="Ink 4"/>
            </p:nvPicPr>
            <p:blipFill>
              <a:blip r:embed="rId7"/>
            </p:blipFill>
            <p:spPr>
              <a:xfrm>
                <a:off x="4725669" y="2534281"/>
                <a:ext cx="102384" cy="15782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5381733" y="2218345"/>
              <a:ext cx="91008" cy="147456"/>
            </p14:xfrm>
          </p:contentPart>
        </mc:Choice>
        <mc:Fallback xmlns="">
          <p:pic>
            <p:nvPicPr>
              <p:cNvPr id="8" name="Ink 7"/>
            </p:nvPicPr>
            <p:blipFill>
              <a:blip r:embed="rId9"/>
            </p:blipFill>
            <p:spPr>
              <a:xfrm>
                <a:off x="5381733" y="2218345"/>
                <a:ext cx="91008" cy="14745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4709541" y="1675465"/>
              <a:ext cx="97056" cy="142848"/>
            </p14:xfrm>
          </p:contentPart>
        </mc:Choice>
        <mc:Fallback xmlns="">
          <p:pic>
            <p:nvPicPr>
              <p:cNvPr id="9" name="Ink 8"/>
            </p:nvPicPr>
            <p:blipFill>
              <a:blip r:embed="rId11"/>
            </p:blipFill>
            <p:spPr>
              <a:xfrm>
                <a:off x="4709541" y="1675465"/>
                <a:ext cx="97056" cy="142848"/>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0" y="356599"/>
            <a:ext cx="9065385" cy="6336825"/>
          </a:xfrm>
        </p:spPr>
        <p:txBody>
          <a:bodyPr/>
          <a:lstStyle/>
          <a:p>
            <a:r>
              <a:rPr lang="en-CA" dirty="0"/>
              <a:t>	(b) The Money Wage Adjust</a:t>
            </a:r>
            <a:endParaRPr lang="en-CA" dirty="0"/>
          </a:p>
          <a:p>
            <a:r>
              <a:rPr lang="en-CA" b="0" dirty="0"/>
              <a:t>	</a:t>
            </a:r>
            <a:r>
              <a:rPr lang="en-CA" b="0" u="sng" dirty="0"/>
              <a:t>Fig. 28.3(b), </a:t>
            </a:r>
            <a:r>
              <a:rPr lang="en-CA" b="0" u="sng" dirty="0" err="1"/>
              <a:t>pg</a:t>
            </a:r>
            <a:r>
              <a:rPr lang="en-CA" b="0" u="sng" dirty="0"/>
              <a:t> 678</a:t>
            </a:r>
            <a:endParaRPr lang="en-CA" b="0" u="sng" dirty="0"/>
          </a:p>
          <a:p>
            <a:pPr marL="450850" indent="-342900">
              <a:buFont typeface="Arial" panose="020B0604020202020204" pitchFamily="34" charset="0"/>
              <a:buChar char="•"/>
            </a:pPr>
            <a:r>
              <a:rPr lang="en-CA" b="0" dirty="0">
                <a:solidFill>
                  <a:schemeClr val="tx1"/>
                </a:solidFill>
              </a:rPr>
              <a:t>Since real GDP &gt; potential GDP, unemployment &lt; natural rate of unemployment</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Labour is in short supply so the money wage will begin to rise</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SAS decreases and shifts to the left</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Real GDP returns to the level of potential GDP and the price level increases further</a:t>
            </a:r>
            <a:endParaRPr lang="en-CA" b="0" dirty="0">
              <a:solidFill>
                <a:schemeClr val="tx1"/>
              </a:solidFill>
            </a:endParaRPr>
          </a:p>
          <a:p>
            <a:endParaRPr lang="en-CA" b="0" dirty="0">
              <a:solidFill>
                <a:schemeClr val="tx1"/>
              </a:solidFill>
            </a:endParaRPr>
          </a:p>
          <a:p>
            <a:r>
              <a:rPr lang="en-CA" b="0" u="sng" dirty="0">
                <a:solidFill>
                  <a:schemeClr val="tx1"/>
                </a:solidFill>
              </a:rPr>
              <a:t>NOTE</a:t>
            </a:r>
            <a:endParaRPr lang="en-CA" b="0" u="sng" dirty="0">
              <a:solidFill>
                <a:schemeClr val="tx1"/>
              </a:solidFill>
            </a:endParaRPr>
          </a:p>
          <a:p>
            <a:r>
              <a:rPr lang="en-CA" b="0" dirty="0">
                <a:solidFill>
                  <a:schemeClr val="tx1"/>
                </a:solidFill>
              </a:rPr>
              <a:t>This outcome is a one-time price increase and NOT an inflation</a:t>
            </a:r>
            <a:endParaRPr lang="en-CA" b="0" dirty="0">
              <a:solidFill>
                <a:schemeClr val="tx1"/>
              </a:solidFill>
            </a:endParaRPr>
          </a:p>
          <a:p>
            <a:r>
              <a:rPr lang="en-CA" dirty="0">
                <a:solidFill>
                  <a:schemeClr val="accent5">
                    <a:lumMod val="50000"/>
                  </a:schemeClr>
                </a:solidFill>
              </a:rPr>
              <a:t>For an inflation to take place, this process (increase AD decrease SAS) would have to persist</a:t>
            </a:r>
            <a:endParaRPr lang="en-CA" dirty="0">
              <a:solidFill>
                <a:schemeClr val="accent5">
                  <a:lumMod val="50000"/>
                </a:schemeClr>
              </a:solidFill>
            </a:endParaRPr>
          </a:p>
          <a:p>
            <a:endParaRPr lang="en-CA" b="0" dirty="0">
              <a:solidFill>
                <a:schemeClr val="tx1"/>
              </a:solidFill>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a:xfrm>
            <a:off x="360363" y="1584325"/>
            <a:ext cx="3887787" cy="4144963"/>
          </a:xfrm>
        </p:spPr>
        <p:txBody>
          <a:bodyPr/>
          <a:lstStyle/>
          <a:p>
            <a:r>
              <a:rPr lang="en-CA" altLang="en-US">
                <a:solidFill>
                  <a:srgbClr val="F2615F"/>
                </a:solidFill>
              </a:rPr>
              <a:t>A Demand-Pull Inflation Process</a:t>
            </a:r>
            <a:endParaRPr lang="en-CA" altLang="en-US">
              <a:solidFill>
                <a:srgbClr val="F2615F"/>
              </a:solidFill>
            </a:endParaRPr>
          </a:p>
          <a:p>
            <a:pPr lvl="1"/>
            <a:r>
              <a:rPr lang="en-CA" altLang="en-US"/>
              <a:t>Figure 28.4 illustrates a demand-pull inflation spiral. </a:t>
            </a:r>
            <a:endParaRPr lang="en-CA" altLang="en-US"/>
          </a:p>
          <a:p>
            <a:pPr lvl="1"/>
            <a:r>
              <a:rPr lang="en-US" altLang="en-US"/>
              <a:t>Aggregate demand keeps increasing and the process just described repeats indefinitely. </a:t>
            </a:r>
            <a:endParaRPr lang="en-CA" altLang="en-US"/>
          </a:p>
        </p:txBody>
      </p:sp>
      <p:sp>
        <p:nvSpPr>
          <p:cNvPr id="79875" name="Rectangle 24"/>
          <p:cNvSpPr>
            <a:spLocks noGrp="1" noChangeArrowheads="1"/>
          </p:cNvSpPr>
          <p:nvPr>
            <p:ph type="title"/>
          </p:nvPr>
        </p:nvSpPr>
        <p:spPr>
          <a:xfrm>
            <a:off x="990600" y="304800"/>
            <a:ext cx="7696200" cy="1143000"/>
          </a:xfrm>
          <a:noFill/>
        </p:spPr>
        <p:txBody>
          <a:bodyPr/>
          <a:lstStyle/>
          <a:p>
            <a:r>
              <a:rPr lang="en-CA" altLang="en-US"/>
              <a:t>Inflation Cycles</a:t>
            </a:r>
            <a:endParaRPr lang="en-CA" altLang="en-US"/>
          </a:p>
        </p:txBody>
      </p:sp>
      <p:pic>
        <p:nvPicPr>
          <p:cNvPr id="7987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wipe(left)">
                                      <p:cBhvr>
                                        <p:cTn id="7" dur="1000"/>
                                        <p:tgtEl>
                                          <p:spTgt spid="41984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2000"/>
                            </p:stCondLst>
                            <p:childTnLst>
                              <p:par>
                                <p:cTn id="13" presetID="22" presetClass="entr" presetSubtype="2" fill="hold" nodeType="after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7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9843">
                                            <p:txEl>
                                              <p:pRg st="2" end="2"/>
                                            </p:txEl>
                                          </p:spTgt>
                                        </p:tgtEl>
                                        <p:attrNameLst>
                                          <p:attrName>style.visibility</p:attrName>
                                        </p:attrNameLst>
                                      </p:cBhvr>
                                      <p:to>
                                        <p:strVal val="visible"/>
                                      </p:to>
                                    </p:set>
                                    <p:animEffect transition="in" filter="wipe(left)">
                                      <p:cBhvr>
                                        <p:cTn id="20" dur="1000"/>
                                        <p:tgtEl>
                                          <p:spTgt spid="419843">
                                            <p:txEl>
                                              <p:pRg st="2" end="2"/>
                                            </p:txEl>
                                          </p:spTgt>
                                        </p:tgtEl>
                                      </p:cBhvr>
                                    </p:animEffect>
                                  </p:childTnLst>
                                </p:cTn>
                              </p:par>
                            </p:childTnLst>
                          </p:cTn>
                        </p:par>
                        <p:par>
                          <p:cTn id="21" fill="hold">
                            <p:stCondLst>
                              <p:cond delay="1000"/>
                            </p:stCondLst>
                            <p:childTnLst>
                              <p:par>
                                <p:cTn id="22" presetID="22" presetClass="entr" presetSubtype="8" fill="hold" nodeType="after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750"/>
                                        <p:tgtEl>
                                          <p:spTgt spid="13"/>
                                        </p:tgtEl>
                                      </p:cBhvr>
                                    </p:animEffect>
                                  </p:childTnLst>
                                </p:cTn>
                              </p:par>
                            </p:childTnLst>
                          </p:cTn>
                        </p:par>
                        <p:par>
                          <p:cTn id="25" fill="hold">
                            <p:stCondLst>
                              <p:cond delay="2250"/>
                            </p:stCondLst>
                            <p:childTnLst>
                              <p:par>
                                <p:cTn id="26" presetID="22" presetClass="entr" presetSubtype="2" fill="hold"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750"/>
                                        <p:tgtEl>
                                          <p:spTgt spid="14"/>
                                        </p:tgtEl>
                                      </p:cBhvr>
                                    </p:animEffect>
                                  </p:childTnLst>
                                </p:cTn>
                              </p:par>
                            </p:childTnLst>
                          </p:cTn>
                        </p:par>
                        <p:par>
                          <p:cTn id="29" fill="hold">
                            <p:stCondLst>
                              <p:cond delay="3500"/>
                            </p:stCondLst>
                            <p:childTnLst>
                              <p:par>
                                <p:cTn id="30" presetID="22" presetClass="entr" presetSubtype="8" fill="hold" nodeType="afterEffect">
                                  <p:stCondLst>
                                    <p:cond delay="25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ldLvl="3"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2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816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816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816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3816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720725"/>
            <a:ext cx="53816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720725"/>
            <a:ext cx="53816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4764475" y="3250480"/>
              <a:ext cx="84960" cy="136224"/>
            </p14:xfrm>
          </p:contentPart>
        </mc:Choice>
        <mc:Fallback xmlns="">
          <p:pic>
            <p:nvPicPr>
              <p:cNvPr id="6" name="Ink 5"/>
            </p:nvPicPr>
            <p:blipFill>
              <a:blip r:embed="rId8"/>
            </p:blipFill>
            <p:spPr>
              <a:xfrm>
                <a:off x="4764475" y="3250480"/>
                <a:ext cx="84960" cy="13622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5407579" y="2935408"/>
              <a:ext cx="110304" cy="155232"/>
            </p14:xfrm>
          </p:contentPart>
        </mc:Choice>
        <mc:Fallback xmlns="">
          <p:pic>
            <p:nvPicPr>
              <p:cNvPr id="7" name="Ink 6"/>
            </p:nvPicPr>
            <p:blipFill>
              <a:blip r:embed="rId10"/>
            </p:blipFill>
            <p:spPr>
              <a:xfrm>
                <a:off x="5407579" y="2935408"/>
                <a:ext cx="110304" cy="15523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4758570" y="2281594"/>
              <a:ext cx="90144" cy="97632"/>
            </p14:xfrm>
          </p:contentPart>
        </mc:Choice>
        <mc:Fallback xmlns="">
          <p:pic>
            <p:nvPicPr>
              <p:cNvPr id="8" name="Ink 7"/>
            </p:nvPicPr>
            <p:blipFill>
              <a:blip r:embed="rId12"/>
            </p:blipFill>
            <p:spPr>
              <a:xfrm>
                <a:off x="4758570" y="2281594"/>
                <a:ext cx="90144" cy="9763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5378346" y="1963354"/>
              <a:ext cx="103392" cy="151200"/>
            </p14:xfrm>
          </p:contentPart>
        </mc:Choice>
        <mc:Fallback xmlns="">
          <p:pic>
            <p:nvPicPr>
              <p:cNvPr id="16" name="Ink 15"/>
            </p:nvPicPr>
            <p:blipFill>
              <a:blip r:embed="rId14"/>
            </p:blipFill>
            <p:spPr>
              <a:xfrm>
                <a:off x="5378346" y="1963354"/>
                <a:ext cx="103392" cy="1512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8" name="Ink 17"/>
              <p14:cNvContentPartPr/>
              <p14:nvPr/>
            </p14:nvContentPartPr>
            <p14:xfrm>
              <a:off x="4784974" y="1228896"/>
              <a:ext cx="109728" cy="24480"/>
            </p14:xfrm>
          </p:contentPart>
        </mc:Choice>
        <mc:Fallback xmlns="">
          <p:pic>
            <p:nvPicPr>
              <p:cNvPr id="18" name="Ink 17"/>
            </p:nvPicPr>
            <p:blipFill>
              <a:blip r:embed="rId16"/>
            </p:blipFill>
            <p:spPr>
              <a:xfrm>
                <a:off x="4784974" y="1228896"/>
                <a:ext cx="109728" cy="244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Ink 20"/>
              <p14:cNvContentPartPr/>
              <p14:nvPr/>
            </p14:nvContentPartPr>
            <p14:xfrm>
              <a:off x="4787278" y="1284768"/>
              <a:ext cx="116496" cy="91584"/>
            </p14:xfrm>
          </p:contentPart>
        </mc:Choice>
        <mc:Fallback xmlns="">
          <p:pic>
            <p:nvPicPr>
              <p:cNvPr id="21" name="Ink 20"/>
            </p:nvPicPr>
            <p:blipFill>
              <a:blip r:embed="rId18"/>
            </p:blipFill>
            <p:spPr>
              <a:xfrm>
                <a:off x="4787278" y="1284768"/>
                <a:ext cx="116496" cy="91584"/>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1"/>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649219" name="Rectangle 3"/>
          <p:cNvSpPr>
            <a:spLocks noGrp="1" noChangeArrowheads="1"/>
          </p:cNvSpPr>
          <p:nvPr>
            <p:ph idx="1"/>
          </p:nvPr>
        </p:nvSpPr>
        <p:spPr>
          <a:xfrm>
            <a:off x="360363" y="1584325"/>
            <a:ext cx="4114800" cy="4525963"/>
          </a:xfrm>
        </p:spPr>
        <p:txBody>
          <a:bodyPr/>
          <a:lstStyle/>
          <a:p>
            <a:pPr lvl="1"/>
            <a:r>
              <a:rPr lang="en-CA" altLang="en-US" dirty="0"/>
              <a:t>Several factors can increase aggregate demand to start a demand-pull inflation, …</a:t>
            </a:r>
            <a:endParaRPr lang="en-CA" altLang="en-US" dirty="0"/>
          </a:p>
          <a:p>
            <a:pPr lvl="1"/>
            <a:r>
              <a:rPr lang="en-CA" altLang="en-US" dirty="0">
                <a:highlight>
                  <a:srgbClr val="FFFF00"/>
                </a:highlight>
              </a:rPr>
              <a:t>but </a:t>
            </a:r>
            <a:r>
              <a:rPr lang="en-CA" altLang="en-US" i="1" dirty="0">
                <a:highlight>
                  <a:srgbClr val="FFFF00"/>
                </a:highlight>
              </a:rPr>
              <a:t>only an ongoing increase in the quantity of money can sustain it</a:t>
            </a:r>
            <a:r>
              <a:rPr lang="en-CA" altLang="en-US" dirty="0">
                <a:highlight>
                  <a:srgbClr val="FFFF00"/>
                </a:highlight>
              </a:rPr>
              <a:t>.</a:t>
            </a:r>
            <a:endParaRPr lang="en-CA" altLang="en-US" dirty="0">
              <a:highlight>
                <a:srgbClr val="FFFF00"/>
              </a:highlight>
            </a:endParaRPr>
          </a:p>
          <a:p>
            <a:pPr lvl="1"/>
            <a:r>
              <a:rPr lang="en-CA" altLang="en-US" dirty="0"/>
              <a:t>A demand-pull inflation occurred in Canada in the 1960s.</a:t>
            </a:r>
            <a:endParaRPr lang="en-CA" altLang="en-US" dirty="0"/>
          </a:p>
        </p:txBody>
      </p:sp>
      <p:pic>
        <p:nvPicPr>
          <p:cNvPr id="8397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6"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7"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3053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60364" y="3121343"/>
            <a:ext cx="4019612" cy="12890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2009775" y="5645130"/>
            <a:ext cx="4572000" cy="923330"/>
          </a:xfrm>
          <a:prstGeom prst="rect">
            <a:avLst/>
          </a:prstGeom>
        </p:spPr>
        <p:txBody>
          <a:bodyPr>
            <a:spAutoFit/>
          </a:bodyPr>
          <a:lstStyle/>
          <a:p>
            <a:r>
              <a:rPr lang="en-CA" dirty="0">
                <a:latin typeface="Calibri" panose="020F0502020204030204" pitchFamily="34" charset="0"/>
                <a:ea typeface="PMingLiU" panose="02020500000000000000" pitchFamily="18" charset="-120"/>
                <a:cs typeface="Times New Roman" panose="02020603050405020304" pitchFamily="18" charset="0"/>
              </a:rPr>
              <a:t>https://uwaterloo.ca/forms/undergraduate-studies/plan-modification-or-internalfaculty-transfer-application</a:t>
            </a:r>
            <a:endParaRPr lang="en-CA"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wipe(left)">
                                      <p:cBhvr>
                                        <p:cTn id="7" dur="500"/>
                                        <p:tgtEl>
                                          <p:spTgt spid="64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9219">
                                            <p:txEl>
                                              <p:pRg st="2" end="2"/>
                                            </p:txEl>
                                          </p:spTgt>
                                        </p:tgtEl>
                                        <p:attrNameLst>
                                          <p:attrName>style.visibility</p:attrName>
                                        </p:attrNameLst>
                                      </p:cBhvr>
                                      <p:to>
                                        <p:strVal val="visible"/>
                                      </p:to>
                                    </p:set>
                                    <p:animEffect transition="in" filter="wipe(left)">
                                      <p:cBhvr>
                                        <p:cTn id="12" dur="500"/>
                                        <p:tgtEl>
                                          <p:spTgt spid="64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Demand-Pull Inflation Process</a:t>
            </a:r>
            <a:endParaRPr lang="en-CA" dirty="0"/>
          </a:p>
        </p:txBody>
      </p:sp>
      <p:sp>
        <p:nvSpPr>
          <p:cNvPr id="3" name="Content Placeholder 2"/>
          <p:cNvSpPr>
            <a:spLocks noGrp="1"/>
          </p:cNvSpPr>
          <p:nvPr>
            <p:ph idx="1"/>
          </p:nvPr>
        </p:nvSpPr>
        <p:spPr/>
        <p:txBody>
          <a:bodyPr/>
          <a:lstStyle/>
          <a:p>
            <a:r>
              <a:rPr lang="en-CA" dirty="0"/>
              <a:t>Fig 28.4, </a:t>
            </a:r>
            <a:r>
              <a:rPr lang="en-CA" dirty="0" err="1"/>
              <a:t>Pg</a:t>
            </a:r>
            <a:r>
              <a:rPr lang="en-CA" dirty="0"/>
              <a:t> 684</a:t>
            </a:r>
            <a:endParaRPr lang="en-CA" dirty="0"/>
          </a:p>
          <a:p>
            <a:r>
              <a:rPr lang="en-CA" b="0" u="sng" dirty="0">
                <a:solidFill>
                  <a:schemeClr val="tx1"/>
                </a:solidFill>
              </a:rPr>
              <a:t>Question:</a:t>
            </a:r>
            <a:r>
              <a:rPr lang="en-CA" b="0" dirty="0">
                <a:solidFill>
                  <a:schemeClr val="tx1"/>
                </a:solidFill>
              </a:rPr>
              <a:t> What would cause an on-going demand-pull process?</a:t>
            </a:r>
            <a:endParaRPr lang="en-CA" b="0" dirty="0">
              <a:solidFill>
                <a:schemeClr val="tx1"/>
              </a:solidFill>
            </a:endParaRPr>
          </a:p>
          <a:p>
            <a:r>
              <a:rPr lang="en-CA" b="0" u="sng" dirty="0">
                <a:solidFill>
                  <a:schemeClr val="tx1"/>
                </a:solidFill>
              </a:rPr>
              <a:t>Answer:</a:t>
            </a:r>
            <a:r>
              <a:rPr lang="en-CA" b="0" dirty="0">
                <a:solidFill>
                  <a:schemeClr val="tx1"/>
                </a:solidFill>
              </a:rPr>
              <a:t> A persistent increase in the quantity of money by the Bank</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Increase in money supply, increase in AD</a:t>
            </a:r>
            <a:endParaRPr lang="en-CA" b="0" dirty="0">
              <a:solidFill>
                <a:schemeClr val="tx1"/>
              </a:solidFill>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5"/>
          <p:cNvSpPr>
            <a:spLocks noGrp="1" noChangeArrowheads="1"/>
          </p:cNvSpPr>
          <p:nvPr>
            <p:ph type="title"/>
          </p:nvPr>
        </p:nvSpPr>
        <p:spPr>
          <a:xfrm>
            <a:off x="990600" y="107950"/>
            <a:ext cx="7696200" cy="1554163"/>
          </a:xfrm>
          <a:noFill/>
        </p:spPr>
        <p:txBody>
          <a:bodyPr/>
          <a:lstStyle/>
          <a:p>
            <a:pPr eaLnBrk="1" hangingPunct="1"/>
            <a:r>
              <a:rPr lang="en-CA" altLang="en-US"/>
              <a:t>Inflation Cycles</a:t>
            </a:r>
            <a:endParaRPr lang="en-CA" altLang="en-US"/>
          </a:p>
        </p:txBody>
      </p:sp>
      <p:sp>
        <p:nvSpPr>
          <p:cNvPr id="407555" name="Rectangle 3"/>
          <p:cNvSpPr>
            <a:spLocks noGrp="1" noChangeArrowheads="1"/>
          </p:cNvSpPr>
          <p:nvPr>
            <p:ph idx="1"/>
          </p:nvPr>
        </p:nvSpPr>
        <p:spPr/>
        <p:txBody>
          <a:bodyPr/>
          <a:lstStyle/>
          <a:p>
            <a:pPr lvl="1" defTabSz="457200" eaLnBrk="1" hangingPunct="1"/>
            <a:r>
              <a:rPr lang="en-CA" altLang="en-US" b="1" dirty="0">
                <a:solidFill>
                  <a:srgbClr val="7030A0"/>
                </a:solidFill>
              </a:rPr>
              <a:t>Cost-Push Inflation</a:t>
            </a:r>
            <a:endParaRPr lang="en-CA" altLang="en-US" b="1" dirty="0">
              <a:solidFill>
                <a:srgbClr val="7030A0"/>
              </a:solidFill>
            </a:endParaRPr>
          </a:p>
          <a:p>
            <a:pPr lvl="1" defTabSz="457200" eaLnBrk="1" hangingPunct="1"/>
            <a:r>
              <a:rPr lang="en-CA" altLang="en-US" dirty="0"/>
              <a:t>An inflation that starts with </a:t>
            </a:r>
            <a:r>
              <a:rPr lang="en-CA" altLang="en-US" dirty="0">
                <a:highlight>
                  <a:srgbClr val="FFFF00"/>
                </a:highlight>
              </a:rPr>
              <a:t>an increase in costs</a:t>
            </a:r>
            <a:r>
              <a:rPr lang="en-CA" altLang="en-US" dirty="0"/>
              <a:t> is called </a:t>
            </a:r>
            <a:r>
              <a:rPr lang="en-CA" altLang="en-US" b="1" dirty="0"/>
              <a:t>cost-push inflation</a:t>
            </a:r>
            <a:r>
              <a:rPr lang="en-CA" altLang="en-US" dirty="0"/>
              <a:t>.</a:t>
            </a:r>
            <a:endParaRPr lang="en-CA" altLang="en-US" dirty="0"/>
          </a:p>
          <a:p>
            <a:pPr lvl="1" defTabSz="457200" eaLnBrk="1" hangingPunct="1"/>
            <a:r>
              <a:rPr lang="en-CA" altLang="en-US" dirty="0"/>
              <a:t>There are two main sources of increased costs:</a:t>
            </a:r>
            <a:endParaRPr lang="en-CA" altLang="en-US" dirty="0"/>
          </a:p>
          <a:p>
            <a:pPr lvl="1" defTabSz="457200" eaLnBrk="1" hangingPunct="1"/>
            <a:r>
              <a:rPr lang="en-CA" altLang="en-US" dirty="0"/>
              <a:t>1. An increase in the money wage rate</a:t>
            </a:r>
            <a:endParaRPr lang="en-CA" altLang="en-US" dirty="0"/>
          </a:p>
          <a:p>
            <a:pPr lvl="1" defTabSz="457200" eaLnBrk="1" hangingPunct="1"/>
            <a:r>
              <a:rPr lang="en-CA" altLang="en-US" dirty="0"/>
              <a:t>2. An increase in the money price of raw materials, such 	as oil</a:t>
            </a:r>
            <a:endParaRPr lang="en-CA" altLang="en-US" dirty="0"/>
          </a:p>
        </p:txBody>
      </p:sp>
      <p:sp>
        <p:nvSpPr>
          <p:cNvPr id="5" name="TextBox 4"/>
          <p:cNvSpPr txBox="1"/>
          <p:nvPr/>
        </p:nvSpPr>
        <p:spPr>
          <a:xfrm>
            <a:off x="5186480" y="2507280"/>
            <a:ext cx="2942623" cy="369332"/>
          </a:xfrm>
          <a:prstGeom prst="rect">
            <a:avLst/>
          </a:prstGeom>
          <a:noFill/>
        </p:spPr>
        <p:txBody>
          <a:bodyPr wrap="square" rtlCol="0">
            <a:spAutoFit/>
          </a:bodyPr>
          <a:lstStyle/>
          <a:p>
            <a:r>
              <a:rPr lang="en-CA" dirty="0">
                <a:solidFill>
                  <a:srgbClr val="FF0000"/>
                </a:solidFill>
                <a:sym typeface="Wingdings" panose="05000000000000000000" pitchFamily="2" charset="2"/>
              </a:rPr>
              <a:t> </a:t>
            </a:r>
            <a:r>
              <a:rPr lang="en-CA" dirty="0">
                <a:solidFill>
                  <a:srgbClr val="FF0000"/>
                </a:solidFill>
              </a:rPr>
              <a:t>Decrease in SAS</a:t>
            </a:r>
            <a:endParaRPr lang="en-CA" dirty="0">
              <a:solidFill>
                <a:srgbClr val="FF0000"/>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animEffect transition="in" filter="wipe(left)">
                                      <p:cBhvr>
                                        <p:cTn id="7" dur="1000"/>
                                        <p:tgtEl>
                                          <p:spTgt spid="407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7555">
                                            <p:txEl>
                                              <p:pRg st="2" end="2"/>
                                            </p:txEl>
                                          </p:spTgt>
                                        </p:tgtEl>
                                        <p:attrNameLst>
                                          <p:attrName>style.visibility</p:attrName>
                                        </p:attrNameLst>
                                      </p:cBhvr>
                                      <p:to>
                                        <p:strVal val="visible"/>
                                      </p:to>
                                    </p:set>
                                    <p:animEffect transition="in" filter="wipe(left)">
                                      <p:cBhvr>
                                        <p:cTn id="12" dur="1000"/>
                                        <p:tgtEl>
                                          <p:spTgt spid="407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7555">
                                            <p:txEl>
                                              <p:pRg st="3" end="3"/>
                                            </p:txEl>
                                          </p:spTgt>
                                        </p:tgtEl>
                                        <p:attrNameLst>
                                          <p:attrName>style.visibility</p:attrName>
                                        </p:attrNameLst>
                                      </p:cBhvr>
                                      <p:to>
                                        <p:strVal val="visible"/>
                                      </p:to>
                                    </p:set>
                                    <p:animEffect transition="in" filter="wipe(left)">
                                      <p:cBhvr>
                                        <p:cTn id="17" dur="1000"/>
                                        <p:tgtEl>
                                          <p:spTgt spid="407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7555">
                                            <p:txEl>
                                              <p:pRg st="4" end="4"/>
                                            </p:txEl>
                                          </p:spTgt>
                                        </p:tgtEl>
                                        <p:attrNameLst>
                                          <p:attrName>style.visibility</p:attrName>
                                        </p:attrNameLst>
                                      </p:cBhvr>
                                      <p:to>
                                        <p:strVal val="visible"/>
                                      </p:to>
                                    </p:set>
                                    <p:animEffect transition="in" filter="wipe(left)">
                                      <p:cBhvr>
                                        <p:cTn id="22" dur="1000"/>
                                        <p:tgtEl>
                                          <p:spTgt spid="407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ldLvl="3"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7" name="Rectangle 3"/>
          <p:cNvSpPr>
            <a:spLocks noGrp="1" noChangeArrowheads="1"/>
          </p:cNvSpPr>
          <p:nvPr>
            <p:ph idx="1"/>
          </p:nvPr>
        </p:nvSpPr>
        <p:spPr>
          <a:xfrm>
            <a:off x="360363" y="1584325"/>
            <a:ext cx="4140200" cy="4144963"/>
          </a:xfrm>
        </p:spPr>
        <p:txBody>
          <a:bodyPr/>
          <a:lstStyle/>
          <a:p>
            <a:r>
              <a:rPr lang="en-CA" altLang="en-US">
                <a:solidFill>
                  <a:srgbClr val="F2615F"/>
                </a:solidFill>
              </a:rPr>
              <a:t>Initial Effect of a Decrease in Aggregate Supply</a:t>
            </a:r>
            <a:endParaRPr lang="en-CA" altLang="en-US">
              <a:solidFill>
                <a:srgbClr val="F2615F"/>
              </a:solidFill>
            </a:endParaRPr>
          </a:p>
          <a:p>
            <a:pPr lvl="1"/>
            <a:r>
              <a:rPr lang="en-CA" altLang="en-US"/>
              <a:t>Figure 28.5(a) illustrates the start of cost-push inflation.</a:t>
            </a:r>
            <a:endParaRPr lang="en-CA" altLang="en-US"/>
          </a:p>
          <a:p>
            <a:pPr lvl="1"/>
            <a:r>
              <a:rPr lang="en-CA" altLang="en-US"/>
              <a:t>If oil producers cut production and raise the price of oil short-run aggregate supply decreases and the </a:t>
            </a:r>
            <a:r>
              <a:rPr lang="en-CA" altLang="en-US" i="1"/>
              <a:t>SAS</a:t>
            </a:r>
            <a:r>
              <a:rPr lang="en-CA" altLang="en-US"/>
              <a:t> curve shifts leftward.</a:t>
            </a:r>
            <a:endParaRPr lang="en-CA" altLang="en-US"/>
          </a:p>
          <a:p>
            <a:pPr lvl="1"/>
            <a:r>
              <a:rPr lang="en-CA" altLang="en-US"/>
              <a:t>Real GDP decreases and the price level rises.</a:t>
            </a:r>
            <a:endParaRPr lang="en-CA" altLang="en-US"/>
          </a:p>
        </p:txBody>
      </p:sp>
      <p:sp>
        <p:nvSpPr>
          <p:cNvPr id="88067" name="Rectangle 19"/>
          <p:cNvSpPr>
            <a:spLocks noGrp="1" noChangeArrowheads="1"/>
          </p:cNvSpPr>
          <p:nvPr>
            <p:ph type="title"/>
          </p:nvPr>
        </p:nvSpPr>
        <p:spPr>
          <a:xfrm>
            <a:off x="990600" y="304800"/>
            <a:ext cx="7696200" cy="1143000"/>
          </a:xfrm>
          <a:noFill/>
        </p:spPr>
        <p:txBody>
          <a:bodyPr/>
          <a:lstStyle/>
          <a:p>
            <a:r>
              <a:rPr lang="en-CA" altLang="en-US"/>
              <a:t>Inflation Cycles</a:t>
            </a:r>
            <a:endParaRPr lang="en-CA" altLang="en-US"/>
          </a:p>
        </p:txBody>
      </p:sp>
      <p:pic>
        <p:nvPicPr>
          <p:cNvPr id="8806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wipe(left)">
                                      <p:cBhvr>
                                        <p:cTn id="7" dur="1000"/>
                                        <p:tgtEl>
                                          <p:spTgt spid="420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67">
                                            <p:txEl>
                                              <p:pRg st="2" end="2"/>
                                            </p:txEl>
                                          </p:spTgt>
                                        </p:tgtEl>
                                        <p:attrNameLst>
                                          <p:attrName>style.visibility</p:attrName>
                                        </p:attrNameLst>
                                      </p:cBhvr>
                                      <p:to>
                                        <p:strVal val="visible"/>
                                      </p:to>
                                    </p:set>
                                    <p:animEffect transition="in" filter="wipe(left)">
                                      <p:cBhvr>
                                        <p:cTn id="12" dur="1000"/>
                                        <p:tgtEl>
                                          <p:spTgt spid="420867">
                                            <p:txEl>
                                              <p:pRg st="2" end="2"/>
                                            </p:txEl>
                                          </p:spTgt>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7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0867">
                                            <p:txEl>
                                              <p:pRg st="3" end="3"/>
                                            </p:txEl>
                                          </p:spTgt>
                                        </p:tgtEl>
                                        <p:attrNameLst>
                                          <p:attrName>style.visibility</p:attrName>
                                        </p:attrNameLst>
                                      </p:cBhvr>
                                      <p:to>
                                        <p:strVal val="visible"/>
                                      </p:to>
                                    </p:set>
                                    <p:animEffect transition="in" filter="wipe(left)">
                                      <p:cBhvr>
                                        <p:cTn id="21" dur="1000"/>
                                        <p:tgtEl>
                                          <p:spTgt spid="420867">
                                            <p:txEl>
                                              <p:pRg st="3" end="3"/>
                                            </p:txEl>
                                          </p:spTgt>
                                        </p:tgtEl>
                                      </p:cBhvr>
                                    </p:animEffect>
                                  </p:childTnLst>
                                </p:cTn>
                              </p:par>
                            </p:childTnLst>
                          </p:cTn>
                        </p:par>
                        <p:par>
                          <p:cTn id="22" fill="hold">
                            <p:stCondLst>
                              <p:cond delay="1000"/>
                            </p:stCondLst>
                            <p:childTnLst>
                              <p:par>
                                <p:cTn id="23" presetID="22" presetClass="entr" presetSubtype="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750"/>
                                        <p:tgtEl>
                                          <p:spTgt spid="10"/>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ldLvl="3"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011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4743360" y="2795904"/>
              <a:ext cx="166176" cy="275328"/>
            </p14:xfrm>
          </p:contentPart>
        </mc:Choice>
        <mc:Fallback xmlns="">
          <p:pic>
            <p:nvPicPr>
              <p:cNvPr id="4" name="Ink 3"/>
            </p:nvPicPr>
            <p:blipFill>
              <a:blip r:embed="rId6"/>
            </p:blipFill>
            <p:spPr>
              <a:xfrm>
                <a:off x="4743360" y="2795904"/>
                <a:ext cx="166176" cy="27532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3997440" y="2300544"/>
              <a:ext cx="156024" cy="203616"/>
            </p14:xfrm>
          </p:contentPart>
        </mc:Choice>
        <mc:Fallback xmlns="">
          <p:pic>
            <p:nvPicPr>
              <p:cNvPr id="10" name="Ink 9"/>
            </p:nvPicPr>
            <p:blipFill>
              <a:blip r:embed="rId8"/>
            </p:blipFill>
            <p:spPr>
              <a:xfrm>
                <a:off x="3997440" y="2300544"/>
                <a:ext cx="156024" cy="203616"/>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txBox="1"/>
          <p:nvPr/>
        </p:nvSpPr>
        <p:spPr bwMode="auto">
          <a:xfrm>
            <a:off x="3455988" y="4681538"/>
            <a:ext cx="51101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600"/>
              </a:spcBef>
              <a:buFont typeface="Arial" panose="020B0604020202020204" pitchFamily="34" charset="0"/>
              <a:buNone/>
            </a:pPr>
            <a:r>
              <a:rPr lang="en-CA" altLang="en-US" sz="3600">
                <a:solidFill>
                  <a:srgbClr val="00B050"/>
                </a:solidFill>
                <a:latin typeface="Futura Condensed" pitchFamily="34" charset="0"/>
                <a:cs typeface="Arial" panose="020B0604020202020204" pitchFamily="34" charset="0"/>
              </a:rPr>
              <a:t>THE BUSINESS CYCLE, INFLATION, AND DEFLATION</a:t>
            </a:r>
            <a:endParaRPr lang="en-CA" altLang="en-US" sz="3600">
              <a:solidFill>
                <a:srgbClr val="00B050"/>
              </a:solidFill>
              <a:latin typeface="Futura Condensed" pitchFamily="34" charset="0"/>
              <a:cs typeface="Arial" panose="020B0604020202020204" pitchFamily="34" charset="0"/>
            </a:endParaRPr>
          </a:p>
        </p:txBody>
      </p:sp>
      <p:sp>
        <p:nvSpPr>
          <p:cNvPr id="8195" name="Title 1"/>
          <p:cNvSpPr txBox="1"/>
          <p:nvPr/>
        </p:nvSpPr>
        <p:spPr bwMode="auto">
          <a:xfrm>
            <a:off x="1143000" y="4419600"/>
            <a:ext cx="215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CA" altLang="en-US" sz="13600" b="1">
                <a:solidFill>
                  <a:srgbClr val="7030A0"/>
                </a:solidFill>
                <a:cs typeface="Arial" panose="020B0604020202020204" pitchFamily="34" charset="0"/>
              </a:rPr>
              <a:t>28</a:t>
            </a:r>
            <a:endParaRPr lang="en-CA" altLang="en-US" sz="13600" b="1">
              <a:solidFill>
                <a:srgbClr val="7030A0"/>
              </a:solidFill>
              <a:cs typeface="Arial" panose="020B0604020202020204" pitchFamily="34" charset="0"/>
            </a:endParaRPr>
          </a:p>
        </p:txBody>
      </p:sp>
      <p:pic>
        <p:nvPicPr>
          <p:cNvPr id="819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93813" y="-14288"/>
            <a:ext cx="6556375"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285535"/>
          </a:xfrm>
        </p:spPr>
        <p:txBody>
          <a:bodyPr/>
          <a:lstStyle/>
          <a:p>
            <a:r>
              <a:rPr lang="en-CA" dirty="0"/>
              <a:t>Inflation Cycles 2</a:t>
            </a:r>
            <a:endParaRPr lang="en-CA" dirty="0"/>
          </a:p>
        </p:txBody>
      </p:sp>
      <p:sp>
        <p:nvSpPr>
          <p:cNvPr id="3" name="Content Placeholder 2"/>
          <p:cNvSpPr>
            <a:spLocks noGrp="1"/>
          </p:cNvSpPr>
          <p:nvPr>
            <p:ph idx="1"/>
          </p:nvPr>
        </p:nvSpPr>
        <p:spPr>
          <a:xfrm>
            <a:off x="270640" y="1201510"/>
            <a:ext cx="8229600" cy="5415105"/>
          </a:xfrm>
        </p:spPr>
        <p:txBody>
          <a:bodyPr/>
          <a:lstStyle/>
          <a:p>
            <a:r>
              <a:rPr lang="en-CA" dirty="0"/>
              <a:t>Decrease in Aggregate Supply – </a:t>
            </a:r>
            <a:r>
              <a:rPr lang="en-CA" b="0" u="sng" dirty="0"/>
              <a:t>Fig. 28.5(a), </a:t>
            </a:r>
            <a:r>
              <a:rPr lang="en-CA" b="0" u="sng" dirty="0" err="1"/>
              <a:t>pg</a:t>
            </a:r>
            <a:r>
              <a:rPr lang="en-CA" b="0" u="sng" dirty="0"/>
              <a:t> 686</a:t>
            </a:r>
            <a:endParaRPr lang="en-CA" b="0" u="sng" dirty="0">
              <a:solidFill>
                <a:schemeClr val="tx1"/>
              </a:solidFill>
            </a:endParaRPr>
          </a:p>
          <a:p>
            <a:pPr marL="565150" indent="-457200">
              <a:buAutoNum type="alphaLcParenBoth"/>
            </a:pPr>
            <a:r>
              <a:rPr lang="en-CA" b="0" u="sng" dirty="0">
                <a:solidFill>
                  <a:schemeClr val="tx1"/>
                </a:solidFill>
              </a:rPr>
              <a:t>Initial effect</a:t>
            </a:r>
            <a:endParaRPr lang="en-CA" b="0" u="sng" dirty="0">
              <a:solidFill>
                <a:schemeClr val="tx1"/>
              </a:solidFill>
            </a:endParaRPr>
          </a:p>
          <a:p>
            <a:pPr marL="450850" indent="-342900">
              <a:buFont typeface="Arial" panose="020B0604020202020204" pitchFamily="34" charset="0"/>
              <a:buChar char="•"/>
            </a:pPr>
            <a:r>
              <a:rPr lang="en-CA" b="0" dirty="0">
                <a:solidFill>
                  <a:schemeClr val="tx1"/>
                </a:solidFill>
              </a:rPr>
              <a:t>Start in long-run equilibrium at point A</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Costs of production increase and SAS decreases, shifts to the left</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The initial effect is decrease in real GDP and increase in price level</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Real GDP &lt; Potential GDP </a:t>
            </a:r>
            <a:r>
              <a:rPr lang="en-CA" b="0" dirty="0">
                <a:solidFill>
                  <a:schemeClr val="tx1"/>
                </a:solidFill>
                <a:sym typeface="Wingdings" panose="05000000000000000000" pitchFamily="2" charset="2"/>
              </a:rPr>
              <a:t> recessionary gap</a:t>
            </a:r>
            <a:endParaRPr lang="en-CA" b="0" dirty="0">
              <a:solidFill>
                <a:schemeClr val="tx1"/>
              </a:solidFill>
              <a:sym typeface="Wingdings" panose="05000000000000000000" pitchFamily="2" charset="2"/>
            </a:endParaRPr>
          </a:p>
          <a:p>
            <a:r>
              <a:rPr lang="en-CA" b="0" u="sng" dirty="0">
                <a:solidFill>
                  <a:schemeClr val="tx1"/>
                </a:solidFill>
                <a:sym typeface="Wingdings" panose="05000000000000000000" pitchFamily="2" charset="2"/>
              </a:rPr>
              <a:t>NOTE</a:t>
            </a:r>
            <a:endParaRPr lang="en-CA" b="0" u="sng" dirty="0">
              <a:solidFill>
                <a:schemeClr val="tx1"/>
              </a:solidFill>
              <a:sym typeface="Wingdings" panose="05000000000000000000" pitchFamily="2" charset="2"/>
            </a:endParaRPr>
          </a:p>
          <a:p>
            <a:pPr marL="450850" indent="-342900">
              <a:buFont typeface="Arial" panose="020B0604020202020204" pitchFamily="34" charset="0"/>
              <a:buChar char="•"/>
            </a:pPr>
            <a:r>
              <a:rPr lang="en-CA" b="0" dirty="0">
                <a:solidFill>
                  <a:schemeClr val="tx1"/>
                </a:solidFill>
                <a:sym typeface="Wingdings" panose="05000000000000000000" pitchFamily="2" charset="2"/>
              </a:rPr>
              <a:t>The increased costs lead to a one-time increase in the price level, NOT inflation</a:t>
            </a:r>
            <a:endParaRPr lang="en-CA" b="0"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5"/>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421891" name="Rectangle 3"/>
          <p:cNvSpPr>
            <a:spLocks noGrp="1" noChangeArrowheads="1"/>
          </p:cNvSpPr>
          <p:nvPr>
            <p:ph idx="1"/>
          </p:nvPr>
        </p:nvSpPr>
        <p:spPr/>
        <p:txBody>
          <a:bodyPr/>
          <a:lstStyle/>
          <a:p>
            <a:r>
              <a:rPr lang="en-CA" altLang="en-US">
                <a:solidFill>
                  <a:srgbClr val="F2615F"/>
                </a:solidFill>
              </a:rPr>
              <a:t>Aggregate Demand Response</a:t>
            </a:r>
            <a:endParaRPr lang="en-CA" altLang="en-US">
              <a:solidFill>
                <a:srgbClr val="F2615F"/>
              </a:solidFill>
            </a:endParaRPr>
          </a:p>
          <a:p>
            <a:pPr lvl="1"/>
            <a:r>
              <a:rPr lang="en-CA" altLang="en-US"/>
              <a:t>The initial increase in costs creates a </a:t>
            </a:r>
            <a:r>
              <a:rPr lang="en-CA" altLang="en-US" i="1"/>
              <a:t>one-time </a:t>
            </a:r>
            <a:r>
              <a:rPr lang="en-CA" altLang="en-US"/>
              <a:t>rise in the price level, not inflation.</a:t>
            </a:r>
            <a:endParaRPr lang="en-CA" altLang="en-US"/>
          </a:p>
          <a:p>
            <a:pPr lvl="1"/>
            <a:r>
              <a:rPr lang="en-CA" altLang="en-US"/>
              <a:t>To create inflation, aggregate demand must increase. </a:t>
            </a:r>
            <a:endParaRPr lang="en-CA" altLang="en-US"/>
          </a:p>
          <a:p>
            <a:pPr lvl="1"/>
            <a:r>
              <a:rPr lang="en-CA" altLang="en-US"/>
              <a:t>That is, the Bank of Canada must increase the quantity of money persistently.</a:t>
            </a:r>
            <a:endParaRPr lang="en-CA"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1">
                                            <p:txEl>
                                              <p:pRg st="1" end="1"/>
                                            </p:txEl>
                                          </p:spTgt>
                                        </p:tgtEl>
                                        <p:attrNameLst>
                                          <p:attrName>style.visibility</p:attrName>
                                        </p:attrNameLst>
                                      </p:cBhvr>
                                      <p:to>
                                        <p:strVal val="visible"/>
                                      </p:to>
                                    </p:set>
                                    <p:animEffect transition="in" filter="wipe(left)">
                                      <p:cBhvr>
                                        <p:cTn id="7" dur="1000"/>
                                        <p:tgtEl>
                                          <p:spTgt spid="421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1">
                                            <p:txEl>
                                              <p:pRg st="2" end="2"/>
                                            </p:txEl>
                                          </p:spTgt>
                                        </p:tgtEl>
                                        <p:attrNameLst>
                                          <p:attrName>style.visibility</p:attrName>
                                        </p:attrNameLst>
                                      </p:cBhvr>
                                      <p:to>
                                        <p:strVal val="visible"/>
                                      </p:to>
                                    </p:set>
                                    <p:animEffect transition="in" filter="wipe(left)">
                                      <p:cBhvr>
                                        <p:cTn id="12" dur="1000"/>
                                        <p:tgtEl>
                                          <p:spTgt spid="421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1891">
                                            <p:txEl>
                                              <p:pRg st="3" end="3"/>
                                            </p:txEl>
                                          </p:spTgt>
                                        </p:tgtEl>
                                        <p:attrNameLst>
                                          <p:attrName>style.visibility</p:attrName>
                                        </p:attrNameLst>
                                      </p:cBhvr>
                                      <p:to>
                                        <p:strVal val="visible"/>
                                      </p:to>
                                    </p:set>
                                    <p:animEffect transition="in" filter="wipe(left)">
                                      <p:cBhvr>
                                        <p:cTn id="17" dur="1000"/>
                                        <p:tgtEl>
                                          <p:spTgt spid="421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ldLvl="3"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5" name="Rectangle 3"/>
          <p:cNvSpPr>
            <a:spLocks noGrp="1" noChangeArrowheads="1"/>
          </p:cNvSpPr>
          <p:nvPr>
            <p:ph idx="1"/>
          </p:nvPr>
        </p:nvSpPr>
        <p:spPr>
          <a:xfrm>
            <a:off x="360363" y="1584325"/>
            <a:ext cx="3887787" cy="4144963"/>
          </a:xfrm>
        </p:spPr>
        <p:txBody>
          <a:bodyPr/>
          <a:lstStyle/>
          <a:p>
            <a:pPr lvl="1"/>
            <a:r>
              <a:rPr lang="en-CA" altLang="en-US" dirty="0"/>
              <a:t>Figure 28.5(b) illustrates an </a:t>
            </a:r>
            <a:r>
              <a:rPr lang="en-CA" altLang="en-US" dirty="0">
                <a:highlight>
                  <a:srgbClr val="FFFF00"/>
                </a:highlight>
              </a:rPr>
              <a:t>aggregate demand response</a:t>
            </a:r>
            <a:r>
              <a:rPr lang="en-CA" altLang="en-US" dirty="0"/>
              <a:t>.</a:t>
            </a:r>
            <a:endParaRPr lang="en-CA" altLang="en-US" dirty="0"/>
          </a:p>
          <a:p>
            <a:pPr lvl="1"/>
            <a:r>
              <a:rPr lang="en-CA" altLang="en-US" dirty="0"/>
              <a:t>The Bank of Canada stimulates aggregate demand to counter the higher unemployment.</a:t>
            </a:r>
            <a:endParaRPr lang="en-CA" altLang="en-US" dirty="0"/>
          </a:p>
          <a:p>
            <a:pPr lvl="1"/>
            <a:r>
              <a:rPr lang="en-CA" altLang="en-US" dirty="0"/>
              <a:t>Real GDP increases and the price level rises again.</a:t>
            </a:r>
            <a:endParaRPr lang="en-CA" altLang="en-US" dirty="0"/>
          </a:p>
        </p:txBody>
      </p:sp>
      <p:sp>
        <p:nvSpPr>
          <p:cNvPr id="94211" name="Rectangle 23"/>
          <p:cNvSpPr>
            <a:spLocks noGrp="1" noChangeArrowheads="1"/>
          </p:cNvSpPr>
          <p:nvPr>
            <p:ph type="title"/>
          </p:nvPr>
        </p:nvSpPr>
        <p:spPr>
          <a:xfrm>
            <a:off x="990600" y="304800"/>
            <a:ext cx="7696200" cy="1143000"/>
          </a:xfrm>
          <a:noFill/>
        </p:spPr>
        <p:txBody>
          <a:bodyPr/>
          <a:lstStyle/>
          <a:p>
            <a:r>
              <a:rPr lang="en-CA" altLang="en-US"/>
              <a:t>Inflation Cycles</a:t>
            </a:r>
            <a:endParaRPr lang="en-CA" altLang="en-US"/>
          </a:p>
        </p:txBody>
      </p:sp>
      <p:pic>
        <p:nvPicPr>
          <p:cNvPr id="9421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354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wipe(left)">
                                      <p:cBhvr>
                                        <p:cTn id="7" dur="1000"/>
                                        <p:tgtEl>
                                          <p:spTgt spid="422915">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2915">
                                            <p:txEl>
                                              <p:pRg st="2" end="2"/>
                                            </p:txEl>
                                          </p:spTgt>
                                        </p:tgtEl>
                                        <p:attrNameLst>
                                          <p:attrName>style.visibility</p:attrName>
                                        </p:attrNameLst>
                                      </p:cBhvr>
                                      <p:to>
                                        <p:strVal val="visible"/>
                                      </p:to>
                                    </p:set>
                                    <p:animEffect transition="in" filter="wipe(left)">
                                      <p:cBhvr>
                                        <p:cTn id="20" dur="1000"/>
                                        <p:tgtEl>
                                          <p:spTgt spid="422915">
                                            <p:txEl>
                                              <p:pRg st="2" end="2"/>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ldLvl="3"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625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20725"/>
            <a:ext cx="54197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4766693" y="2883099"/>
              <a:ext cx="124416" cy="186624"/>
            </p14:xfrm>
          </p:contentPart>
        </mc:Choice>
        <mc:Fallback xmlns="">
          <p:pic>
            <p:nvPicPr>
              <p:cNvPr id="4" name="Ink 3"/>
            </p:nvPicPr>
            <p:blipFill>
              <a:blip r:embed="rId6"/>
            </p:blipFill>
            <p:spPr>
              <a:xfrm>
                <a:off x="4766693" y="2883099"/>
                <a:ext cx="124416" cy="18662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4015301" y="2348283"/>
              <a:ext cx="116928" cy="173088"/>
            </p14:xfrm>
          </p:contentPart>
        </mc:Choice>
        <mc:Fallback xmlns="">
          <p:pic>
            <p:nvPicPr>
              <p:cNvPr id="5" name="Ink 4"/>
            </p:nvPicPr>
            <p:blipFill>
              <a:blip r:embed="rId8"/>
            </p:blipFill>
            <p:spPr>
              <a:xfrm>
                <a:off x="4015301" y="2348283"/>
                <a:ext cx="116928" cy="17308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4724645" y="2002107"/>
              <a:ext cx="104832" cy="130176"/>
            </p14:xfrm>
          </p:contentPart>
        </mc:Choice>
        <mc:Fallback xmlns="">
          <p:pic>
            <p:nvPicPr>
              <p:cNvPr id="6" name="Ink 5"/>
            </p:nvPicPr>
            <p:blipFill>
              <a:blip r:embed="rId10"/>
            </p:blipFill>
            <p:spPr>
              <a:xfrm>
                <a:off x="4724645" y="2002107"/>
                <a:ext cx="104832" cy="13017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3062106" y="924403"/>
              <a:ext cx="1381248" cy="21888"/>
            </p14:xfrm>
          </p:contentPart>
        </mc:Choice>
        <mc:Fallback xmlns="">
          <p:pic>
            <p:nvPicPr>
              <p:cNvPr id="7" name="Ink 6"/>
            </p:nvPicPr>
            <p:blipFill>
              <a:blip r:embed="rId12"/>
            </p:blipFill>
            <p:spPr>
              <a:xfrm>
                <a:off x="3062106" y="924403"/>
                <a:ext cx="1381248" cy="2188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2797434" y="997267"/>
              <a:ext cx="1721664" cy="481248"/>
            </p14:xfrm>
          </p:contentPart>
        </mc:Choice>
        <mc:Fallback xmlns="">
          <p:pic>
            <p:nvPicPr>
              <p:cNvPr id="8" name="Ink 7"/>
            </p:nvPicPr>
            <p:blipFill>
              <a:blip r:embed="rId14"/>
            </p:blipFill>
            <p:spPr>
              <a:xfrm>
                <a:off x="2797434" y="997267"/>
                <a:ext cx="1721664" cy="481248"/>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855" y="1201510"/>
            <a:ext cx="8229600" cy="4525963"/>
          </a:xfrm>
        </p:spPr>
        <p:txBody>
          <a:bodyPr/>
          <a:lstStyle/>
          <a:p>
            <a:r>
              <a:rPr lang="en-CA" dirty="0"/>
              <a:t>(b) Response</a:t>
            </a:r>
            <a:endParaRPr lang="en-CA" dirty="0"/>
          </a:p>
          <a:p>
            <a:r>
              <a:rPr lang="en-CA" b="0" u="sng" dirty="0"/>
              <a:t>Fig. 28.5(b), </a:t>
            </a:r>
            <a:r>
              <a:rPr lang="en-CA" b="0" u="sng" dirty="0" err="1"/>
              <a:t>pg</a:t>
            </a:r>
            <a:r>
              <a:rPr lang="en-CA" b="0" u="sng" dirty="0"/>
              <a:t> 686</a:t>
            </a:r>
            <a:endParaRPr lang="en-CA" b="0" u="sng" dirty="0"/>
          </a:p>
          <a:p>
            <a:pPr marL="450850" indent="-342900">
              <a:buFont typeface="Arial" panose="020B0604020202020204" pitchFamily="34" charset="0"/>
              <a:buChar char="•"/>
            </a:pPr>
            <a:r>
              <a:rPr lang="en-CA" b="0" dirty="0">
                <a:solidFill>
                  <a:schemeClr val="tx1"/>
                </a:solidFill>
              </a:rPr>
              <a:t>Since real GDP &lt; potential GDP, unemployment &gt; natural rate of unemployment</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In an attempt to restore full-employment, the Bank could increase the money and supply and increase the AD</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Now, real GDP = potential GDP, price level increases further</a:t>
            </a:r>
            <a:endParaRPr lang="en-CA" b="0" dirty="0">
              <a:solidFill>
                <a:schemeClr val="tx1"/>
              </a:solidFill>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9" name="Rectangle 3"/>
          <p:cNvSpPr>
            <a:spLocks noGrp="1" noChangeArrowheads="1"/>
          </p:cNvSpPr>
          <p:nvPr>
            <p:ph idx="1"/>
          </p:nvPr>
        </p:nvSpPr>
        <p:spPr>
          <a:xfrm>
            <a:off x="309045" y="1427162"/>
            <a:ext cx="3887787" cy="4613378"/>
          </a:xfrm>
        </p:spPr>
        <p:txBody>
          <a:bodyPr/>
          <a:lstStyle/>
          <a:p>
            <a:r>
              <a:rPr lang="en-CA" altLang="en-US" dirty="0">
                <a:solidFill>
                  <a:srgbClr val="F2615F"/>
                </a:solidFill>
              </a:rPr>
              <a:t>A Cost-Push Inflation Process</a:t>
            </a:r>
            <a:endParaRPr lang="en-CA" altLang="en-US" dirty="0">
              <a:solidFill>
                <a:srgbClr val="F2615F"/>
              </a:solidFill>
            </a:endParaRPr>
          </a:p>
          <a:p>
            <a:pPr lvl="1"/>
            <a:r>
              <a:rPr lang="en-CA" altLang="en-US" dirty="0"/>
              <a:t>If the oil producers raise the price of oil to try to keep its relative price higher, …</a:t>
            </a:r>
            <a:endParaRPr lang="en-CA" altLang="en-US" dirty="0"/>
          </a:p>
          <a:p>
            <a:pPr lvl="1"/>
            <a:r>
              <a:rPr lang="en-CA" altLang="en-US" dirty="0"/>
              <a:t>and the Bank of Canada responds by increasing the quantity of money, … </a:t>
            </a:r>
            <a:endParaRPr lang="en-CA" altLang="en-US" dirty="0"/>
          </a:p>
          <a:p>
            <a:pPr lvl="1"/>
            <a:r>
              <a:rPr lang="en-CA" altLang="en-US" dirty="0"/>
              <a:t>a process of cost-push inflation continues.</a:t>
            </a:r>
            <a:endParaRPr lang="en-CA" altLang="en-US" dirty="0"/>
          </a:p>
        </p:txBody>
      </p:sp>
      <p:sp>
        <p:nvSpPr>
          <p:cNvPr id="98307" name="Rectangle 21"/>
          <p:cNvSpPr>
            <a:spLocks noGrp="1" noChangeArrowheads="1"/>
          </p:cNvSpPr>
          <p:nvPr>
            <p:ph type="title"/>
          </p:nvPr>
        </p:nvSpPr>
        <p:spPr>
          <a:xfrm>
            <a:off x="990600" y="304800"/>
            <a:ext cx="7696200" cy="1143000"/>
          </a:xfrm>
          <a:noFill/>
        </p:spPr>
        <p:txBody>
          <a:bodyPr/>
          <a:lstStyle/>
          <a:p>
            <a:r>
              <a:rPr lang="en-CA" altLang="en-US"/>
              <a:t>Inflation Cycles</a:t>
            </a:r>
            <a:endParaRPr lang="en-CA" altLang="en-US"/>
          </a:p>
        </p:txBody>
      </p:sp>
      <p:pic>
        <p:nvPicPr>
          <p:cNvPr id="9830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wipe(left)">
                                      <p:cBhvr>
                                        <p:cTn id="7" dur="1000"/>
                                        <p:tgtEl>
                                          <p:spTgt spid="423939">
                                            <p:txEl>
                                              <p:pRg st="1" end="1"/>
                                            </p:txEl>
                                          </p:spTgt>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89093"/>
                                        </p:tgtEl>
                                        <p:attrNameLst>
                                          <p:attrName>style.visibility</p:attrName>
                                        </p:attrNameLst>
                                      </p:cBhvr>
                                      <p:to>
                                        <p:strVal val="visible"/>
                                      </p:to>
                                    </p:set>
                                    <p:animEffect transition="in" filter="wipe(down)">
                                      <p:cBhvr>
                                        <p:cTn id="11" dur="750"/>
                                        <p:tgtEl>
                                          <p:spTgt spid="890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23939">
                                            <p:txEl>
                                              <p:pRg st="2" end="2"/>
                                            </p:txEl>
                                          </p:spTgt>
                                        </p:tgtEl>
                                        <p:attrNameLst>
                                          <p:attrName>style.visibility</p:attrName>
                                        </p:attrNameLst>
                                      </p:cBhvr>
                                      <p:to>
                                        <p:strVal val="visible"/>
                                      </p:to>
                                    </p:set>
                                    <p:animEffect transition="in" filter="wipe(left)">
                                      <p:cBhvr>
                                        <p:cTn id="16" dur="1000"/>
                                        <p:tgtEl>
                                          <p:spTgt spid="423939">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9094"/>
                                        </p:tgtEl>
                                        <p:attrNameLst>
                                          <p:attrName>style.visibility</p:attrName>
                                        </p:attrNameLst>
                                      </p:cBhvr>
                                      <p:to>
                                        <p:strVal val="visible"/>
                                      </p:to>
                                    </p:set>
                                    <p:animEffect transition="in" filter="wipe(left)">
                                      <p:cBhvr>
                                        <p:cTn id="20" dur="750"/>
                                        <p:tgtEl>
                                          <p:spTgt spid="8909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3939">
                                            <p:txEl>
                                              <p:pRg st="3" end="3"/>
                                            </p:txEl>
                                          </p:spTgt>
                                        </p:tgtEl>
                                        <p:attrNameLst>
                                          <p:attrName>style.visibility</p:attrName>
                                        </p:attrNameLst>
                                      </p:cBhvr>
                                      <p:to>
                                        <p:strVal val="visible"/>
                                      </p:to>
                                    </p:set>
                                    <p:animEffect transition="in" filter="wipe(left)">
                                      <p:cBhvr>
                                        <p:cTn id="25" dur="1000"/>
                                        <p:tgtEl>
                                          <p:spTgt spid="42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ldLvl="3"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035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720725"/>
            <a:ext cx="5381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20725"/>
            <a:ext cx="5381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20725"/>
            <a:ext cx="5381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20725"/>
            <a:ext cx="5381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720725"/>
            <a:ext cx="5381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720725"/>
            <a:ext cx="53816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4768393" y="3291637"/>
              <a:ext cx="123840" cy="268704"/>
            </p14:xfrm>
          </p:contentPart>
        </mc:Choice>
        <mc:Fallback xmlns="">
          <p:pic>
            <p:nvPicPr>
              <p:cNvPr id="4" name="Ink 3"/>
            </p:nvPicPr>
            <p:blipFill>
              <a:blip r:embed="rId8"/>
            </p:blipFill>
            <p:spPr>
              <a:xfrm>
                <a:off x="4768393" y="3291637"/>
                <a:ext cx="123840" cy="26870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Ink 4"/>
              <p14:cNvContentPartPr/>
              <p14:nvPr/>
            </p14:nvContentPartPr>
            <p14:xfrm>
              <a:off x="4095337" y="2642773"/>
              <a:ext cx="93888" cy="165312"/>
            </p14:xfrm>
          </p:contentPart>
        </mc:Choice>
        <mc:Fallback xmlns="">
          <p:pic>
            <p:nvPicPr>
              <p:cNvPr id="5" name="Ink 4"/>
            </p:nvPicPr>
            <p:blipFill>
              <a:blip r:embed="rId10"/>
            </p:blipFill>
            <p:spPr>
              <a:xfrm>
                <a:off x="4095337" y="2642773"/>
                <a:ext cx="93888" cy="16531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Ink 5"/>
              <p14:cNvContentPartPr/>
              <p14:nvPr/>
            </p14:nvContentPartPr>
            <p14:xfrm>
              <a:off x="4737865" y="2395669"/>
              <a:ext cx="124704" cy="102528"/>
            </p14:xfrm>
          </p:contentPart>
        </mc:Choice>
        <mc:Fallback xmlns="">
          <p:pic>
            <p:nvPicPr>
              <p:cNvPr id="6" name="Ink 5"/>
            </p:nvPicPr>
            <p:blipFill>
              <a:blip r:embed="rId12"/>
            </p:blipFill>
            <p:spPr>
              <a:xfrm>
                <a:off x="4737865" y="2395669"/>
                <a:ext cx="124704" cy="10252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Ink 6"/>
              <p14:cNvContentPartPr/>
              <p14:nvPr/>
            </p14:nvContentPartPr>
            <p14:xfrm>
              <a:off x="4062960" y="1651248"/>
              <a:ext cx="110880" cy="168192"/>
            </p14:xfrm>
          </p:contentPart>
        </mc:Choice>
        <mc:Fallback xmlns="">
          <p:pic>
            <p:nvPicPr>
              <p:cNvPr id="7" name="Ink 6"/>
            </p:nvPicPr>
            <p:blipFill>
              <a:blip r:embed="rId14"/>
            </p:blipFill>
            <p:spPr>
              <a:xfrm>
                <a:off x="4062960" y="1651248"/>
                <a:ext cx="110880" cy="16819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41200" y="1314000"/>
              <a:ext cx="132192" cy="176832"/>
            </p14:xfrm>
          </p:contentPart>
        </mc:Choice>
        <mc:Fallback xmlns="">
          <p:pic>
            <p:nvPicPr>
              <p:cNvPr id="17" name="Ink 16"/>
            </p:nvPicPr>
            <p:blipFill>
              <a:blip r:embed="rId16"/>
            </p:blipFill>
            <p:spPr>
              <a:xfrm>
                <a:off x="4741200" y="1314000"/>
                <a:ext cx="132192" cy="176832"/>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1"/>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652291" name="Rectangle 3"/>
          <p:cNvSpPr>
            <a:spLocks noGrp="1" noChangeArrowheads="1"/>
          </p:cNvSpPr>
          <p:nvPr>
            <p:ph idx="1"/>
          </p:nvPr>
        </p:nvSpPr>
        <p:spPr>
          <a:xfrm>
            <a:off x="360363" y="1584325"/>
            <a:ext cx="4114800" cy="4525963"/>
          </a:xfrm>
        </p:spPr>
        <p:txBody>
          <a:bodyPr/>
          <a:lstStyle/>
          <a:p>
            <a:pPr lvl="1"/>
            <a:r>
              <a:rPr lang="en-CA" altLang="en-US"/>
              <a:t>The combination of a rising price level and a decreasing real GDP is called </a:t>
            </a:r>
            <a:r>
              <a:rPr lang="en-CA" altLang="en-US" b="1"/>
              <a:t>stagflation</a:t>
            </a:r>
            <a:r>
              <a:rPr lang="en-CA" altLang="en-US"/>
              <a:t>.</a:t>
            </a:r>
            <a:endParaRPr lang="en-CA" altLang="en-US"/>
          </a:p>
          <a:p>
            <a:pPr lvl="1"/>
            <a:r>
              <a:rPr lang="en-CA" altLang="en-US"/>
              <a:t>Cost-push inflation occurred in Canada during the 1970s when the Bank responded to the OPEC oil price rise by increasing the quantity of money.</a:t>
            </a:r>
            <a:endParaRPr lang="en-CA" altLang="en-US"/>
          </a:p>
        </p:txBody>
      </p:sp>
      <p:pic>
        <p:nvPicPr>
          <p:cNvPr id="10240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305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down)">
                                      <p:cBhvr>
                                        <p:cTn id="7" dur="750"/>
                                        <p:tgtEl>
                                          <p:spTgt spid="9319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3192"/>
                                        </p:tgtEl>
                                        <p:attrNameLst>
                                          <p:attrName>style.visibility</p:attrName>
                                        </p:attrNameLst>
                                      </p:cBhvr>
                                      <p:to>
                                        <p:strVal val="visible"/>
                                      </p:to>
                                    </p:set>
                                    <p:animEffect transition="in" filter="wipe(left)">
                                      <p:cBhvr>
                                        <p:cTn id="11" dur="750"/>
                                        <p:tgtEl>
                                          <p:spTgt spid="93192"/>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93193"/>
                                        </p:tgtEl>
                                        <p:attrNameLst>
                                          <p:attrName>style.visibility</p:attrName>
                                        </p:attrNameLst>
                                      </p:cBhvr>
                                      <p:to>
                                        <p:strVal val="visible"/>
                                      </p:to>
                                    </p:set>
                                    <p:animEffect transition="in" filter="wipe(down)">
                                      <p:cBhvr>
                                        <p:cTn id="15" dur="750"/>
                                        <p:tgtEl>
                                          <p:spTgt spid="9319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52291">
                                            <p:txEl>
                                              <p:pRg st="1" end="1"/>
                                            </p:txEl>
                                          </p:spTgt>
                                        </p:tgtEl>
                                        <p:attrNameLst>
                                          <p:attrName>style.visibility</p:attrName>
                                        </p:attrNameLst>
                                      </p:cBhvr>
                                      <p:to>
                                        <p:strVal val="visible"/>
                                      </p:to>
                                    </p:set>
                                    <p:animEffect transition="in" filter="wipe(left)">
                                      <p:cBhvr>
                                        <p:cTn id="20" dur="1000"/>
                                        <p:tgtEl>
                                          <p:spTgt spid="65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ldLvl="3"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0850" indent="-342900">
              <a:buFont typeface="Arial" panose="020B0604020202020204" pitchFamily="34" charset="0"/>
              <a:buChar char="•"/>
            </a:pPr>
            <a:r>
              <a:rPr lang="en-CA" b="0" dirty="0">
                <a:solidFill>
                  <a:schemeClr val="tx1"/>
                </a:solidFill>
              </a:rPr>
              <a:t>To create an inflationary process, costs of production (</a:t>
            </a:r>
            <a:r>
              <a:rPr lang="en-CA" b="0" dirty="0" err="1">
                <a:solidFill>
                  <a:schemeClr val="tx1"/>
                </a:solidFill>
              </a:rPr>
              <a:t>eg</a:t>
            </a:r>
            <a:r>
              <a:rPr lang="en-CA" b="0" dirty="0">
                <a:solidFill>
                  <a:schemeClr val="tx1"/>
                </a:solidFill>
              </a:rPr>
              <a:t>. Oil prices) would have to increase again, and the Bank would have to respond with    M again</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This would have to persist to create an inflation</a:t>
            </a:r>
            <a:endParaRPr lang="en-CA" b="0" dirty="0">
              <a:solidFill>
                <a:schemeClr val="tx1"/>
              </a:solidFill>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5474337" y="2396271"/>
              <a:ext cx="162144" cy="277632"/>
            </p14:xfrm>
          </p:contentPart>
        </mc:Choice>
        <mc:Fallback xmlns="">
          <p:pic>
            <p:nvPicPr>
              <p:cNvPr id="6" name="Ink 5"/>
            </p:nvPicPr>
            <p:blipFill>
              <a:blip r:embed="rId2"/>
            </p:blipFill>
            <p:spPr>
              <a:xfrm>
                <a:off x="5474337" y="2396271"/>
                <a:ext cx="162144" cy="277632"/>
              </a:xfrm>
              <a:prstGeom prst="rect"/>
            </p:spPr>
          </p:pic>
        </mc:Fallback>
      </mc:AlternateContent>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a:xfrm>
            <a:off x="360363" y="1584325"/>
            <a:ext cx="3887787" cy="4763455"/>
          </a:xfrm>
        </p:spPr>
        <p:txBody>
          <a:bodyPr/>
          <a:lstStyle/>
          <a:p>
            <a:r>
              <a:rPr lang="en-CA" altLang="en-US" dirty="0">
                <a:solidFill>
                  <a:srgbClr val="F2615F"/>
                </a:solidFill>
              </a:rPr>
              <a:t>Expected Inflation</a:t>
            </a:r>
            <a:endParaRPr lang="en-CA" altLang="en-US" dirty="0"/>
          </a:p>
          <a:p>
            <a:pPr lvl="1"/>
            <a:r>
              <a:rPr lang="en-CA" altLang="en-US" dirty="0"/>
              <a:t>Aggregate demand increases, but </a:t>
            </a:r>
            <a:r>
              <a:rPr lang="en-CA" altLang="en-US" dirty="0">
                <a:highlight>
                  <a:srgbClr val="FFFF00"/>
                </a:highlight>
              </a:rPr>
              <a:t>the increase is expected</a:t>
            </a:r>
            <a:r>
              <a:rPr lang="en-CA" altLang="en-US" dirty="0"/>
              <a:t>, so its effect on the price level is expected.</a:t>
            </a:r>
            <a:endParaRPr lang="en-CA" altLang="en-US" dirty="0"/>
          </a:p>
          <a:p>
            <a:pPr lvl="1"/>
            <a:r>
              <a:rPr lang="en-CA" altLang="en-US" dirty="0">
                <a:highlight>
                  <a:srgbClr val="FFFF00"/>
                </a:highlight>
              </a:rPr>
              <a:t>The money wage rate rises in line with the expected rise in the price level</a:t>
            </a:r>
            <a:r>
              <a:rPr lang="en-CA" altLang="en-US" dirty="0"/>
              <a:t>.</a:t>
            </a:r>
            <a:endParaRPr lang="en-CA" altLang="en-US" dirty="0"/>
          </a:p>
          <a:p>
            <a:pPr lvl="1"/>
            <a:r>
              <a:rPr lang="en-CA" altLang="en-US" dirty="0"/>
              <a:t>Figure 28.7 illustrates.</a:t>
            </a:r>
            <a:endParaRPr lang="en-CA" altLang="en-US" dirty="0"/>
          </a:p>
        </p:txBody>
      </p:sp>
      <p:sp>
        <p:nvSpPr>
          <p:cNvPr id="104451" name="Rectangle 18"/>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pic>
        <p:nvPicPr>
          <p:cNvPr id="10445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2894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2894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62665" y="4081885"/>
            <a:ext cx="3686880" cy="16130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animEffect transition="in" filter="wipe(left)">
                                      <p:cBhvr>
                                        <p:cTn id="7" dur="1000"/>
                                        <p:tgtEl>
                                          <p:spTgt spid="429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9059">
                                            <p:txEl>
                                              <p:pRg st="2" end="2"/>
                                            </p:txEl>
                                          </p:spTgt>
                                        </p:tgtEl>
                                        <p:attrNameLst>
                                          <p:attrName>style.visibility</p:attrName>
                                        </p:attrNameLst>
                                      </p:cBhvr>
                                      <p:to>
                                        <p:strVal val="visible"/>
                                      </p:to>
                                    </p:set>
                                    <p:animEffect transition="in" filter="wipe(left)">
                                      <p:cBhvr>
                                        <p:cTn id="12" dur="1000"/>
                                        <p:tgtEl>
                                          <p:spTgt spid="42905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75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9059">
                                            <p:txEl>
                                              <p:pRg st="3" end="3"/>
                                            </p:txEl>
                                          </p:spTgt>
                                        </p:tgtEl>
                                        <p:attrNameLst>
                                          <p:attrName>style.visibility</p:attrName>
                                        </p:attrNameLst>
                                      </p:cBhvr>
                                      <p:to>
                                        <p:strVal val="visible"/>
                                      </p:to>
                                    </p:set>
                                    <p:animEffect transition="in" filter="wipe(left)">
                                      <p:cBhvr>
                                        <p:cTn id="20" dur="1000"/>
                                        <p:tgtEl>
                                          <p:spTgt spid="429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ldLvl="3"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914400" y="9017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a:solidFill>
                  <a:srgbClr val="FF0000"/>
                </a:solidFill>
                <a:cs typeface="Arial" panose="020B0604020202020204" pitchFamily="34" charset="0"/>
              </a:rPr>
              <a:t>After studying this chapter, you will be able to:</a:t>
            </a:r>
            <a:endParaRPr lang="en-US" altLang="en-US" sz="2800">
              <a:solidFill>
                <a:srgbClr val="FF0000"/>
              </a:solidFill>
            </a:endParaRPr>
          </a:p>
        </p:txBody>
      </p:sp>
      <p:sp>
        <p:nvSpPr>
          <p:cNvPr id="386051" name="Rectangle 3"/>
          <p:cNvSpPr>
            <a:spLocks noGrp="1" noChangeArrowheads="1"/>
          </p:cNvSpPr>
          <p:nvPr>
            <p:ph idx="4294967295"/>
          </p:nvPr>
        </p:nvSpPr>
        <p:spPr bwMode="auto">
          <a:xfrm>
            <a:off x="1676400" y="1600200"/>
            <a:ext cx="6543675"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Explain how aggregate demand shocks and aggregate supply shocks create the business cycle</a:t>
            </a:r>
            <a:endParaRPr lang="en-CA" altLang="en-US" sz="2400">
              <a:cs typeface="Arial" panose="020B0604020202020204" pitchFamily="34" charset="0"/>
            </a:endParaRPr>
          </a:p>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Explain how demand-pull and cost-push forces bring cycles in inflation and output</a:t>
            </a:r>
            <a:endParaRPr lang="en-CA" altLang="en-US" sz="2400">
              <a:cs typeface="Arial" panose="020B0604020202020204" pitchFamily="34" charset="0"/>
            </a:endParaRPr>
          </a:p>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Explain the causes and consequences of deflation</a:t>
            </a:r>
            <a:endParaRPr lang="en-CA" altLang="en-US" sz="2400">
              <a:cs typeface="Arial" panose="020B0604020202020204" pitchFamily="34" charset="0"/>
            </a:endParaRPr>
          </a:p>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Explain how the short-run and long-run tradeoff between inflation and unemployment</a:t>
            </a:r>
            <a:endParaRPr lang="en-CA" altLang="en-US" sz="2400">
              <a:cs typeface="Arial" panose="020B0604020202020204"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49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720725"/>
            <a:ext cx="53625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20725"/>
            <a:ext cx="53625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20725"/>
            <a:ext cx="53625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20725"/>
            <a:ext cx="53625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4655187" y="3193545"/>
              <a:ext cx="140544" cy="189504"/>
            </p14:xfrm>
          </p:contentPart>
        </mc:Choice>
        <mc:Fallback xmlns="">
          <p:pic>
            <p:nvPicPr>
              <p:cNvPr id="4" name="Ink 3"/>
            </p:nvPicPr>
            <p:blipFill>
              <a:blip r:embed="rId6"/>
            </p:blipFill>
            <p:spPr>
              <a:xfrm>
                <a:off x="4655187" y="3193545"/>
                <a:ext cx="140544" cy="18950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4689459" y="2231913"/>
              <a:ext cx="151200" cy="175104"/>
            </p14:xfrm>
          </p:contentPart>
        </mc:Choice>
        <mc:Fallback xmlns="">
          <p:pic>
            <p:nvPicPr>
              <p:cNvPr id="5" name="Ink 4"/>
            </p:nvPicPr>
            <p:blipFill>
              <a:blip r:embed="rId8"/>
            </p:blipFill>
            <p:spPr>
              <a:xfrm>
                <a:off x="4689459" y="2231913"/>
                <a:ext cx="151200" cy="17510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4593317" y="1229966"/>
              <a:ext cx="149472" cy="169344"/>
            </p14:xfrm>
          </p:contentPart>
        </mc:Choice>
        <mc:Fallback xmlns="">
          <p:pic>
            <p:nvPicPr>
              <p:cNvPr id="6" name="Ink 5"/>
            </p:nvPicPr>
            <p:blipFill>
              <a:blip r:embed="rId10"/>
            </p:blipFill>
            <p:spPr>
              <a:xfrm>
                <a:off x="4593317" y="1229966"/>
                <a:ext cx="149472" cy="169344"/>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Inflation Cycles 3</a:t>
            </a:r>
            <a:endParaRPr lang="en-CA" dirty="0"/>
          </a:p>
        </p:txBody>
      </p:sp>
      <p:sp>
        <p:nvSpPr>
          <p:cNvPr id="3" name="Content Placeholder 2"/>
          <p:cNvSpPr>
            <a:spLocks noGrp="1"/>
          </p:cNvSpPr>
          <p:nvPr>
            <p:ph idx="1"/>
          </p:nvPr>
        </p:nvSpPr>
        <p:spPr/>
        <p:txBody>
          <a:bodyPr/>
          <a:lstStyle/>
          <a:p>
            <a:r>
              <a:rPr lang="en-CA" dirty="0"/>
              <a:t>Expected Inflation</a:t>
            </a:r>
            <a:r>
              <a:rPr lang="en-CA" b="0" dirty="0"/>
              <a:t> – </a:t>
            </a:r>
            <a:r>
              <a:rPr lang="en-CA" b="0" u="sng" dirty="0"/>
              <a:t>Fig. 28.7, </a:t>
            </a:r>
            <a:r>
              <a:rPr lang="en-CA" b="0" u="sng" dirty="0" err="1"/>
              <a:t>pg</a:t>
            </a:r>
            <a:r>
              <a:rPr lang="en-CA" b="0" u="sng" dirty="0"/>
              <a:t> 688</a:t>
            </a:r>
            <a:endParaRPr lang="en-CA" b="0" u="sng" dirty="0"/>
          </a:p>
          <a:p>
            <a:pPr marL="450850" indent="-342900">
              <a:buFont typeface="Arial" panose="020B0604020202020204" pitchFamily="34" charset="0"/>
              <a:buChar char="•"/>
            </a:pPr>
            <a:r>
              <a:rPr lang="en-CA" b="0" dirty="0">
                <a:solidFill>
                  <a:schemeClr val="tx1"/>
                </a:solidFill>
              </a:rPr>
              <a:t>If AD is expected to     , and the price level is expected to    , the money wage will      in anticipation</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If     P =     money wage, real GDP will not change</a:t>
            </a:r>
            <a:endParaRPr lang="en-CA" b="0" dirty="0">
              <a:solidFill>
                <a:schemeClr val="tx1"/>
              </a:solidFill>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3626103" y="2149049"/>
              <a:ext cx="222840" cy="339264"/>
            </p14:xfrm>
          </p:contentPart>
        </mc:Choice>
        <mc:Fallback xmlns="">
          <p:pic>
            <p:nvPicPr>
              <p:cNvPr id="6" name="Ink 5"/>
            </p:nvPicPr>
            <p:blipFill>
              <a:blip r:embed="rId2"/>
            </p:blipFill>
            <p:spPr>
              <a:xfrm>
                <a:off x="3626103" y="2149049"/>
                <a:ext cx="222840" cy="33926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4549143" y="2558009"/>
              <a:ext cx="248400" cy="288864"/>
            </p14:xfrm>
          </p:contentPart>
        </mc:Choice>
        <mc:Fallback xmlns="">
          <p:pic>
            <p:nvPicPr>
              <p:cNvPr id="9" name="Ink 8"/>
            </p:nvPicPr>
            <p:blipFill>
              <a:blip r:embed="rId4"/>
            </p:blipFill>
            <p:spPr>
              <a:xfrm>
                <a:off x="4549143" y="2558009"/>
                <a:ext cx="248400" cy="28886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1237143" y="2508185"/>
              <a:ext cx="184320" cy="330912"/>
            </p14:xfrm>
          </p:contentPart>
        </mc:Choice>
        <mc:Fallback xmlns="">
          <p:pic>
            <p:nvPicPr>
              <p:cNvPr id="12" name="Ink 11"/>
            </p:nvPicPr>
            <p:blipFill>
              <a:blip r:embed="rId6"/>
            </p:blipFill>
            <p:spPr>
              <a:xfrm>
                <a:off x="1237143" y="2508185"/>
                <a:ext cx="184320" cy="33091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Ink 14"/>
              <p14:cNvContentPartPr/>
              <p14:nvPr/>
            </p14:nvContentPartPr>
            <p14:xfrm>
              <a:off x="1305975" y="3007865"/>
              <a:ext cx="149184" cy="309312"/>
            </p14:xfrm>
          </p:contentPart>
        </mc:Choice>
        <mc:Fallback xmlns="">
          <p:pic>
            <p:nvPicPr>
              <p:cNvPr id="15" name="Ink 14"/>
            </p:nvPicPr>
            <p:blipFill>
              <a:blip r:embed="rId8"/>
            </p:blipFill>
            <p:spPr>
              <a:xfrm>
                <a:off x="1305975" y="3007865"/>
                <a:ext cx="149184" cy="30931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Ink 17"/>
              <p14:cNvContentPartPr/>
              <p14:nvPr/>
            </p14:nvContentPartPr>
            <p14:xfrm>
              <a:off x="2028279" y="3039257"/>
              <a:ext cx="252720" cy="360288"/>
            </p14:xfrm>
          </p:contentPart>
        </mc:Choice>
        <mc:Fallback xmlns="">
          <p:pic>
            <p:nvPicPr>
              <p:cNvPr id="18" name="Ink 17"/>
            </p:nvPicPr>
            <p:blipFill>
              <a:blip r:embed="rId10"/>
            </p:blipFill>
            <p:spPr>
              <a:xfrm>
                <a:off x="2028279" y="3039257"/>
                <a:ext cx="252720" cy="360288"/>
              </a:xfrm>
              <a:prstGeom prst="rect"/>
            </p:spPr>
          </p:pic>
        </mc:Fallback>
      </mc:AlternateContent>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19"/>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653315" name="Rectangle 3"/>
          <p:cNvSpPr>
            <a:spLocks noGrp="1" noChangeArrowheads="1"/>
          </p:cNvSpPr>
          <p:nvPr>
            <p:ph idx="1"/>
          </p:nvPr>
        </p:nvSpPr>
        <p:spPr>
          <a:xfrm>
            <a:off x="360363" y="1584325"/>
            <a:ext cx="4114800" cy="4525963"/>
          </a:xfrm>
        </p:spPr>
        <p:txBody>
          <a:bodyPr/>
          <a:lstStyle/>
          <a:p>
            <a:pPr lvl="1"/>
            <a:r>
              <a:rPr lang="en-CA" altLang="en-US"/>
              <a:t>The price level rises </a:t>
            </a:r>
            <a:br>
              <a:rPr lang="en-CA" altLang="en-US"/>
            </a:br>
            <a:r>
              <a:rPr lang="en-CA" altLang="en-US"/>
              <a:t>as expected and real GDP remains at potential GDP.</a:t>
            </a:r>
            <a:endParaRPr lang="en-CA" altLang="en-US"/>
          </a:p>
          <a:p>
            <a:pPr lvl="1"/>
            <a:r>
              <a:rPr lang="en-CA" altLang="en-US"/>
              <a:t>The process repeats.</a:t>
            </a:r>
            <a:endParaRPr lang="en-CA" altLang="en-US"/>
          </a:p>
        </p:txBody>
      </p:sp>
      <p:pic>
        <p:nvPicPr>
          <p:cNvPr id="10854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2894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2894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894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894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3315">
                                            <p:txEl>
                                              <p:pRg st="1" end="1"/>
                                            </p:txEl>
                                          </p:spTgt>
                                        </p:tgtEl>
                                        <p:attrNameLst>
                                          <p:attrName>style.visibility</p:attrName>
                                        </p:attrNameLst>
                                      </p:cBhvr>
                                      <p:to>
                                        <p:strVal val="visible"/>
                                      </p:to>
                                    </p:set>
                                    <p:animEffect transition="in" filter="wipe(left)">
                                      <p:cBhvr>
                                        <p:cTn id="7" dur="500"/>
                                        <p:tgtEl>
                                          <p:spTgt spid="653315">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750"/>
                                        <p:tgtEl>
                                          <p:spTgt spid="10"/>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5"/>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430083" name="Rectangle 3"/>
          <p:cNvSpPr>
            <a:spLocks noGrp="1" noChangeArrowheads="1"/>
          </p:cNvSpPr>
          <p:nvPr>
            <p:ph idx="1"/>
          </p:nvPr>
        </p:nvSpPr>
        <p:spPr/>
        <p:txBody>
          <a:bodyPr/>
          <a:lstStyle/>
          <a:p>
            <a:r>
              <a:rPr lang="en-CA" altLang="en-US" dirty="0"/>
              <a:t>Forecasting Inflation</a:t>
            </a:r>
            <a:endParaRPr lang="en-CA" altLang="en-US" dirty="0"/>
          </a:p>
          <a:p>
            <a:pPr lvl="1"/>
            <a:r>
              <a:rPr lang="en-CA" altLang="en-US" dirty="0">
                <a:highlight>
                  <a:srgbClr val="FFFF00"/>
                </a:highlight>
              </a:rPr>
              <a:t>To expect inflation, people must forecast it</a:t>
            </a:r>
            <a:r>
              <a:rPr lang="en-CA" altLang="en-US" dirty="0"/>
              <a:t>.</a:t>
            </a:r>
            <a:endParaRPr lang="en-CA" altLang="en-US" dirty="0"/>
          </a:p>
          <a:p>
            <a:pPr lvl="1"/>
            <a:r>
              <a:rPr lang="en-CA" altLang="en-US" dirty="0"/>
              <a:t>The best forecast available is one that is based on all the relevant information and is called a </a:t>
            </a:r>
            <a:r>
              <a:rPr lang="en-CA" altLang="en-US" b="1" dirty="0"/>
              <a:t>rational expectation</a:t>
            </a:r>
            <a:r>
              <a:rPr lang="en-CA" altLang="en-US" dirty="0"/>
              <a:t>.</a:t>
            </a:r>
            <a:endParaRPr lang="en-CA" altLang="en-US" dirty="0"/>
          </a:p>
          <a:p>
            <a:pPr lvl="1"/>
            <a:r>
              <a:rPr lang="en-CA" altLang="en-US" dirty="0"/>
              <a:t>A rational expectation is not necessarily correct, but it is the best available.</a:t>
            </a:r>
            <a:endParaRPr lang="en-CA" alt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1000"/>
                                        <p:tgtEl>
                                          <p:spTgt spid="430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wipe(left)">
                                      <p:cBhvr>
                                        <p:cTn id="12" dur="1000"/>
                                        <p:tgtEl>
                                          <p:spTgt spid="430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wipe(left)">
                                      <p:cBhvr>
                                        <p:cTn id="17" dur="1000"/>
                                        <p:tgtEl>
                                          <p:spTgt spid="430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ldLvl="3"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5"/>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431107" name="Rectangle 3"/>
          <p:cNvSpPr>
            <a:spLocks noGrp="1" noChangeArrowheads="1"/>
          </p:cNvSpPr>
          <p:nvPr>
            <p:ph idx="1"/>
          </p:nvPr>
        </p:nvSpPr>
        <p:spPr>
          <a:xfrm>
            <a:off x="270640" y="1547155"/>
            <a:ext cx="8512997" cy="4494620"/>
          </a:xfrm>
        </p:spPr>
        <p:txBody>
          <a:bodyPr/>
          <a:lstStyle/>
          <a:p>
            <a:r>
              <a:rPr lang="en-CA" altLang="en-US" dirty="0"/>
              <a:t>Inflation and the Business Cycle</a:t>
            </a:r>
            <a:endParaRPr lang="en-CA" altLang="en-US" dirty="0"/>
          </a:p>
          <a:p>
            <a:pPr lvl="1"/>
            <a:r>
              <a:rPr lang="en-CA" altLang="en-US" dirty="0">
                <a:highlight>
                  <a:srgbClr val="FFFF00"/>
                </a:highlight>
              </a:rPr>
              <a:t>When the inflation forecast is </a:t>
            </a:r>
            <a:r>
              <a:rPr lang="en-CA" altLang="en-US" i="1" dirty="0">
                <a:highlight>
                  <a:srgbClr val="FFFF00"/>
                </a:highlight>
              </a:rPr>
              <a:t>correct</a:t>
            </a:r>
            <a:r>
              <a:rPr lang="en-CA" altLang="en-US" dirty="0">
                <a:highlight>
                  <a:srgbClr val="FFFF00"/>
                </a:highlight>
              </a:rPr>
              <a:t>,</a:t>
            </a:r>
            <a:r>
              <a:rPr lang="en-CA" altLang="en-US" dirty="0"/>
              <a:t> the economy operates at full employment. </a:t>
            </a:r>
            <a:endParaRPr lang="en-CA" altLang="en-US" dirty="0"/>
          </a:p>
          <a:p>
            <a:pPr lvl="1"/>
            <a:r>
              <a:rPr lang="en-CA" altLang="en-US" dirty="0">
                <a:highlight>
                  <a:srgbClr val="FFFF00"/>
                </a:highlight>
              </a:rPr>
              <a:t>If aggregate demand grows </a:t>
            </a:r>
            <a:r>
              <a:rPr lang="en-CA" altLang="en-US" i="1" dirty="0">
                <a:highlight>
                  <a:srgbClr val="FFFF00"/>
                </a:highlight>
              </a:rPr>
              <a:t>faste</a:t>
            </a:r>
            <a:r>
              <a:rPr lang="en-CA" altLang="en-US" dirty="0">
                <a:highlight>
                  <a:srgbClr val="FFFF00"/>
                </a:highlight>
              </a:rPr>
              <a:t>r than expected</a:t>
            </a:r>
            <a:r>
              <a:rPr lang="en-CA" altLang="en-US" dirty="0"/>
              <a:t>, real GDP moves above potential GDP, …</a:t>
            </a:r>
            <a:endParaRPr lang="en-CA" altLang="en-US" dirty="0"/>
          </a:p>
          <a:p>
            <a:pPr lvl="1"/>
            <a:r>
              <a:rPr lang="en-CA" altLang="en-US" dirty="0"/>
              <a:t>the inflation rate exceeds its expected rate and the economy behaves like it does in a </a:t>
            </a:r>
            <a:r>
              <a:rPr lang="en-CA" altLang="en-US" b="1" dirty="0"/>
              <a:t>demand-pull inflation</a:t>
            </a:r>
            <a:r>
              <a:rPr lang="en-CA" altLang="en-US" dirty="0"/>
              <a:t>. </a:t>
            </a:r>
            <a:endParaRPr lang="en-CA" altLang="en-US" dirty="0"/>
          </a:p>
          <a:p>
            <a:pPr lvl="1"/>
            <a:r>
              <a:rPr lang="en-CA" altLang="en-US" dirty="0">
                <a:highlight>
                  <a:srgbClr val="FFFF00"/>
                </a:highlight>
              </a:rPr>
              <a:t>If aggregate demand grows </a:t>
            </a:r>
            <a:r>
              <a:rPr lang="en-CA" altLang="en-US" i="1" dirty="0">
                <a:highlight>
                  <a:srgbClr val="FFFF00"/>
                </a:highlight>
              </a:rPr>
              <a:t>more slowly</a:t>
            </a:r>
            <a:r>
              <a:rPr lang="en-CA" altLang="en-US" dirty="0">
                <a:highlight>
                  <a:srgbClr val="FFFF00"/>
                </a:highlight>
              </a:rPr>
              <a:t> than expected</a:t>
            </a:r>
            <a:r>
              <a:rPr lang="en-CA" altLang="en-US" dirty="0"/>
              <a:t>, …</a:t>
            </a:r>
            <a:endParaRPr lang="en-CA" altLang="en-US" dirty="0"/>
          </a:p>
          <a:p>
            <a:pPr lvl="1"/>
            <a:r>
              <a:rPr lang="en-CA" altLang="en-US" dirty="0"/>
              <a:t>real GDP falls below potential GDP, inflation slows, and the economy behaves like it does in a </a:t>
            </a:r>
            <a:r>
              <a:rPr lang="en-CA" altLang="en-US" b="1" dirty="0"/>
              <a:t>cost-push inflation</a:t>
            </a:r>
            <a:r>
              <a:rPr lang="en-CA" altLang="en-US" dirty="0"/>
              <a:t>.</a:t>
            </a:r>
            <a:endParaRPr lang="en-CA" alt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wipe(left)">
                                      <p:cBhvr>
                                        <p:cTn id="7" dur="1000"/>
                                        <p:tgtEl>
                                          <p:spTgt spid="431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1107">
                                            <p:txEl>
                                              <p:pRg st="2" end="2"/>
                                            </p:txEl>
                                          </p:spTgt>
                                        </p:tgtEl>
                                        <p:attrNameLst>
                                          <p:attrName>style.visibility</p:attrName>
                                        </p:attrNameLst>
                                      </p:cBhvr>
                                      <p:to>
                                        <p:strVal val="visible"/>
                                      </p:to>
                                    </p:set>
                                    <p:animEffect transition="in" filter="wipe(left)">
                                      <p:cBhvr>
                                        <p:cTn id="12" dur="1000"/>
                                        <p:tgtEl>
                                          <p:spTgt spid="431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07">
                                            <p:txEl>
                                              <p:pRg st="3" end="3"/>
                                            </p:txEl>
                                          </p:spTgt>
                                        </p:tgtEl>
                                        <p:attrNameLst>
                                          <p:attrName>style.visibility</p:attrName>
                                        </p:attrNameLst>
                                      </p:cBhvr>
                                      <p:to>
                                        <p:strVal val="visible"/>
                                      </p:to>
                                    </p:set>
                                    <p:animEffect transition="in" filter="wipe(left)">
                                      <p:cBhvr>
                                        <p:cTn id="17" dur="1000"/>
                                        <p:tgtEl>
                                          <p:spTgt spid="431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1107">
                                            <p:txEl>
                                              <p:pRg st="4" end="4"/>
                                            </p:txEl>
                                          </p:spTgt>
                                        </p:tgtEl>
                                        <p:attrNameLst>
                                          <p:attrName>style.visibility</p:attrName>
                                        </p:attrNameLst>
                                      </p:cBhvr>
                                      <p:to>
                                        <p:strVal val="visible"/>
                                      </p:to>
                                    </p:set>
                                    <p:animEffect transition="in" filter="wipe(left)">
                                      <p:cBhvr>
                                        <p:cTn id="22" dur="1000"/>
                                        <p:tgtEl>
                                          <p:spTgt spid="431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1107">
                                            <p:txEl>
                                              <p:pRg st="5" end="5"/>
                                            </p:txEl>
                                          </p:spTgt>
                                        </p:tgtEl>
                                        <p:attrNameLst>
                                          <p:attrName>style.visibility</p:attrName>
                                        </p:attrNameLst>
                                      </p:cBhvr>
                                      <p:to>
                                        <p:strVal val="visible"/>
                                      </p:to>
                                    </p:set>
                                    <p:animEffect transition="in" filter="wipe(left)">
                                      <p:cBhvr>
                                        <p:cTn id="27" dur="1000"/>
                                        <p:tgtEl>
                                          <p:spTgt spid="431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ldLvl="3"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990600" y="107950"/>
            <a:ext cx="7696200" cy="1554163"/>
          </a:xfrm>
        </p:spPr>
        <p:txBody>
          <a:bodyPr/>
          <a:lstStyle/>
          <a:p>
            <a:pPr eaLnBrk="1" hangingPunct="1"/>
            <a:r>
              <a:rPr lang="en-CA" altLang="en-US"/>
              <a:t>Deflation</a:t>
            </a:r>
            <a:endParaRPr lang="en-CA" altLang="en-US"/>
          </a:p>
        </p:txBody>
      </p:sp>
      <p:sp>
        <p:nvSpPr>
          <p:cNvPr id="409603" name="Rectangle 3"/>
          <p:cNvSpPr>
            <a:spLocks noGrp="1" noChangeArrowheads="1"/>
          </p:cNvSpPr>
          <p:nvPr>
            <p:ph idx="1"/>
          </p:nvPr>
        </p:nvSpPr>
        <p:spPr/>
        <p:txBody>
          <a:bodyPr/>
          <a:lstStyle/>
          <a:p>
            <a:r>
              <a:rPr lang="en-AU" altLang="en-US" b="0" dirty="0">
                <a:solidFill>
                  <a:schemeClr val="tx1"/>
                </a:solidFill>
              </a:rPr>
              <a:t>An economy experiences </a:t>
            </a:r>
            <a:r>
              <a:rPr lang="en-AU" altLang="en-US" b="0" i="1" dirty="0">
                <a:solidFill>
                  <a:schemeClr val="tx1"/>
                </a:solidFill>
              </a:rPr>
              <a:t>deflation </a:t>
            </a:r>
            <a:r>
              <a:rPr lang="en-AU" altLang="en-US" b="0" dirty="0">
                <a:solidFill>
                  <a:schemeClr val="tx1"/>
                </a:solidFill>
              </a:rPr>
              <a:t>when it has a </a:t>
            </a:r>
            <a:r>
              <a:rPr lang="en-AU" altLang="en-US" dirty="0">
                <a:solidFill>
                  <a:schemeClr val="tx1"/>
                </a:solidFill>
                <a:highlight>
                  <a:srgbClr val="FFFF00"/>
                </a:highlight>
              </a:rPr>
              <a:t>persistently</a:t>
            </a:r>
            <a:r>
              <a:rPr lang="en-AU" altLang="en-US" b="0" dirty="0">
                <a:solidFill>
                  <a:schemeClr val="tx1"/>
                </a:solidFill>
                <a:highlight>
                  <a:srgbClr val="FFFF00"/>
                </a:highlight>
              </a:rPr>
              <a:t> </a:t>
            </a:r>
            <a:r>
              <a:rPr lang="en-AU" altLang="en-US" b="0" i="1" dirty="0">
                <a:solidFill>
                  <a:schemeClr val="tx1"/>
                </a:solidFill>
                <a:highlight>
                  <a:srgbClr val="FFFF00"/>
                </a:highlight>
              </a:rPr>
              <a:t>falling </a:t>
            </a:r>
            <a:r>
              <a:rPr lang="en-AU" altLang="en-US" b="0" dirty="0">
                <a:solidFill>
                  <a:schemeClr val="tx1"/>
                </a:solidFill>
                <a:highlight>
                  <a:srgbClr val="FFFF00"/>
                </a:highlight>
              </a:rPr>
              <a:t>price level</a:t>
            </a:r>
            <a:r>
              <a:rPr lang="en-AU" altLang="en-US" b="0" dirty="0">
                <a:solidFill>
                  <a:schemeClr val="tx1"/>
                </a:solidFill>
              </a:rPr>
              <a:t>. </a:t>
            </a:r>
            <a:endParaRPr lang="en-AU" altLang="en-US" b="0" dirty="0">
              <a:solidFill>
                <a:schemeClr val="tx1"/>
              </a:solidFill>
            </a:endParaRPr>
          </a:p>
          <a:p>
            <a:pPr>
              <a:buClr>
                <a:srgbClr val="7030A0"/>
              </a:buClr>
              <a:buSzPct val="120000"/>
              <a:buFont typeface="Wingdings" panose="05000000000000000000" pitchFamily="2" charset="2"/>
              <a:buChar char="§"/>
            </a:pPr>
            <a:r>
              <a:rPr lang="en-AU" altLang="en-US" b="0" dirty="0">
                <a:solidFill>
                  <a:schemeClr val="tx1"/>
                </a:solidFill>
              </a:rPr>
              <a:t> What causes deflation?</a:t>
            </a:r>
            <a:endParaRPr lang="en-AU" altLang="en-US" b="0" dirty="0">
              <a:solidFill>
                <a:schemeClr val="tx1"/>
              </a:solidFill>
            </a:endParaRPr>
          </a:p>
          <a:p>
            <a:pPr>
              <a:buClr>
                <a:srgbClr val="7030A0"/>
              </a:buClr>
              <a:buSzPct val="120000"/>
              <a:buFont typeface="Wingdings" panose="05000000000000000000" pitchFamily="2" charset="2"/>
              <a:buChar char="§"/>
            </a:pPr>
            <a:r>
              <a:rPr lang="en-AU" altLang="en-US" b="0" dirty="0">
                <a:solidFill>
                  <a:schemeClr val="tx1"/>
                </a:solidFill>
              </a:rPr>
              <a:t> What are the consequences of deflation?</a:t>
            </a:r>
            <a:endParaRPr lang="en-AU" altLang="en-US" b="0" dirty="0">
              <a:solidFill>
                <a:schemeClr val="tx1"/>
              </a:solidFill>
            </a:endParaRPr>
          </a:p>
          <a:p>
            <a:pPr lvl="1" eaLnBrk="1" hangingPunct="1">
              <a:buClr>
                <a:srgbClr val="7030A0"/>
              </a:buClr>
              <a:buSzPct val="120000"/>
              <a:buFont typeface="Wingdings" panose="05000000000000000000" pitchFamily="2" charset="2"/>
              <a:buChar char="§"/>
            </a:pPr>
            <a:r>
              <a:rPr lang="en-CA" altLang="en-US" dirty="0"/>
              <a:t> How can deflation be ended?</a:t>
            </a: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ldLvl="3"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990600" y="107950"/>
            <a:ext cx="7696200" cy="1554163"/>
          </a:xfrm>
        </p:spPr>
        <p:txBody>
          <a:bodyPr/>
          <a:lstStyle/>
          <a:p>
            <a:pPr eaLnBrk="1" hangingPunct="1"/>
            <a:r>
              <a:rPr lang="en-CA" altLang="en-US"/>
              <a:t>Deflation</a:t>
            </a:r>
            <a:endParaRPr lang="en-CA" altLang="en-US"/>
          </a:p>
        </p:txBody>
      </p:sp>
      <p:sp>
        <p:nvSpPr>
          <p:cNvPr id="409603" name="Rectangle 3"/>
          <p:cNvSpPr>
            <a:spLocks noGrp="1" noChangeArrowheads="1"/>
          </p:cNvSpPr>
          <p:nvPr>
            <p:ph idx="1"/>
          </p:nvPr>
        </p:nvSpPr>
        <p:spPr/>
        <p:txBody>
          <a:bodyPr/>
          <a:lstStyle/>
          <a:p>
            <a:pPr>
              <a:buClr>
                <a:srgbClr val="009CAF"/>
              </a:buClr>
              <a:buSzPct val="120000"/>
            </a:pPr>
            <a:r>
              <a:rPr lang="en-AU" altLang="en-US" dirty="0"/>
              <a:t>What Causes Deflation</a:t>
            </a:r>
            <a:endParaRPr lang="en-AU" altLang="en-US" dirty="0"/>
          </a:p>
          <a:p>
            <a:pPr>
              <a:buClr>
                <a:srgbClr val="009CAF"/>
              </a:buClr>
              <a:buSzPct val="120000"/>
            </a:pPr>
            <a:r>
              <a:rPr lang="en-CA" altLang="en-US" b="0" dirty="0">
                <a:solidFill>
                  <a:schemeClr val="tx1"/>
                </a:solidFill>
              </a:rPr>
              <a:t>The price level falls persistently if aggregate demand increases at a persistently slower rate than aggregate supply.</a:t>
            </a:r>
            <a:endParaRPr lang="en-CA" altLang="en-US" b="0" dirty="0">
              <a:solidFill>
                <a:schemeClr val="tx1"/>
              </a:solidFill>
            </a:endParaRPr>
          </a:p>
          <a:p>
            <a:pPr>
              <a:buClr>
                <a:srgbClr val="009CAF"/>
              </a:buClr>
              <a:buSzPct val="120000"/>
            </a:pPr>
            <a:r>
              <a:rPr lang="en-CA" altLang="en-US" dirty="0">
                <a:solidFill>
                  <a:srgbClr val="F2615F"/>
                </a:solidFill>
              </a:rPr>
              <a:t>The Quantity Theory and Deflation</a:t>
            </a:r>
            <a:endParaRPr lang="en-CA" altLang="en-US" dirty="0">
              <a:solidFill>
                <a:srgbClr val="F2615F"/>
              </a:solidFill>
            </a:endParaRPr>
          </a:p>
          <a:p>
            <a:pPr>
              <a:buClr>
                <a:srgbClr val="009CAF"/>
              </a:buClr>
              <a:buSzPct val="120000"/>
            </a:pPr>
            <a:r>
              <a:rPr lang="en-CA" altLang="en-US" b="0" dirty="0">
                <a:solidFill>
                  <a:schemeClr val="tx1"/>
                </a:solidFill>
              </a:rPr>
              <a:t>Inflation rate = Money growth rate + Rate of velocity change				 – Real GDP growth rate</a:t>
            </a:r>
            <a:endParaRPr lang="en-CA" altLang="en-US" b="0" dirty="0">
              <a:solidFill>
                <a:schemeClr val="tx1"/>
              </a:solidFill>
            </a:endParaRPr>
          </a:p>
          <a:p>
            <a:pPr>
              <a:buClr>
                <a:srgbClr val="009CAF"/>
              </a:buClr>
              <a:buSzPct val="120000"/>
            </a:pPr>
            <a:r>
              <a:rPr lang="en-CA" altLang="en-US" b="0" dirty="0">
                <a:solidFill>
                  <a:schemeClr val="tx1"/>
                </a:solidFill>
              </a:rPr>
              <a:t>Deflation occurs if </a:t>
            </a:r>
            <a:endParaRPr lang="en-CA" altLang="en-US" b="0" dirty="0">
              <a:solidFill>
                <a:schemeClr val="tx1"/>
              </a:solidFill>
            </a:endParaRPr>
          </a:p>
          <a:p>
            <a:pPr>
              <a:buClr>
                <a:srgbClr val="009CAF"/>
              </a:buClr>
              <a:buSzPct val="120000"/>
            </a:pPr>
            <a:r>
              <a:rPr lang="en-CA" altLang="en-US" b="0" dirty="0">
                <a:solidFill>
                  <a:schemeClr val="tx1"/>
                </a:solidFill>
              </a:rPr>
              <a:t>Money growth rate &lt; Real GDP growth rate – Rate of 					velocity change.</a:t>
            </a:r>
            <a:endParaRPr lang="en-CA" altLang="en-US" b="0"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wipe(left)">
                                      <p:cBhvr>
                                        <p:cTn id="27" dur="1000"/>
                                        <p:tgtEl>
                                          <p:spTgt spid="409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03">
                                            <p:txEl>
                                              <p:pRg st="5" end="5"/>
                                            </p:txEl>
                                          </p:spTgt>
                                        </p:tgtEl>
                                        <p:attrNameLst>
                                          <p:attrName>style.visibility</p:attrName>
                                        </p:attrNameLst>
                                      </p:cBhvr>
                                      <p:to>
                                        <p:strVal val="visible"/>
                                      </p:to>
                                    </p:set>
                                    <p:animEffect transition="in" filter="wipe(left)">
                                      <p:cBhvr>
                                        <p:cTn id="32" dur="10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ldLvl="3"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Quantity Theory of Money</a:t>
            </a:r>
            <a:endParaRPr lang="en-CA" dirty="0"/>
          </a:p>
        </p:txBody>
      </p:sp>
      <p:sp>
        <p:nvSpPr>
          <p:cNvPr id="3" name="Content Placeholder 2"/>
          <p:cNvSpPr>
            <a:spLocks noGrp="1"/>
          </p:cNvSpPr>
          <p:nvPr>
            <p:ph idx="1"/>
          </p:nvPr>
        </p:nvSpPr>
        <p:spPr/>
        <p:txBody>
          <a:bodyPr/>
          <a:lstStyle/>
          <a:p>
            <a:r>
              <a:rPr lang="en-CA" sz="3600" dirty="0"/>
              <a:t>%</a:t>
            </a:r>
            <a:r>
              <a:rPr lang="en-CA" sz="3600" dirty="0">
                <a:latin typeface="Times New Roman" panose="02020603050405020304" pitchFamily="18" charset="0"/>
                <a:cs typeface="Times New Roman" panose="02020603050405020304" pitchFamily="18" charset="0"/>
              </a:rPr>
              <a:t>∆M   +   %∆V   =   %∆P   +   %∆Y</a:t>
            </a:r>
            <a:endParaRPr lang="en-CA" sz="3600" dirty="0">
              <a:latin typeface="Times New Roman" panose="02020603050405020304" pitchFamily="18" charset="0"/>
              <a:cs typeface="Times New Roman" panose="02020603050405020304" pitchFamily="18" charset="0"/>
            </a:endParaRPr>
          </a:p>
          <a:p>
            <a:endParaRPr lang="en-CA" sz="3600" dirty="0">
              <a:latin typeface="Times New Roman" panose="02020603050405020304" pitchFamily="18" charset="0"/>
              <a:cs typeface="Times New Roman" panose="02020603050405020304" pitchFamily="18" charset="0"/>
            </a:endParaRPr>
          </a:p>
          <a:p>
            <a:endParaRPr lang="en-CA" sz="3600" dirty="0">
              <a:latin typeface="Times New Roman" panose="02020603050405020304" pitchFamily="18" charset="0"/>
              <a:cs typeface="Times New Roman" panose="02020603050405020304" pitchFamily="18" charset="0"/>
            </a:endParaRPr>
          </a:p>
          <a:p>
            <a:endParaRPr lang="en-CA" sz="3600" dirty="0">
              <a:latin typeface="Times New Roman" panose="02020603050405020304" pitchFamily="18" charset="0"/>
              <a:cs typeface="Times New Roman" panose="02020603050405020304" pitchFamily="18" charset="0"/>
            </a:endParaRPr>
          </a:p>
          <a:p>
            <a:r>
              <a:rPr lang="en-CA" sz="3600" dirty="0"/>
              <a:t>%</a:t>
            </a:r>
            <a:r>
              <a:rPr lang="en-CA" sz="3600" dirty="0">
                <a:latin typeface="Times New Roman" panose="02020603050405020304" pitchFamily="18" charset="0"/>
                <a:cs typeface="Times New Roman" panose="02020603050405020304" pitchFamily="18" charset="0"/>
              </a:rPr>
              <a:t>∆P    =   %∆M   -   %∆Y</a:t>
            </a:r>
            <a:endParaRPr lang="en-CA" sz="3600" dirty="0">
              <a:latin typeface="Times New Roman" panose="02020603050405020304" pitchFamily="18" charset="0"/>
              <a:cs typeface="Times New Roman" panose="02020603050405020304" pitchFamily="18" charset="0"/>
            </a:endParaRPr>
          </a:p>
          <a:p>
            <a:r>
              <a:rPr lang="en-CA" b="0" dirty="0">
                <a:latin typeface="Times New Roman" panose="02020603050405020304" pitchFamily="18" charset="0"/>
                <a:cs typeface="Times New Roman" panose="02020603050405020304" pitchFamily="18" charset="0"/>
              </a:rPr>
              <a:t>If Y &lt;M</a:t>
            </a:r>
            <a:endParaRPr lang="en-CA" b="0" dirty="0">
              <a:latin typeface="Times New Roman" panose="02020603050405020304" pitchFamily="18" charset="0"/>
              <a:cs typeface="Times New Roman" panose="02020603050405020304" pitchFamily="18" charset="0"/>
            </a:endParaRPr>
          </a:p>
          <a:p>
            <a:endParaRPr lang="en-CA" sz="3600" b="0" dirty="0">
              <a:solidFill>
                <a:schemeClr val="tx1"/>
              </a:solidFill>
            </a:endParaRPr>
          </a:p>
          <a:p>
            <a:endParaRPr lang="en-CA" sz="3600" dirty="0">
              <a:latin typeface="Times New Roman" panose="02020603050405020304" pitchFamily="18" charset="0"/>
              <a:cs typeface="Times New Roman" panose="02020603050405020304" pitchFamily="18" charset="0"/>
            </a:endParaRPr>
          </a:p>
          <a:p>
            <a:endParaRPr lang="en-CA" b="0" dirty="0">
              <a:solidFill>
                <a:schemeClr val="tx1"/>
              </a:solidFill>
            </a:endParaRPr>
          </a:p>
        </p:txBody>
      </p:sp>
      <p:sp>
        <p:nvSpPr>
          <p:cNvPr id="4" name="TextBox 3"/>
          <p:cNvSpPr txBox="1"/>
          <p:nvPr/>
        </p:nvSpPr>
        <p:spPr>
          <a:xfrm>
            <a:off x="360363" y="2392065"/>
            <a:ext cx="2189085" cy="646331"/>
          </a:xfrm>
          <a:prstGeom prst="rect">
            <a:avLst/>
          </a:prstGeom>
          <a:noFill/>
        </p:spPr>
        <p:txBody>
          <a:bodyPr wrap="square" rtlCol="0">
            <a:spAutoFit/>
          </a:bodyPr>
          <a:lstStyle/>
          <a:p>
            <a:r>
              <a:rPr lang="en-CA" dirty="0"/>
              <a:t>Growth rate of money supply</a:t>
            </a:r>
            <a:endParaRPr lang="en-CA" dirty="0"/>
          </a:p>
        </p:txBody>
      </p:sp>
      <p:sp>
        <p:nvSpPr>
          <p:cNvPr id="5" name="TextBox 4"/>
          <p:cNvSpPr txBox="1"/>
          <p:nvPr/>
        </p:nvSpPr>
        <p:spPr>
          <a:xfrm>
            <a:off x="2190890" y="2530564"/>
            <a:ext cx="6495910" cy="369332"/>
          </a:xfrm>
          <a:prstGeom prst="rect">
            <a:avLst/>
          </a:prstGeom>
          <a:noFill/>
        </p:spPr>
        <p:txBody>
          <a:bodyPr wrap="square" rtlCol="0">
            <a:spAutoFit/>
          </a:bodyPr>
          <a:lstStyle/>
          <a:p>
            <a:r>
              <a:rPr lang="en-CA" dirty="0"/>
              <a:t>+           0              =       Inflation         +     Economic Growth</a:t>
            </a:r>
            <a:endParaRPr lang="en-CA" dirty="0"/>
          </a:p>
        </p:txBody>
      </p:sp>
      <p:sp>
        <p:nvSpPr>
          <p:cNvPr id="6" name="TextBox 5"/>
          <p:cNvSpPr txBox="1"/>
          <p:nvPr/>
        </p:nvSpPr>
        <p:spPr>
          <a:xfrm>
            <a:off x="363069" y="3512090"/>
            <a:ext cx="3287211" cy="369332"/>
          </a:xfrm>
          <a:prstGeom prst="rect">
            <a:avLst/>
          </a:prstGeom>
          <a:noFill/>
        </p:spPr>
        <p:txBody>
          <a:bodyPr wrap="square" rtlCol="0">
            <a:spAutoFit/>
          </a:bodyPr>
          <a:lstStyle/>
          <a:p>
            <a:r>
              <a:rPr lang="en-CA" dirty="0"/>
              <a:t>Solve for %P = Inflation</a:t>
            </a:r>
            <a:endParaRPr lang="en-CA" dirty="0"/>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90600" y="107950"/>
            <a:ext cx="7696200" cy="1554163"/>
          </a:xfrm>
        </p:spPr>
        <p:txBody>
          <a:bodyPr/>
          <a:lstStyle/>
          <a:p>
            <a:pPr eaLnBrk="1" hangingPunct="1"/>
            <a:r>
              <a:rPr lang="en-CA" altLang="en-US"/>
              <a:t>Deflation</a:t>
            </a:r>
            <a:endParaRPr lang="en-CA" altLang="en-US"/>
          </a:p>
        </p:txBody>
      </p:sp>
      <p:sp>
        <p:nvSpPr>
          <p:cNvPr id="409603" name="Rectangle 3"/>
          <p:cNvSpPr>
            <a:spLocks noGrp="1" noChangeArrowheads="1"/>
          </p:cNvSpPr>
          <p:nvPr>
            <p:ph idx="1"/>
          </p:nvPr>
        </p:nvSpPr>
        <p:spPr/>
        <p:txBody>
          <a:bodyPr/>
          <a:lstStyle/>
          <a:p>
            <a:pPr>
              <a:buClr>
                <a:srgbClr val="009CAF"/>
              </a:buClr>
              <a:buSzPct val="120000"/>
            </a:pPr>
            <a:r>
              <a:rPr lang="en-CA" altLang="en-US" b="0">
                <a:solidFill>
                  <a:schemeClr val="tx1"/>
                </a:solidFill>
              </a:rPr>
              <a:t>For example in Japan, real GDP growth rate was 0.8 percent a year, the money growth rate was 2.5 percent a year, and the rate of velocity change was –3 percent a year.</a:t>
            </a:r>
            <a:endParaRPr lang="en-CA" altLang="en-US" b="0">
              <a:solidFill>
                <a:schemeClr val="tx1"/>
              </a:solidFill>
            </a:endParaRPr>
          </a:p>
          <a:p>
            <a:pPr>
              <a:buClr>
                <a:srgbClr val="009CAF"/>
              </a:buClr>
              <a:buSzPct val="120000"/>
            </a:pPr>
            <a:r>
              <a:rPr lang="en-CA" altLang="en-US" b="0">
                <a:solidFill>
                  <a:schemeClr val="tx1"/>
                </a:solidFill>
              </a:rPr>
              <a:t>Inflation rate = Money growth rate + Rate of velocity change – Real GDP growth rate</a:t>
            </a:r>
            <a:endParaRPr lang="en-CA" altLang="en-US" b="0">
              <a:solidFill>
                <a:schemeClr val="tx1"/>
              </a:solidFill>
            </a:endParaRPr>
          </a:p>
          <a:p>
            <a:pPr>
              <a:buClr>
                <a:srgbClr val="009CAF"/>
              </a:buClr>
              <a:buSzPct val="120000"/>
            </a:pPr>
            <a:r>
              <a:rPr lang="en-CA" altLang="en-US" b="0">
                <a:solidFill>
                  <a:schemeClr val="tx1"/>
                </a:solidFill>
              </a:rPr>
              <a:t>Inflation rate = [2.5 + (– 3) – 0.8] percent a year.</a:t>
            </a:r>
            <a:endParaRPr lang="en-CA" altLang="en-US" b="0">
              <a:solidFill>
                <a:schemeClr val="tx1"/>
              </a:solidFill>
            </a:endParaRPr>
          </a:p>
          <a:p>
            <a:pPr>
              <a:buClr>
                <a:srgbClr val="009CAF"/>
              </a:buClr>
              <a:buSzPct val="120000"/>
            </a:pPr>
            <a:r>
              <a:rPr lang="en-CA" altLang="en-US" b="0">
                <a:solidFill>
                  <a:schemeClr val="tx1"/>
                </a:solidFill>
              </a:rPr>
              <a:t>Deflation rate = 1.3 percent a year.</a:t>
            </a:r>
            <a:endParaRPr lang="en-CA" altLang="en-US" b="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ldLvl="3"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90600" y="107950"/>
            <a:ext cx="7696200" cy="1554163"/>
          </a:xfrm>
        </p:spPr>
        <p:txBody>
          <a:bodyPr/>
          <a:lstStyle/>
          <a:p>
            <a:pPr eaLnBrk="1" hangingPunct="1"/>
            <a:r>
              <a:rPr lang="en-CA" altLang="en-US"/>
              <a:t>Deflation</a:t>
            </a:r>
            <a:endParaRPr lang="en-CA" altLang="en-US"/>
          </a:p>
        </p:txBody>
      </p:sp>
      <p:sp>
        <p:nvSpPr>
          <p:cNvPr id="409603" name="Rectangle 3"/>
          <p:cNvSpPr>
            <a:spLocks noGrp="1" noChangeArrowheads="1"/>
          </p:cNvSpPr>
          <p:nvPr>
            <p:ph idx="1"/>
          </p:nvPr>
        </p:nvSpPr>
        <p:spPr/>
        <p:txBody>
          <a:bodyPr/>
          <a:lstStyle/>
          <a:p>
            <a:pPr>
              <a:buClr>
                <a:srgbClr val="009CAF"/>
              </a:buClr>
              <a:buSzPct val="120000"/>
            </a:pPr>
            <a:r>
              <a:rPr lang="en-AU" altLang="en-US"/>
              <a:t>What are the Consequences of Deflation?</a:t>
            </a:r>
            <a:endParaRPr lang="en-AU" altLang="en-US"/>
          </a:p>
          <a:p>
            <a:pPr>
              <a:buClr>
                <a:srgbClr val="009CAF"/>
              </a:buClr>
              <a:buSzPct val="120000"/>
            </a:pPr>
            <a:r>
              <a:rPr lang="en-AU" altLang="en-US" b="0">
                <a:solidFill>
                  <a:schemeClr val="tx1"/>
                </a:solidFill>
              </a:rPr>
              <a:t>Unanticipated deflation redistributes income and wealth, lowers real GDP and employment, and diverts resources from production.</a:t>
            </a:r>
            <a:endParaRPr lang="en-AU" altLang="en-US" b="0">
              <a:solidFill>
                <a:schemeClr val="tx1"/>
              </a:solidFill>
            </a:endParaRPr>
          </a:p>
          <a:p>
            <a:pPr>
              <a:buClr>
                <a:srgbClr val="009CAF"/>
              </a:buClr>
              <a:buSzPct val="120000"/>
            </a:pPr>
            <a:endParaRPr lang="en-AU" altLang="en-US" b="0">
              <a:solidFill>
                <a:schemeClr val="tx1"/>
              </a:solidFill>
            </a:endParaRPr>
          </a:p>
          <a:p>
            <a:pPr lvl="1" eaLnBrk="1" hangingPunct="1">
              <a:buClr>
                <a:srgbClr val="009CAF"/>
              </a:buClr>
              <a:buSzPct val="120000"/>
            </a:pPr>
            <a:r>
              <a:rPr lang="en-CA" altLang="en-US" b="1">
                <a:solidFill>
                  <a:srgbClr val="7030A0"/>
                </a:solidFill>
              </a:rPr>
              <a:t>How can deflation be ended?</a:t>
            </a:r>
            <a:endParaRPr lang="en-CA" altLang="en-US" b="1">
              <a:solidFill>
                <a:srgbClr val="7030A0"/>
              </a:solidFill>
            </a:endParaRPr>
          </a:p>
          <a:p>
            <a:pPr lvl="1" eaLnBrk="1" hangingPunct="1">
              <a:buClr>
                <a:srgbClr val="009CAF"/>
              </a:buClr>
              <a:buSzPct val="120000"/>
            </a:pPr>
            <a:r>
              <a:rPr lang="en-CA" altLang="en-US"/>
              <a:t>By increasing the </a:t>
            </a:r>
            <a:r>
              <a:rPr lang="en-CA" altLang="en-US" i="1"/>
              <a:t>growth</a:t>
            </a:r>
            <a:r>
              <a:rPr lang="en-CA" altLang="en-US"/>
              <a:t> rate of money.</a:t>
            </a:r>
            <a:endParaRPr lang="en-CA" altLang="en-US"/>
          </a:p>
          <a:p>
            <a:pPr lvl="1" eaLnBrk="1" hangingPunct="1">
              <a:buClr>
                <a:srgbClr val="009CAF"/>
              </a:buClr>
              <a:buSzPct val="120000"/>
            </a:pPr>
            <a:r>
              <a:rPr lang="en-CA" altLang="en-US"/>
              <a:t>Make the money growth rate exceed the growth rate of real GDP minus the rate of velocity change.</a:t>
            </a:r>
            <a:endParaRPr lang="en-CA" altLang="en-US"/>
          </a:p>
          <a:p>
            <a:pPr lvl="1" eaLnBrk="1" hangingPunct="1">
              <a:buClr>
                <a:srgbClr val="009CAF"/>
              </a:buClr>
              <a:buSzPct val="120000"/>
            </a:pPr>
            <a:r>
              <a:rPr lang="en-CA" altLang="en-US">
                <a:solidFill>
                  <a:schemeClr val="bg1"/>
                </a:solidFill>
              </a:rPr>
              <a:t> </a:t>
            </a:r>
            <a:endParaRPr lang="en-CA" altLang="en-US">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wipe(left)">
                                      <p:cBhvr>
                                        <p:cTn id="17" dur="1000"/>
                                        <p:tgtEl>
                                          <p:spTgt spid="409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4" end="4"/>
                                            </p:txEl>
                                          </p:spTgt>
                                        </p:tgtEl>
                                        <p:attrNameLst>
                                          <p:attrName>style.visibility</p:attrName>
                                        </p:attrNameLst>
                                      </p:cBhvr>
                                      <p:to>
                                        <p:strVal val="visible"/>
                                      </p:to>
                                    </p:set>
                                    <p:animEffect transition="in" filter="wipe(left)">
                                      <p:cBhvr>
                                        <p:cTn id="22" dur="1000"/>
                                        <p:tgtEl>
                                          <p:spTgt spid="409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5" end="5"/>
                                            </p:txEl>
                                          </p:spTgt>
                                        </p:tgtEl>
                                        <p:attrNameLst>
                                          <p:attrName>style.visibility</p:attrName>
                                        </p:attrNameLst>
                                      </p:cBhvr>
                                      <p:to>
                                        <p:strVal val="visible"/>
                                      </p:to>
                                    </p:set>
                                    <p:animEffect transition="in" filter="wipe(left)">
                                      <p:cBhvr>
                                        <p:cTn id="27" dur="1000"/>
                                        <p:tgtEl>
                                          <p:spTgt spid="409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03">
                                            <p:txEl>
                                              <p:pRg st="6" end="6"/>
                                            </p:txEl>
                                          </p:spTgt>
                                        </p:tgtEl>
                                        <p:attrNameLst>
                                          <p:attrName>style.visibility</p:attrName>
                                        </p:attrNameLst>
                                      </p:cBhvr>
                                      <p:to>
                                        <p:strVal val="visible"/>
                                      </p:to>
                                    </p:set>
                                    <p:animEffect transition="in" filter="wipe(left)">
                                      <p:cBhvr>
                                        <p:cTn id="32" dur="1000"/>
                                        <p:tgtEl>
                                          <p:spTgt spid="409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ldLvl="3"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90600" y="107950"/>
            <a:ext cx="7696200" cy="1554163"/>
          </a:xfrm>
        </p:spPr>
        <p:txBody>
          <a:bodyPr/>
          <a:lstStyle/>
          <a:p>
            <a:pPr eaLnBrk="1" hangingPunct="1"/>
            <a:r>
              <a:rPr lang="en-CA" altLang="en-US"/>
              <a:t>Inflation Cycles</a:t>
            </a:r>
            <a:endParaRPr lang="en-CA" altLang="en-US"/>
          </a:p>
        </p:txBody>
      </p:sp>
      <p:sp>
        <p:nvSpPr>
          <p:cNvPr id="406531" name="Rectangle 3"/>
          <p:cNvSpPr>
            <a:spLocks noGrp="1" noChangeArrowheads="1"/>
          </p:cNvSpPr>
          <p:nvPr>
            <p:ph idx="1"/>
          </p:nvPr>
        </p:nvSpPr>
        <p:spPr/>
        <p:txBody>
          <a:bodyPr/>
          <a:lstStyle/>
          <a:p>
            <a:pPr lvl="1" eaLnBrk="1" hangingPunct="1"/>
            <a:r>
              <a:rPr lang="en-CA" altLang="en-US" dirty="0"/>
              <a:t>In the long run, inflation occurs if the quantity of money grows faster than potential GDP.</a:t>
            </a:r>
            <a:endParaRPr lang="en-CA" altLang="en-US" dirty="0"/>
          </a:p>
          <a:p>
            <a:pPr lvl="1" eaLnBrk="1" hangingPunct="1"/>
            <a:r>
              <a:rPr lang="en-CA" altLang="en-US" dirty="0"/>
              <a:t>In the short run, </a:t>
            </a:r>
            <a:r>
              <a:rPr lang="en-CA" altLang="en-US" dirty="0">
                <a:highlight>
                  <a:srgbClr val="FFFF00"/>
                </a:highlight>
              </a:rPr>
              <a:t>many factors can start an inflation</a:t>
            </a:r>
            <a:r>
              <a:rPr lang="en-CA" altLang="en-US" dirty="0"/>
              <a:t>, and real GDP and the price level interact.</a:t>
            </a:r>
            <a:endParaRPr lang="en-CA" altLang="en-US" dirty="0"/>
          </a:p>
          <a:p>
            <a:pPr lvl="1" eaLnBrk="1" hangingPunct="1"/>
            <a:r>
              <a:rPr lang="en-CA" altLang="en-US" dirty="0"/>
              <a:t>To study these interactions, we distinguish two </a:t>
            </a:r>
            <a:r>
              <a:rPr lang="en-CA" altLang="en-US" dirty="0">
                <a:highlight>
                  <a:srgbClr val="FFFF00"/>
                </a:highlight>
              </a:rPr>
              <a:t>sources</a:t>
            </a:r>
            <a:r>
              <a:rPr lang="en-CA" altLang="en-US" dirty="0"/>
              <a:t> of inflation:</a:t>
            </a:r>
            <a:endParaRPr lang="en-CA" altLang="en-US" dirty="0"/>
          </a:p>
          <a:p>
            <a:pPr lvl="1" eaLnBrk="1" hangingPunct="1">
              <a:buClr>
                <a:srgbClr val="7030A0"/>
              </a:buClr>
              <a:buSzPct val="120000"/>
              <a:buFont typeface="Wingdings" panose="05000000000000000000" pitchFamily="2" charset="2"/>
              <a:buChar char="§"/>
            </a:pPr>
            <a:r>
              <a:rPr lang="en-CA" altLang="en-US" dirty="0"/>
              <a:t> Demand-pull inflation</a:t>
            </a:r>
            <a:endParaRPr lang="en-CA" altLang="en-US" dirty="0"/>
          </a:p>
          <a:p>
            <a:pPr lvl="1" eaLnBrk="1" hangingPunct="1">
              <a:buClr>
                <a:srgbClr val="7030A0"/>
              </a:buClr>
              <a:buSzPct val="120000"/>
              <a:buFont typeface="Wingdings" panose="05000000000000000000" pitchFamily="2" charset="2"/>
              <a:buChar char="§"/>
            </a:pPr>
            <a:r>
              <a:rPr lang="en-CA" altLang="en-US" dirty="0"/>
              <a:t> Cost-push inflation</a:t>
            </a:r>
            <a:endParaRPr lang="en-CA" altLang="en-US" dirty="0"/>
          </a:p>
        </p:txBody>
      </p:sp>
      <p:sp>
        <p:nvSpPr>
          <p:cNvPr id="2" name="TextBox 1"/>
          <p:cNvSpPr txBox="1"/>
          <p:nvPr/>
        </p:nvSpPr>
        <p:spPr>
          <a:xfrm>
            <a:off x="5109670" y="1931205"/>
            <a:ext cx="2942623" cy="369332"/>
          </a:xfrm>
          <a:prstGeom prst="rect">
            <a:avLst/>
          </a:prstGeom>
          <a:noFill/>
        </p:spPr>
        <p:txBody>
          <a:bodyPr wrap="square" rtlCol="0">
            <a:spAutoFit/>
          </a:bodyPr>
          <a:lstStyle/>
          <a:p>
            <a:r>
              <a:rPr lang="en-CA" dirty="0">
                <a:solidFill>
                  <a:srgbClr val="FF0000"/>
                </a:solidFill>
              </a:rPr>
              <a:t>Chapter 26, slide 44</a:t>
            </a:r>
            <a:endParaRPr lang="en-CA" dirty="0">
              <a:solidFill>
                <a:srgbClr val="FF0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wipe(left)">
                                      <p:cBhvr>
                                        <p:cTn id="7" dur="500"/>
                                        <p:tgtEl>
                                          <p:spTgt spid="406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xEl>
                                              <p:pRg st="1" end="1"/>
                                            </p:txEl>
                                          </p:spTgt>
                                        </p:tgtEl>
                                        <p:attrNameLst>
                                          <p:attrName>style.visibility</p:attrName>
                                        </p:attrNameLst>
                                      </p:cBhvr>
                                      <p:to>
                                        <p:strVal val="visible"/>
                                      </p:to>
                                    </p:set>
                                    <p:animEffect transition="in" filter="wipe(left)">
                                      <p:cBhvr>
                                        <p:cTn id="12" dur="1000"/>
                                        <p:tgtEl>
                                          <p:spTgt spid="406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1">
                                            <p:txEl>
                                              <p:pRg st="2" end="2"/>
                                            </p:txEl>
                                          </p:spTgt>
                                        </p:tgtEl>
                                        <p:attrNameLst>
                                          <p:attrName>style.visibility</p:attrName>
                                        </p:attrNameLst>
                                      </p:cBhvr>
                                      <p:to>
                                        <p:strVal val="visible"/>
                                      </p:to>
                                    </p:set>
                                    <p:animEffect transition="in" filter="wipe(left)">
                                      <p:cBhvr>
                                        <p:cTn id="17" dur="1000"/>
                                        <p:tgtEl>
                                          <p:spTgt spid="406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6531">
                                            <p:txEl>
                                              <p:pRg st="3" end="3"/>
                                            </p:txEl>
                                          </p:spTgt>
                                        </p:tgtEl>
                                        <p:attrNameLst>
                                          <p:attrName>style.visibility</p:attrName>
                                        </p:attrNameLst>
                                      </p:cBhvr>
                                      <p:to>
                                        <p:strVal val="visible"/>
                                      </p:to>
                                    </p:set>
                                    <p:animEffect transition="in" filter="wipe(left)">
                                      <p:cBhvr>
                                        <p:cTn id="22" dur="1000"/>
                                        <p:tgtEl>
                                          <p:spTgt spid="406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6531">
                                            <p:txEl>
                                              <p:pRg st="4" end="4"/>
                                            </p:txEl>
                                          </p:spTgt>
                                        </p:tgtEl>
                                        <p:attrNameLst>
                                          <p:attrName>style.visibility</p:attrName>
                                        </p:attrNameLst>
                                      </p:cBhvr>
                                      <p:to>
                                        <p:strVal val="visible"/>
                                      </p:to>
                                    </p:set>
                                    <p:animEffect transition="in" filter="wipe(left)">
                                      <p:cBhvr>
                                        <p:cTn id="27" dur="1000"/>
                                        <p:tgtEl>
                                          <p:spTgt spid="406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ldLvl="3"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Consequences of Deflation</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9D4F2991-DB14-4B4A-BB92-ABD8D06D6AAF}"/>
                  </a:ext>
                </a:extLst>
              </p:cNvPr>
              <p:cNvSpPr>
                <a:spLocks noGrp="1"/>
              </p:cNvSpPr>
              <p:nvPr>
                <p:ph idx="1"/>
              </p:nvPr>
            </p:nvSpPr>
            <p:spPr>
              <a:xfrm>
                <a:off x="117020" y="1355130"/>
                <a:ext cx="8950170" cy="5376700"/>
              </a:xfrm>
            </p:spPr>
            <p:txBody>
              <a:bodyPr/>
              <a:lstStyle/>
              <a:p>
                <a:r>
                  <a:rPr lang="en-CA" dirty="0"/>
                  <a:t>Redistributes income and wealth</a:t>
                </a:r>
              </a:p>
              <a:p>
                <a:r>
                  <a:rPr lang="en-CA" b="0" dirty="0">
                    <a:solidFill>
                      <a:schemeClr val="tx1"/>
                    </a:solidFill>
                  </a:rPr>
                  <a:t>With deflation, real wages increase.</a:t>
                </a:r>
              </a:p>
              <a:p>
                <a14:m>
                  <m:oMathPara xmlns:m="http://schemas.openxmlformats.org/officeDocument/2006/math">
                    <m:oMathParaPr>
                      <m:jc m:val="centerGroup"/>
                    </m:oMathParaPr>
                    <m:oMath xmlns:m="http://schemas.openxmlformats.org/officeDocument/2006/math">
                      <m:f>
                        <m:fPr>
                          <m:ctrlPr>
                            <a:rPr lang="en-CA" b="0" i="1" smtClean="0">
                              <a:solidFill>
                                <a:schemeClr val="tx1"/>
                              </a:solidFill>
                              <a:latin typeface="Cambria Math" panose="02040503050406030204" pitchFamily="18" charset="0"/>
                            </a:rPr>
                          </m:ctrlPr>
                        </m:fPr>
                        <m:num>
                          <m:r>
                            <a:rPr lang="en-CA" b="0" i="1" smtClean="0">
                              <a:solidFill>
                                <a:schemeClr val="tx1"/>
                              </a:solidFill>
                              <a:latin typeface="Cambria Math" panose="02040503050406030204" pitchFamily="18" charset="0"/>
                            </a:rPr>
                            <m:t>𝑊</m:t>
                          </m:r>
                        </m:num>
                        <m:den>
                          <m:r>
                            <a:rPr lang="en-CA" b="0" i="1" smtClean="0">
                              <a:solidFill>
                                <a:schemeClr val="tx1"/>
                              </a:solidFill>
                              <a:latin typeface="Cambria Math" panose="02040503050406030204" pitchFamily="18" charset="0"/>
                            </a:rPr>
                            <m:t>𝑃</m:t>
                          </m:r>
                          <m:r>
                            <a:rPr lang="en-CA" b="0" i="1" smtClean="0">
                              <a:solidFill>
                                <a:schemeClr val="tx1"/>
                              </a:solidFill>
                              <a:latin typeface="Cambria Math" panose="02040503050406030204" pitchFamily="18" charset="0"/>
                              <a:ea typeface="Cambria Math" panose="02040503050406030204" pitchFamily="18" charset="0"/>
                            </a:rPr>
                            <m:t>↓</m:t>
                          </m:r>
                        </m:den>
                      </m:f>
                      <m:r>
                        <a:rPr lang="en-CA" b="0" i="1" smtClean="0">
                          <a:solidFill>
                            <a:schemeClr val="tx1"/>
                          </a:solidFill>
                          <a:latin typeface="Cambria Math" panose="02040503050406030204" pitchFamily="18" charset="0"/>
                        </a:rPr>
                        <m:t>𝑚𝑒𝑎𝑛𝑠</m:t>
                      </m:r>
                      <m:r>
                        <a:rPr lang="en-CA" b="0" i="1" smtClean="0">
                          <a:solidFill>
                            <a:schemeClr val="tx1"/>
                          </a:solidFill>
                          <a:latin typeface="Cambria Math" panose="02040503050406030204" pitchFamily="18" charset="0"/>
                        </a:rPr>
                        <m:t> </m:t>
                      </m:r>
                      <m:f>
                        <m:fPr>
                          <m:ctrlPr>
                            <a:rPr lang="en-CA" b="0" i="1" smtClean="0">
                              <a:solidFill>
                                <a:schemeClr val="tx1"/>
                              </a:solidFill>
                              <a:latin typeface="Cambria Math" panose="02040503050406030204" pitchFamily="18" charset="0"/>
                            </a:rPr>
                          </m:ctrlPr>
                        </m:fPr>
                        <m:num>
                          <m:r>
                            <a:rPr lang="en-CA" b="0" i="1" smtClean="0">
                              <a:solidFill>
                                <a:schemeClr val="tx1"/>
                              </a:solidFill>
                              <a:latin typeface="Cambria Math" panose="02040503050406030204" pitchFamily="18" charset="0"/>
                            </a:rPr>
                            <m:t>𝑊</m:t>
                          </m:r>
                        </m:num>
                        <m:den>
                          <m:r>
                            <a:rPr lang="en-CA" b="0" i="1" smtClean="0">
                              <a:solidFill>
                                <a:schemeClr val="tx1"/>
                              </a:solidFill>
                              <a:latin typeface="Cambria Math" panose="02040503050406030204" pitchFamily="18" charset="0"/>
                            </a:rPr>
                            <m:t>𝑃</m:t>
                          </m:r>
                        </m:den>
                      </m:f>
                      <m:r>
                        <a:rPr lang="en-CA" b="0" i="1" smtClean="0">
                          <a:solidFill>
                            <a:schemeClr val="tx1"/>
                          </a:solidFill>
                          <a:latin typeface="Cambria Math" panose="02040503050406030204" pitchFamily="18" charset="0"/>
                        </a:rPr>
                        <m:t>𝑖𝑠</m:t>
                      </m:r>
                      <m:r>
                        <a:rPr lang="en-CA" b="0" i="1" smtClean="0">
                          <a:solidFill>
                            <a:schemeClr val="tx1"/>
                          </a:solidFill>
                          <a:latin typeface="Cambria Math" panose="02040503050406030204" pitchFamily="18" charset="0"/>
                        </a:rPr>
                        <m:t> </m:t>
                      </m:r>
                      <m:r>
                        <a:rPr lang="en-CA" b="0" i="1" smtClean="0">
                          <a:solidFill>
                            <a:schemeClr val="tx1"/>
                          </a:solidFill>
                          <a:latin typeface="Cambria Math" panose="02040503050406030204" pitchFamily="18" charset="0"/>
                        </a:rPr>
                        <m:t>𝑟𝑖𝑠𝑖𝑛𝑔</m:t>
                      </m:r>
                    </m:oMath>
                  </m:oMathPara>
                </a14:m>
                <a:endParaRPr lang="en-CA" b="0" dirty="0">
                  <a:solidFill>
                    <a:schemeClr val="tx1"/>
                  </a:solidFill>
                </a:endParaRPr>
              </a:p>
              <a:p>
                <a:r>
                  <a:rPr lang="en-CA" dirty="0"/>
                  <a:t>Lowers real GDP and employment</a:t>
                </a:r>
              </a:p>
              <a:p>
                <a:r>
                  <a:rPr lang="en-CA" b="0" dirty="0">
                    <a:solidFill>
                      <a:schemeClr val="tx1"/>
                    </a:solidFill>
                  </a:rPr>
                  <a:t>With a higher real wage, firms hire fewer workers</a:t>
                </a:r>
              </a:p>
              <a:p>
                <a:r>
                  <a:rPr lang="en-CA" b="0" dirty="0">
                    <a:solidFill>
                      <a:schemeClr val="tx1"/>
                    </a:solidFill>
                  </a:rPr>
                  <a:t>Employment </a:t>
                </a:r>
                <a:r>
                  <a:rPr lang="en-CA" b="0" dirty="0">
                    <a:solidFill>
                      <a:schemeClr val="tx1"/>
                    </a:solidFill>
                    <a:latin typeface="Times New Roman" panose="02020603050405020304" pitchFamily="18" charset="0"/>
                    <a:cs typeface="Times New Roman" panose="02020603050405020304" pitchFamily="18" charset="0"/>
                  </a:rPr>
                  <a:t>↓    </a:t>
                </a:r>
                <a:r>
                  <a:rPr lang="en-CA" b="0" dirty="0">
                    <a:solidFill>
                      <a:schemeClr val="tx1"/>
                    </a:solidFill>
                    <a:latin typeface="+mj-lt"/>
                    <a:cs typeface="Times New Roman" panose="02020603050405020304" pitchFamily="18" charset="0"/>
                  </a:rPr>
                  <a:t>output </a:t>
                </a:r>
                <a:r>
                  <a:rPr lang="en-CA" b="0" dirty="0">
                    <a:solidFill>
                      <a:schemeClr val="tx1"/>
                    </a:solidFill>
                    <a:latin typeface="Times New Roman" panose="02020603050405020304" pitchFamily="18" charset="0"/>
                    <a:cs typeface="Times New Roman" panose="02020603050405020304" pitchFamily="18" charset="0"/>
                  </a:rPr>
                  <a:t>↓</a:t>
                </a:r>
              </a:p>
              <a:p>
                <a:r>
                  <a:rPr lang="en-CA" dirty="0"/>
                  <a:t>Diverts resources from production</a:t>
                </a:r>
              </a:p>
              <a:p>
                <a:r>
                  <a:rPr lang="en-CA" b="0" dirty="0">
                    <a:solidFill>
                      <a:schemeClr val="tx1"/>
                    </a:solidFill>
                  </a:rPr>
                  <a:t>With lower output comes lower profits.</a:t>
                </a:r>
              </a:p>
              <a:p>
                <a:r>
                  <a:rPr lang="en-CA" b="0" dirty="0">
                    <a:solidFill>
                      <a:schemeClr val="tx1"/>
                    </a:solidFill>
                  </a:rPr>
                  <a:t>Firms cut back on investment spending. Less spending on capital leads to slower growth in the economy (potential GDP).</a:t>
                </a:r>
              </a:p>
              <a:p>
                <a:endParaRPr lang="en-CA" b="0" dirty="0">
                  <a:solidFill>
                    <a:schemeClr val="tx1"/>
                  </a:solidFill>
                </a:endParaRPr>
              </a:p>
              <a:p>
                <a:endParaRPr lang="en-CA" b="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7020" y="1355130"/>
                <a:ext cx="8950170" cy="5376700"/>
              </a:xfrm>
              <a:blipFill rotWithShape="1">
                <a:blip r:embed="rId1"/>
                <a:stretch>
                  <a:fillRect t="-794"/>
                </a:stretch>
              </a:blipFill>
            </p:spPr>
            <p:txBody>
              <a:bodyPr/>
              <a:lstStyle/>
              <a:p>
                <a:r>
                  <a:rPr lang="en-CA">
                    <a:noFill/>
                  </a:rPr>
                  <a:t> </a:t>
                </a:r>
                <a:endParaRPr lang="en-CA">
                  <a:noFill/>
                </a:endParaRPr>
              </a:p>
            </p:txBody>
          </p:sp>
        </mc:Fallback>
      </mc:AlternateContent>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5"/>
          <p:cNvSpPr>
            <a:spLocks noGrp="1" noChangeArrowheads="1"/>
          </p:cNvSpPr>
          <p:nvPr>
            <p:ph type="title"/>
          </p:nvPr>
        </p:nvSpPr>
        <p:spPr>
          <a:xfrm>
            <a:off x="990600" y="107950"/>
            <a:ext cx="7696200" cy="1554163"/>
          </a:xfrm>
          <a:noFill/>
        </p:spPr>
        <p:txBody>
          <a:bodyPr/>
          <a:lstStyle/>
          <a:p>
            <a:pPr eaLnBrk="1" hangingPunct="1"/>
            <a:r>
              <a:rPr lang="en-CA" altLang="en-US"/>
              <a:t>Inflation Cycles</a:t>
            </a:r>
            <a:endParaRPr lang="en-CA" altLang="en-US"/>
          </a:p>
        </p:txBody>
      </p:sp>
      <p:sp>
        <p:nvSpPr>
          <p:cNvPr id="947203" name="Rectangle 3"/>
          <p:cNvSpPr>
            <a:spLocks noGrp="1" noChangeArrowheads="1"/>
          </p:cNvSpPr>
          <p:nvPr>
            <p:ph idx="1"/>
          </p:nvPr>
        </p:nvSpPr>
        <p:spPr/>
        <p:txBody>
          <a:bodyPr/>
          <a:lstStyle/>
          <a:p>
            <a:pPr lvl="1" eaLnBrk="1" hangingPunct="1"/>
            <a:r>
              <a:rPr lang="en-CA" altLang="en-US" b="1" dirty="0">
                <a:solidFill>
                  <a:srgbClr val="7030A0"/>
                </a:solidFill>
              </a:rPr>
              <a:t>Demand-Pull Inflation</a:t>
            </a:r>
            <a:endParaRPr lang="en-CA" altLang="en-US" b="1" dirty="0">
              <a:solidFill>
                <a:srgbClr val="7030A0"/>
              </a:solidFill>
            </a:endParaRPr>
          </a:p>
          <a:p>
            <a:pPr lvl="1" eaLnBrk="1" hangingPunct="1"/>
            <a:r>
              <a:rPr lang="en-CA" altLang="en-US" dirty="0"/>
              <a:t>An inflation that starts because </a:t>
            </a:r>
            <a:r>
              <a:rPr lang="en-CA" altLang="en-US" dirty="0">
                <a:highlight>
                  <a:srgbClr val="FFFF00"/>
                </a:highlight>
              </a:rPr>
              <a:t>aggregate demand increases</a:t>
            </a:r>
            <a:r>
              <a:rPr lang="en-CA" altLang="en-US" dirty="0"/>
              <a:t> is called </a:t>
            </a:r>
            <a:r>
              <a:rPr lang="en-CA" altLang="en-US" b="1" dirty="0"/>
              <a:t>demand-pull inflation</a:t>
            </a:r>
            <a:r>
              <a:rPr lang="en-CA" altLang="en-US" dirty="0"/>
              <a:t>. </a:t>
            </a:r>
            <a:endParaRPr lang="en-CA" altLang="en-US" dirty="0"/>
          </a:p>
          <a:p>
            <a:pPr lvl="1" eaLnBrk="1" hangingPunct="1"/>
            <a:r>
              <a:rPr lang="en-CA" altLang="en-US" dirty="0"/>
              <a:t>Demand-pull inflation can begin with any factor that increases aggregate demand. </a:t>
            </a:r>
            <a:endParaRPr lang="en-CA" altLang="en-US" dirty="0"/>
          </a:p>
          <a:p>
            <a:pPr lvl="1" eaLnBrk="1" hangingPunct="1"/>
            <a:r>
              <a:rPr lang="en-CA" altLang="en-US" dirty="0"/>
              <a:t>Examples are a cut in the interest rate, an increase in the quantity of money, an increase in government expenditure, a tax cut, an increase in exports, or an increase in investment stimulated by an increase in expected future profits.</a:t>
            </a:r>
            <a:endParaRPr lang="en-CA" altLang="en-US" dirty="0"/>
          </a:p>
        </p:txBody>
      </p:sp>
      <p:sp>
        <p:nvSpPr>
          <p:cNvPr id="6" name="TextBox 5"/>
          <p:cNvSpPr txBox="1"/>
          <p:nvPr/>
        </p:nvSpPr>
        <p:spPr>
          <a:xfrm>
            <a:off x="3227825" y="5656490"/>
            <a:ext cx="2942623" cy="369332"/>
          </a:xfrm>
          <a:prstGeom prst="rect">
            <a:avLst/>
          </a:prstGeom>
          <a:noFill/>
        </p:spPr>
        <p:txBody>
          <a:bodyPr wrap="square" rtlCol="0">
            <a:spAutoFit/>
          </a:bodyPr>
          <a:lstStyle/>
          <a:p>
            <a:r>
              <a:rPr lang="en-CA" dirty="0">
                <a:solidFill>
                  <a:srgbClr val="FF0000"/>
                </a:solidFill>
              </a:rPr>
              <a:t>Y = C + I + G + X - M</a:t>
            </a:r>
            <a:endParaRPr lang="en-CA" dirty="0">
              <a:solidFill>
                <a:srgbClr val="FF0000"/>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7203">
                                            <p:txEl>
                                              <p:pRg st="1" end="1"/>
                                            </p:txEl>
                                          </p:spTgt>
                                        </p:tgtEl>
                                        <p:attrNameLst>
                                          <p:attrName>style.visibility</p:attrName>
                                        </p:attrNameLst>
                                      </p:cBhvr>
                                      <p:to>
                                        <p:strVal val="visible"/>
                                      </p:to>
                                    </p:set>
                                    <p:animEffect transition="in" filter="wipe(left)">
                                      <p:cBhvr>
                                        <p:cTn id="7" dur="1000"/>
                                        <p:tgtEl>
                                          <p:spTgt spid="947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7203">
                                            <p:txEl>
                                              <p:pRg st="2" end="2"/>
                                            </p:txEl>
                                          </p:spTgt>
                                        </p:tgtEl>
                                        <p:attrNameLst>
                                          <p:attrName>style.visibility</p:attrName>
                                        </p:attrNameLst>
                                      </p:cBhvr>
                                      <p:to>
                                        <p:strVal val="visible"/>
                                      </p:to>
                                    </p:set>
                                    <p:animEffect transition="in" filter="wipe(left)">
                                      <p:cBhvr>
                                        <p:cTn id="12" dur="1000"/>
                                        <p:tgtEl>
                                          <p:spTgt spid="947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7203">
                                            <p:txEl>
                                              <p:pRg st="3" end="3"/>
                                            </p:txEl>
                                          </p:spTgt>
                                        </p:tgtEl>
                                        <p:attrNameLst>
                                          <p:attrName>style.visibility</p:attrName>
                                        </p:attrNameLst>
                                      </p:cBhvr>
                                      <p:to>
                                        <p:strVal val="visible"/>
                                      </p:to>
                                    </p:set>
                                    <p:animEffect transition="in" filter="wipe(left)">
                                      <p:cBhvr>
                                        <p:cTn id="17" dur="1000"/>
                                        <p:tgtEl>
                                          <p:spTgt spid="947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bldLvl="3"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a:xfrm>
            <a:off x="360363" y="1584325"/>
            <a:ext cx="3887787" cy="4144963"/>
          </a:xfrm>
        </p:spPr>
        <p:txBody>
          <a:bodyPr/>
          <a:lstStyle/>
          <a:p>
            <a:r>
              <a:rPr lang="en-CA" altLang="en-US">
                <a:solidFill>
                  <a:srgbClr val="F2615F"/>
                </a:solidFill>
              </a:rPr>
              <a:t>Initial Effect of an Increase in Aggregate Demand</a:t>
            </a:r>
            <a:endParaRPr lang="en-CA" altLang="en-US">
              <a:solidFill>
                <a:srgbClr val="F2615F"/>
              </a:solidFill>
            </a:endParaRPr>
          </a:p>
          <a:p>
            <a:pPr lvl="1"/>
            <a:r>
              <a:rPr lang="en-CA" altLang="en-US"/>
              <a:t>Figure 28.3(a) illustrates the start of a demand-pull inflation.</a:t>
            </a:r>
            <a:endParaRPr lang="en-CA" altLang="en-US"/>
          </a:p>
          <a:p>
            <a:pPr lvl="1"/>
            <a:r>
              <a:rPr lang="en-CA" altLang="en-US"/>
              <a:t>Starting from full employment, an increase in aggregate demand shifts the </a:t>
            </a:r>
            <a:r>
              <a:rPr lang="en-CA" altLang="en-US" i="1"/>
              <a:t>AD</a:t>
            </a:r>
            <a:r>
              <a:rPr lang="en-CA" altLang="en-US"/>
              <a:t> curve rightward.</a:t>
            </a:r>
            <a:endParaRPr lang="en-CA" altLang="en-US"/>
          </a:p>
        </p:txBody>
      </p:sp>
      <p:sp>
        <p:nvSpPr>
          <p:cNvPr id="69635" name="Rectangle 16"/>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pic>
        <p:nvPicPr>
          <p:cNvPr id="6963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ldLvl="3"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4006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5328611" y="1986852"/>
              <a:ext cx="137160" cy="193536"/>
            </p14:xfrm>
          </p:contentPart>
        </mc:Choice>
        <mc:Fallback xmlns="">
          <p:pic>
            <p:nvPicPr>
              <p:cNvPr id="4" name="Ink 3"/>
            </p:nvPicPr>
            <p:blipFill>
              <a:blip r:embed="rId6"/>
            </p:blipFill>
            <p:spPr>
              <a:xfrm>
                <a:off x="5328611" y="1986852"/>
                <a:ext cx="137160" cy="19353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4798979" y="2374212"/>
              <a:ext cx="123552" cy="156096"/>
            </p14:xfrm>
          </p:contentPart>
        </mc:Choice>
        <mc:Fallback xmlns="">
          <p:pic>
            <p:nvPicPr>
              <p:cNvPr id="10" name="Ink 9"/>
            </p:nvPicPr>
            <p:blipFill>
              <a:blip r:embed="rId8"/>
            </p:blipFill>
            <p:spPr>
              <a:xfrm>
                <a:off x="4798979" y="2374212"/>
                <a:ext cx="123552" cy="156096"/>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Inflation Cycles</a:t>
            </a:r>
            <a:endParaRPr lang="en-CA" dirty="0"/>
          </a:p>
        </p:txBody>
      </p:sp>
      <p:sp>
        <p:nvSpPr>
          <p:cNvPr id="3" name="Content Placeholder 2"/>
          <p:cNvSpPr>
            <a:spLocks noGrp="1"/>
          </p:cNvSpPr>
          <p:nvPr>
            <p:ph idx="1"/>
          </p:nvPr>
        </p:nvSpPr>
        <p:spPr/>
        <p:txBody>
          <a:bodyPr/>
          <a:lstStyle/>
          <a:p>
            <a:r>
              <a:rPr lang="en-CA" dirty="0"/>
              <a:t>Increase in Aggregate Demand – Fig. 28.3(a), </a:t>
            </a:r>
            <a:r>
              <a:rPr lang="en-CA" dirty="0" err="1"/>
              <a:t>pg</a:t>
            </a:r>
            <a:r>
              <a:rPr lang="en-CA" dirty="0"/>
              <a:t> 683</a:t>
            </a:r>
            <a:endParaRPr lang="en-CA" dirty="0"/>
          </a:p>
          <a:p>
            <a:pPr marL="565150" indent="-457200">
              <a:buAutoNum type="alphaLcParenBoth"/>
            </a:pPr>
            <a:r>
              <a:rPr lang="en-CA" b="0" u="sng" dirty="0">
                <a:solidFill>
                  <a:schemeClr val="tx1"/>
                </a:solidFill>
              </a:rPr>
              <a:t>Initial Effect</a:t>
            </a:r>
            <a:endParaRPr lang="en-CA" b="0" u="sng" dirty="0">
              <a:solidFill>
                <a:schemeClr val="tx1"/>
              </a:solidFill>
            </a:endParaRPr>
          </a:p>
          <a:p>
            <a:pPr marL="450850" indent="-342900">
              <a:buFont typeface="Arial" panose="020B0604020202020204" pitchFamily="34" charset="0"/>
              <a:buChar char="•"/>
            </a:pPr>
            <a:r>
              <a:rPr lang="en-CA" b="0" dirty="0">
                <a:solidFill>
                  <a:schemeClr val="tx1"/>
                </a:solidFill>
              </a:rPr>
              <a:t>Start in long-run equilibrium at point A</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The AD curve shifts to the right</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The initial effect is increase in real GDP and increase in price level</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Real DP &gt; Potential GDP </a:t>
            </a:r>
            <a:r>
              <a:rPr lang="en-CA" b="0" dirty="0">
                <a:solidFill>
                  <a:schemeClr val="tx1"/>
                </a:solidFill>
                <a:sym typeface="Wingdings" panose="05000000000000000000" pitchFamily="2" charset="2"/>
              </a:rPr>
              <a:t> Inflationary gap</a:t>
            </a:r>
            <a:endParaRPr lang="en-CA" b="0" dirty="0">
              <a:solidFill>
                <a:schemeClr val="tx1"/>
              </a:solidFill>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7"/>
          <p:cNvSpPr>
            <a:spLocks noGrp="1" noChangeArrowheads="1"/>
          </p:cNvSpPr>
          <p:nvPr>
            <p:ph type="title"/>
          </p:nvPr>
        </p:nvSpPr>
        <p:spPr>
          <a:xfrm>
            <a:off x="990600" y="107950"/>
            <a:ext cx="7696200" cy="1554163"/>
          </a:xfrm>
          <a:noFill/>
        </p:spPr>
        <p:txBody>
          <a:bodyPr/>
          <a:lstStyle/>
          <a:p>
            <a:r>
              <a:rPr lang="en-CA" altLang="en-US"/>
              <a:t>Inflation Cycles</a:t>
            </a:r>
            <a:endParaRPr lang="en-CA" altLang="en-US"/>
          </a:p>
        </p:txBody>
      </p:sp>
      <p:sp>
        <p:nvSpPr>
          <p:cNvPr id="646147" name="Rectangle 3"/>
          <p:cNvSpPr>
            <a:spLocks noGrp="1" noChangeArrowheads="1"/>
          </p:cNvSpPr>
          <p:nvPr>
            <p:ph idx="1"/>
          </p:nvPr>
        </p:nvSpPr>
        <p:spPr>
          <a:xfrm>
            <a:off x="360363" y="1584325"/>
            <a:ext cx="4114800" cy="4525963"/>
          </a:xfrm>
        </p:spPr>
        <p:txBody>
          <a:bodyPr/>
          <a:lstStyle/>
          <a:p>
            <a:pPr lvl="1"/>
            <a:r>
              <a:rPr lang="en-CA" altLang="en-US" dirty="0"/>
              <a:t>The price level rises, real GDP increases, and an </a:t>
            </a:r>
            <a:r>
              <a:rPr lang="en-CA" altLang="en-US" dirty="0">
                <a:highlight>
                  <a:srgbClr val="FFFF00"/>
                </a:highlight>
              </a:rPr>
              <a:t>inflationary gap arises</a:t>
            </a:r>
            <a:r>
              <a:rPr lang="en-CA" altLang="en-US" dirty="0"/>
              <a:t>.</a:t>
            </a:r>
            <a:endParaRPr lang="en-CA" altLang="en-US" dirty="0"/>
          </a:p>
          <a:p>
            <a:pPr lvl="1"/>
            <a:r>
              <a:rPr lang="en-CA" altLang="en-US" dirty="0"/>
              <a:t>The rising price level is the first step in the demand-pull inflation.</a:t>
            </a:r>
            <a:endParaRPr lang="en-CA" altLang="en-US" dirty="0"/>
          </a:p>
        </p:txBody>
      </p:sp>
      <p:pic>
        <p:nvPicPr>
          <p:cNvPr id="7373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195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01070" y="4120290"/>
            <a:ext cx="2942623" cy="369332"/>
          </a:xfrm>
          <a:prstGeom prst="rect">
            <a:avLst/>
          </a:prstGeom>
          <a:noFill/>
        </p:spPr>
        <p:txBody>
          <a:bodyPr wrap="square" rtlCol="0">
            <a:spAutoFit/>
          </a:bodyPr>
          <a:lstStyle/>
          <a:p>
            <a:r>
              <a:rPr lang="en-CA" dirty="0">
                <a:solidFill>
                  <a:srgbClr val="FF0000"/>
                </a:solidFill>
              </a:rPr>
              <a:t>Chapter 26, slide 44</a:t>
            </a:r>
            <a:endParaRPr lang="en-CA" dirty="0">
              <a:solidFill>
                <a:srgbClr val="FF0000"/>
              </a:solidFill>
            </a:endParaRPr>
          </a:p>
        </p:txBody>
      </p:sp>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212058" y="2562259"/>
              <a:ext cx="341136" cy="1927584"/>
            </p14:xfrm>
          </p:contentPart>
        </mc:Choice>
        <mc:Fallback xmlns="">
          <p:pic>
            <p:nvPicPr>
              <p:cNvPr id="12" name="Ink 11"/>
            </p:nvPicPr>
            <p:blipFill>
              <a:blip r:embed="rId6"/>
            </p:blipFill>
            <p:spPr>
              <a:xfrm>
                <a:off x="212058" y="2562259"/>
                <a:ext cx="341136" cy="1927584"/>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7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6147">
                                            <p:txEl>
                                              <p:pRg st="1" end="1"/>
                                            </p:txEl>
                                          </p:spTgt>
                                        </p:tgtEl>
                                        <p:attrNameLst>
                                          <p:attrName>style.visibility</p:attrName>
                                        </p:attrNameLst>
                                      </p:cBhvr>
                                      <p:to>
                                        <p:strVal val="visible"/>
                                      </p:to>
                                    </p:set>
                                    <p:animEffect transition="in" filter="wipe(left)">
                                      <p:cBhvr>
                                        <p:cTn id="15" dur="1000"/>
                                        <p:tgtEl>
                                          <p:spTgt spid="64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ldLvl="3" build="p"/>
    </p:bldLst>
  </p:timing>
</p:sld>
</file>

<file path=ppt/theme/theme1.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8445</Words>
  <Application>WPS 演示</Application>
  <PresentationFormat>On-screen Show (4:3)</PresentationFormat>
  <Paragraphs>242</Paragraphs>
  <Slides>40</Slides>
  <Notes>69</Notes>
  <HiddenSlides>13</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40</vt:i4>
      </vt:variant>
    </vt:vector>
  </HeadingPairs>
  <TitlesOfParts>
    <vt:vector size="59" baseType="lpstr">
      <vt:lpstr>Arial</vt:lpstr>
      <vt:lpstr>宋体</vt:lpstr>
      <vt:lpstr>Wingdings</vt:lpstr>
      <vt:lpstr>Gill Sans MT</vt:lpstr>
      <vt:lpstr>Calibri</vt:lpstr>
      <vt:lpstr>MS PGothic</vt:lpstr>
      <vt:lpstr>Futura Condensed</vt:lpstr>
      <vt:lpstr>Symbol</vt:lpstr>
      <vt:lpstr>微软雅黑</vt:lpstr>
      <vt:lpstr>Arial Unicode MS</vt:lpstr>
      <vt:lpstr>PMingLiU</vt:lpstr>
      <vt:lpstr>Times New Roman</vt:lpstr>
      <vt:lpstr>Segoe Print</vt:lpstr>
      <vt:lpstr>PMingLiU-ExtB</vt:lpstr>
      <vt:lpstr>4_US6e</vt:lpstr>
      <vt:lpstr>2_US6e</vt:lpstr>
      <vt:lpstr>3_Custom Design</vt:lpstr>
      <vt:lpstr>Office Theme</vt:lpstr>
      <vt:lpstr>6_Custom Design</vt:lpstr>
      <vt:lpstr>PowerPoint 演示文稿</vt:lpstr>
      <vt:lpstr>PowerPoint 演示文稿</vt:lpstr>
      <vt:lpstr>After studying this chapter, you will be able to:</vt:lpstr>
      <vt:lpstr>Inflation Cycles</vt:lpstr>
      <vt:lpstr>Inflation Cycles</vt:lpstr>
      <vt:lpstr>Inflation Cycles</vt:lpstr>
      <vt:lpstr>PowerPoint 演示文稿</vt:lpstr>
      <vt:lpstr>Inflation Cycles</vt:lpstr>
      <vt:lpstr>Inflation Cycles</vt:lpstr>
      <vt:lpstr>Inflation Cycles</vt:lpstr>
      <vt:lpstr>PowerPoint 演示文稿</vt:lpstr>
      <vt:lpstr>PowerPoint 演示文稿</vt:lpstr>
      <vt:lpstr>Inflation Cycles</vt:lpstr>
      <vt:lpstr>PowerPoint 演示文稿</vt:lpstr>
      <vt:lpstr>Inflation Cycles</vt:lpstr>
      <vt:lpstr>A Demand-Pull Inflation Process</vt:lpstr>
      <vt:lpstr>Inflation Cycles</vt:lpstr>
      <vt:lpstr>Inflation Cycles</vt:lpstr>
      <vt:lpstr>PowerPoint 演示文稿</vt:lpstr>
      <vt:lpstr>Inflation Cycles 2</vt:lpstr>
      <vt:lpstr>Inflation Cycles</vt:lpstr>
      <vt:lpstr>Inflation Cycles</vt:lpstr>
      <vt:lpstr>PowerPoint 演示文稿</vt:lpstr>
      <vt:lpstr>PowerPoint 演示文稿</vt:lpstr>
      <vt:lpstr>Inflation Cycles</vt:lpstr>
      <vt:lpstr>PowerPoint 演示文稿</vt:lpstr>
      <vt:lpstr>Inflation Cycles</vt:lpstr>
      <vt:lpstr>PowerPoint 演示文稿</vt:lpstr>
      <vt:lpstr>Inflation Cycles</vt:lpstr>
      <vt:lpstr>PowerPoint 演示文稿</vt:lpstr>
      <vt:lpstr>Inflation Cycles 3</vt:lpstr>
      <vt:lpstr>Inflation Cycles</vt:lpstr>
      <vt:lpstr>Inflation Cycles</vt:lpstr>
      <vt:lpstr>Inflation Cycles</vt:lpstr>
      <vt:lpstr>Deflation</vt:lpstr>
      <vt:lpstr>Deflation</vt:lpstr>
      <vt:lpstr>Quantity Theory of Money</vt:lpstr>
      <vt:lpstr>Deflation</vt:lpstr>
      <vt:lpstr>Deflation</vt:lpstr>
      <vt:lpstr>Consequences of Deflation</vt:lpstr>
    </vt:vector>
  </TitlesOfParts>
  <Company>Pearson Education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28</dc:title>
  <dc:creator>Robin Bade and Michael Parkin</dc:creator>
  <cp:lastModifiedBy>O+ Sou</cp:lastModifiedBy>
  <cp:revision>138</cp:revision>
  <dcterms:created xsi:type="dcterms:W3CDTF">2002-06-09T00:26:00Z</dcterms:created>
  <dcterms:modified xsi:type="dcterms:W3CDTF">2017-12-03T01:30:44Z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