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5" r:id="rId4"/>
    <p:sldMasterId id="2147483659" r:id="rId5"/>
    <p:sldMasterId id="2147483662" r:id="rId6"/>
    <p:sldMasterId id="2147483664" r:id="rId7"/>
  </p:sldMasterIdLst>
  <p:notesMasterIdLst>
    <p:notesMasterId r:id="rId9"/>
  </p:notesMasterIdLst>
  <p:sldIdLst>
    <p:sldId id="601" r:id="rId8"/>
    <p:sldId id="602" r:id="rId10"/>
    <p:sldId id="603" r:id="rId11"/>
    <p:sldId id="363" r:id="rId12"/>
    <p:sldId id="574" r:id="rId13"/>
    <p:sldId id="570" r:id="rId14"/>
    <p:sldId id="571" r:id="rId15"/>
    <p:sldId id="572" r:id="rId16"/>
    <p:sldId id="573" r:id="rId17"/>
    <p:sldId id="575" r:id="rId18"/>
    <p:sldId id="373" r:id="rId19"/>
    <p:sldId id="430" r:id="rId20"/>
    <p:sldId id="374" r:id="rId21"/>
    <p:sldId id="576" r:id="rId22"/>
    <p:sldId id="509" r:id="rId23"/>
    <p:sldId id="577" r:id="rId24"/>
    <p:sldId id="578" r:id="rId25"/>
    <p:sldId id="579" r:id="rId26"/>
    <p:sldId id="580" r:id="rId27"/>
    <p:sldId id="581" r:id="rId28"/>
    <p:sldId id="434" r:id="rId29"/>
    <p:sldId id="534" r:id="rId30"/>
    <p:sldId id="582" r:id="rId31"/>
    <p:sldId id="583" r:id="rId32"/>
    <p:sldId id="604" r:id="rId33"/>
    <p:sldId id="605" r:id="rId34"/>
    <p:sldId id="606" r:id="rId35"/>
    <p:sldId id="584" r:id="rId36"/>
    <p:sldId id="585" r:id="rId37"/>
    <p:sldId id="586" r:id="rId38"/>
    <p:sldId id="607" r:id="rId39"/>
    <p:sldId id="478" r:id="rId40"/>
    <p:sldId id="553" r:id="rId41"/>
    <p:sldId id="552" r:id="rId42"/>
    <p:sldId id="554" r:id="rId43"/>
    <p:sldId id="555" r:id="rId44"/>
    <p:sldId id="608" r:id="rId45"/>
    <p:sldId id="609" r:id="rId46"/>
    <p:sldId id="547" r:id="rId47"/>
    <p:sldId id="596" r:id="rId48"/>
    <p:sldId id="597" r:id="rId49"/>
    <p:sldId id="598" r:id="rId50"/>
    <p:sldId id="600" r:id="rId51"/>
    <p:sldId id="479" r:id="rId52"/>
    <p:sldId id="561" r:id="rId53"/>
    <p:sldId id="562" r:id="rId54"/>
    <p:sldId id="482" r:id="rId55"/>
    <p:sldId id="484" r:id="rId56"/>
    <p:sldId id="485" r:id="rId57"/>
    <p:sldId id="529" r:id="rId58"/>
    <p:sldId id="563"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F2615F"/>
    <a:srgbClr val="C40075"/>
    <a:srgbClr val="126723"/>
    <a:srgbClr val="8B037E"/>
    <a:srgbClr val="3963AB"/>
    <a:srgbClr val="F5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1266" autoAdjust="0"/>
  </p:normalViewPr>
  <p:slideViewPr>
    <p:cSldViewPr>
      <p:cViewPr>
        <p:scale>
          <a:sx n="66" d="100"/>
          <a:sy n="66" d="100"/>
        </p:scale>
        <p:origin x="1949" y="58"/>
      </p:cViewPr>
      <p:guideLst>
        <p:guide orient="horz" pos="2160"/>
        <p:guide pos="297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p:scale>
          <a:sx n="75" d="100"/>
          <a:sy n="75" d="100"/>
        </p:scale>
        <p:origin x="4092" y="4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12"/>
    </inkml:context>
    <inkml:brush xml:id="br0">
      <inkml:brushProperty name="width" value="0.04" units="cm"/>
      <inkml:brushProperty name="height" value="0.04" units="cm"/>
      <inkml:brushProperty name="color" value="#e71224"/>
    </inkml:brush>
  </inkml:definitions>
  <inkml:trace contextRef="#ctx0" brushRef="#br0">61 11,'0'0,"0"0,0 0,0 0,0 1,0 2,-1 2,0 3,-2 5,-2 7,1 5,0 2,-1 1,1 2,0 2,0 1,0-3,1-1,-1-2,1-2,-1-3,1-4,1-3,1-5,0-4,0-3,1-4,0-2,1 0</inkml:trace>
  <inkml:trace contextRef="#ctx0" brushRef="#br0">77 1,'0'0,"0"0,0 0,1 1,0 4,1 2,3 5,3 6,1 6,2 3,1 2,0 0,-2 3,0 0,-2-1,-1-2,-2-4,-1-2,-1-5,-2-2,0-4,-1-5,-1-3,1-2</inkml:trace>
  <inkml:trace contextRef="#ctx0" brushRef="#br0">6 225,'0'0,"0"0,0 0,0 0,1 0,2 0,2 0,3 0,4 0,4 0,3 0,5-1,0-1,0-1,-3 1,-7-1</inkml:trace>
</inkml:ink>
</file>

<file path=ppt/ink/ink1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45:43"/>
    </inkml:context>
    <inkml:brush xml:id="br0">
      <inkml:brushProperty name="width" value="0.04" units="cm"/>
      <inkml:brushProperty name="height" value="0.04" units="cm"/>
      <inkml:brushProperty name="color" value="#e71224"/>
    </inkml:brush>
  </inkml:definitions>
  <inkml:trace contextRef="#ctx0" brushRef="#br0">305 17,'0'0,"0"0,0 0,0 0,0 0,0 0,0 0,0 0,0 0,0 0,0 0,0 0,0 0,0 0,0 0,0 0,0 1,1 1,2 1,1 0,1 2,-1 0,1 0,-1 0,-1 0,0 0,-2-1,0 2,-1 1,0 1,-1 0,1 1,0 0,-1 1,-1 0,-2 0,1 0,0 1,0-1,-2 2,1 0,0 0,0 0,1-1,0 1,1 0,1-2,1 0,0-1,0 0,0-1,0 2,0 0,0 0,1-1,-1 0,0 0,0 1,0 0,0 0,0 0,0 0,0 1,0 1,0 1,0 1,0 0,0 0,0-1,0 0,0 1,0 0,0-1,0 0,0 0,1 0,1 2,0-2,-1 1,1 1,1-2,0 1,1 0,-1 1,-1-1,-1 0,0 1,0 0,1-1,0 0,-1 0,0 3,0 0,-1 1,0 1,0 0,0 1,0 0,0 0,0-1,0-2,1 0,1-1,1-2,2 1,-1-2,2 2,-2 1,1 0,-1 2,0 0,-2-2,0 1,1-1,-1 0,-1 0,0 2,-1 0,0 2,2 1,0 1,-1 2,1 0,-1 1,-1 0,0 0,1 0,-1 1,-1 1,1-1,0-1,0-3,0 0,0-2,0 1,0 0,0 0,0 0,0 1,0 1,0-1,0-1,0-2,0 0,0-3,0 0,0 0,0 1,0 1,0 0,0 2,0 1,0 0,0 0,0-1,0 0,0 1,0-1,0 1,0-1,0 1,0 2,0 1,0 2,0-2,0-1,0 1,0 0,0 0,0 0,0 2,0 1,0 2,0 0,0 0,-1 1,-1 0,0 1,-1 1,-1-1,0 0,-1-1,0-1,-1 2,0-2,0 1,-1-1,1-2,0-3,0 1,1-3,1-2,1-1,1-1,2 0,0 0,0 0,0 0,0-1,0 0,1 1,-1 0,-2 0,1 1,-3 3,0 2,-1 1,1 1,0-1,0 1,2-1,0 1,-1 1,1-2,-1 0,-1-1,2-2,-2 0,1-1,1-1,0-2,1-2,1-1,-1 0,1-2,1 0,-1 1,0 1,0-1,0-2,0-1,0-1,0-2,0-2,0-1,0 0,0 0,0 0,0-2</inkml:trace>
  <inkml:trace contextRef="#ctx0" brushRef="#br0">0 3247,'0'0,"0"0,0 0,0 0,0 0,0 0,0 3,1 2,3 5,2 3,5 5,5 6,4 5,1 4,1 0,0 2,-1-1,0-1,-3-2,0-4,-3-4,-1-2,-1-4,-2-3,-1-3,-2-3,-2-2,0-1,0-1,-1 1,0-1,1-1,3-2,2-3,0-4,3-5,2-6,1-9,2-7,0-4,1-5,2-1,1 2,-1 1,-1 6,-3 5,-3 4,-2 4,-3 3,1 2,-3 4,-2 4</inkml:trace>
  <inkml:trace contextRef="#ctx0" brushRef="#br0">329 0,'0'0,"0"0,0 0,0 0,0 0,0 0,-2 0,-1 2,-3 2,-4 3,-1 4,-3 5,-2 3,-1 4,-1 6,-1 4,0 2,0 2,0-3,-1-2,1-2,2-3,3-2,2-3,3-4,2-4,2-4,2-3,1-4,1-2,1-1,2 0,0-2,3-2,4-6,3-6,4-7,1-7,-1-4,0-2,-1 1,-2 2,-2 3,0 3,-1 2,2 3,-1 1,1 4,1 1,3 3,1 1,1 2,0 3,1 3,0 6,2 5,5 7,7 5,4 5,1 5,-1 3,-1 2,-3 3,-2 2,0 1,1-1,-2 0,-3 0,-3-2,-3-1,-1 1,-3-8,-6-7</inkml:trace>
</inkml:ink>
</file>

<file path=ppt/ink/ink1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4:36"/>
    </inkml:context>
    <inkml:brush xml:id="br0">
      <inkml:brushProperty name="width" value="0.24" units="cm"/>
      <inkml:brushProperty name="height" value="0.48" units="cm"/>
      <inkml:brushProperty name="color" value="#00f900"/>
      <inkml:brushProperty name="tip" value="rectangle"/>
      <inkml:brushProperty name="rasterOp" value="maskPen"/>
    </inkml:brush>
  </inkml:definitions>
  <inkml:trace contextRef="#ctx0" brushRef="#br0">2072 755,'0'0,"0"0,0 0,0 0,0 0,0 0,2 0,1 0,3 0,2 0,0 0,2 0,1 0,1 0,1 2,-2 0,0 0,-2 1,-1 0,-2 0,0-1,-2 0,1-2,1 1,-1-1,1 0,-1-1,0 1,2 0,-2 0,2 0,-2 0,0 0,0 0,0 0,1 0,0 0,-2 0,1 0,-1 0,0 0,0 0,1 0,0 2,0 0,-1 0,1 0,0-1,1 1,3 1,0-1,1 0,0-1,0 1,2 0,0 1,0-2,-3 0,2 0,-3-1,1 0,-3 0,0 0,1 0,0 0,1 0,-1 0,0 1,1 2,-1-1,0-1,0 0,0 0,1 0,1-1,0 0,0 0,-1 0,-1-1,1 1,0 0,0 0,1 2,-4-1</inkml:trace>
</inkml:ink>
</file>

<file path=ppt/ink/ink1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4:36"/>
    </inkml:context>
    <inkml:brush xml:id="br0">
      <inkml:brushProperty name="width" value="0.24" units="cm"/>
      <inkml:brushProperty name="height" value="0.48" units="cm"/>
      <inkml:brushProperty name="color" value="#00f900"/>
      <inkml:brushProperty name="tip" value="rectangle"/>
      <inkml:brushProperty name="rasterOp" value="maskPen"/>
    </inkml:brush>
  </inkml:definitions>
  <inkml:trace contextRef="#ctx0" brushRef="#br0">2102 738,'0'0,"0"0,0 0,0 0,0 0,0 0,0 0,0 0,0 0,0 0,0 0,0 0,0 0,0 0,0 0,0 0,-2 0,0 0,0 0,0 0,1 0,0 0,1 0,0 0,0 0,0 0,0 0,0 0,0 0,0 0,-2 0,0 0,0 0,1 0,-1 0,2 0,-1 0,1 0,0 0,0 0,0 0,0 0,0 0,1 0,-1 0,0 0,0 0,-2 0,0 0,0 0,0 0,1 0,0 0,1 0,0 0,0 0,0 0,0 0,0 0,0 0,0 0,0 0,0 0,0 0,0 0,0 0,0 0,0 0,0 0,0 0,0 0,0 0,0 0,0 0,0 0,0 0,0 0,0 0,0 0,0 0,0 0,0 0,0 0,0 0,0 0,0 0,0 0,0 0,0 0,0 0,0 0,0 0,0 0,0 0,0 0,0 0,0 0,0 0,0 0,0 0,0 0,0 0,0 0,2 0,0 0,1 0,1 0,1 0,1 0,2 0,0 0,3 0,1 0,-1 0,1 0,-1 0,-1 0,0 0,-1 0,-2 0,1 0,-2 0,0 0,-1 0,0 0,1 0,0 0,0 0,-1 0,0 0,0 0,0 0,0 0,0 0,-1 0,-1 0,1 0,0 0,-1 0,0 0,2 0,0 0,-1 0,0 0,0 0,1 0,-1 0,1 0,1 0,-1 0,1 0,0 0,-1 1,0 2,2-1,0-1,0 1,0-2,2 1,0 0,0 2,-1-1,-1-1,1 0,0 0,-1-1,-1 0,0 0,0 0,0 0,0 0,-2 0,0 0,0 0,-1 0,-1 0,1 0,-1 0,2 0,0 0,-1 0,1 0,-1 0,0 0,-1 0,1 0,0 0,-1 0,0 0,1 0,-1 0,2 0,0 0,-1 0,1 0,0 0,0 0,2 0,-1 2,1 0,0 0,-1-1,0 1,0-2,1 1,0-1,-1 0</inkml:trace>
</inkml:ink>
</file>

<file path=ppt/ink/ink1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8:31"/>
    </inkml:context>
    <inkml:brush xml:id="br0">
      <inkml:brushProperty name="width" value="0.04" units="cm"/>
      <inkml:brushProperty name="height" value="0.04" units="cm"/>
      <inkml:brushProperty name="color" value="#e71224"/>
    </inkml:brush>
  </inkml:definitions>
  <inkml:trace contextRef="#ctx0" brushRef="#br0">0 19,'0'0,"0"0,0 0,0 2,0 5,2 6,1 7,1 6,0 6,2 5,1 7,0 2,0 2,0-2,-3-5,0-6,-3-6,0-7,0-5,-2-1,1-4,0-2,0-2,-1-3,1-3,0 0,0-2</inkml:trace>
  <inkml:trace contextRef="#ctx0" brushRef="#br0">22 9,'0'0,"0"0,0 0,0 0,0 0,0 0,1 0,2 0,1 0,3 0,0-1,3-1,3 0,0 0,3 0,3 2,2 2,-1 0,0 1,-2 0,-2 2,-3 0,-2 2,-2 1,-1 2,-3 0,-1 2,-3 0,-2 1,-2-1,-3-1,-5 1,-3 0,-3 0,-1-1,-1-1,0-1,1-2,0 0,2-1,2-1,1-1,3-1,1-1,2-1,3-1,2 1,1-1,2-1,1 1,3 0,3-1,2 0,5-1,5 2,2-1,2 1,-1 1,-2 1,-2 2,0 3,-2 2,-1 2,-2 0,-2 0,-1 0,-4 2,-3 3,-3 2,-3 2,-3 2,-3 0,-1 0,-1 0,-2 0,-5 1,-2-1,-3-3,0-3,2-5,1-3,1-3,1-3,0-3,3 0,5 0</inkml:trace>
</inkml:ink>
</file>

<file path=ppt/ink/ink1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8:48"/>
    </inkml:context>
    <inkml:brush xml:id="br0">
      <inkml:brushProperty name="width" value="0.04" units="cm"/>
      <inkml:brushProperty name="height" value="0.04" units="cm"/>
      <inkml:brushProperty name="color" value="#e71224"/>
    </inkml:brush>
  </inkml:definitions>
  <inkml:trace contextRef="#ctx0" brushRef="#br0">1 1,'0'0,"0"0,0 0,0 0,0 0,0 0,0 0,0 0,0 1,3 1,1 0,4 0,4 0,3-1,2-1,1 1,1-2,2 0,3-1,1 1,1 1,-1-1,-2 1,-2 1,1 0,-2 1,-1 0,-3 0,-1-1,-3 0,-3 0,-4-1,-2 0,-1 0,-2 0</inkml:trace>
  <inkml:trace contextRef="#ctx0" brushRef="#br0">206 74,'0'0,"0"0,0 0,1 1,1 1,1 2,0 3,-1 2,1 3,0 5,-1 3,0 3,-2 1,1 1,-2-2,0 0,0-3,-1-1,2-4,-1-2,1-2,0-3,0-2,0-2,0-2,0-2</inkml:trace>
  <inkml:trace contextRef="#ctx0" brushRef="#br0">319 270,'0'0,"0"0,0 0,0 0,0 0,0 0,0 0,0 1,0 3,0 4,0 4,0 3,1 3,0 1,1 1,-1 0,0-2,-1-2,0-2,2-3,0-3,1-3,0-2</inkml:trace>
</inkml:ink>
</file>

<file path=ppt/ink/ink1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8:50"/>
    </inkml:context>
    <inkml:brush xml:id="br0">
      <inkml:brushProperty name="width" value="0.04" units="cm"/>
      <inkml:brushProperty name="height" value="0.04" units="cm"/>
      <inkml:brushProperty name="color" value="#e71224"/>
    </inkml:brush>
  </inkml:definitions>
  <inkml:trace contextRef="#ctx0" brushRef="#br0">1 1,'0'0,"0"0,0 0,0 0,0 0,0 0,0 0,0 0,0 0,0 0,0 0,0 0,0 0,1 0,4 1,6 0,4 1,3 1,4 0,5 0,3-1,2-1,-1 0,-2-2,-2-1,-1-1,-2 0,-2 0,-4 1,-2 0,-4 1,-3 1,-4-1,-2 1,-2 0</inkml:trace>
  <inkml:trace contextRef="#ctx0" brushRef="#br0">244 17,'0'0,"0"0,0 0,0 1,0 2,0 2,0 4,0 2,1 6,1 2,1 4,0 4,1 3,-1 1,-1-1,0 0,-1-1,-1-3,0 0,0-5,0-3,0-4,0-4,0-4,0-3,0-2,0-1</inkml:trace>
  <inkml:trace contextRef="#ctx0" brushRef="#br0">366 281,'0'0,"0"0,0 0,0 0,0 0,0 0,1-1,1-2,1-1,2-2,1-1,0 0,2-1,0 2,2 1,2 1,0 2,1 2,-1 2,-3 0,-1 2,-4 1,-1 1,-4 2,-3 3,-4 1,-2 4,-2 2,-1 2,0 1,-1 0,1-3,2-4,1-2,2-3,2-3,3-3,1-1,4-1,1 1,2 0,2-1,3 0,3-1,3 0,2 0,1 0,0 0,-2 0,-3 0,-2 0,-3 0,-3 0,-2 0</inkml:trace>
</inkml:ink>
</file>

<file path=ppt/ink/ink1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8:59"/>
    </inkml:context>
    <inkml:brush xml:id="br0">
      <inkml:brushProperty name="width" value="0.04" units="cm"/>
      <inkml:brushProperty name="height" value="0.04" units="cm"/>
      <inkml:brushProperty name="color" value="#e71224"/>
    </inkml:brush>
  </inkml:definitions>
  <inkml:trace contextRef="#ctx0" brushRef="#br0">95 21,'0'0,"0"0,0 0,0 0,0 0,0 0,0 0,0 0,0 1,0 2,-1 2,-1 3,-1 4,-1 1,-1 2,0 0,-1 3,1 0,-1 2,2-1,0 1,0-1,2 0,0-2,0-2,0-2,1-3,1-2,0-2,0-2,0-2,0 0,0-2,0 0,0 0,0-1,0-1,0-2,0-5,1-4,0-5,1-4,1-1,1-1,0 0,0 1,1 1,-1 2,1 2,-1 3,0 2,0 1,0 2,0 1,-1 2,0 2,0 1,0 1,-1 1,0 2,1 2,0 2,3 2,-1 3,2 3,0 4,1 3,1 2,0 2,0-1,-1-1,0-1,0-3,-2-1,0-2,-2-2,-1-1,-1-3,-1-2,-1-1,-1-1,-1 0,1-2</inkml:trace>
  <inkml:trace contextRef="#ctx0" brushRef="#br0">0 148,'0'0,"0"0,0 0,0 0,1 0,2 0,3 0,5-1,2 0,2-1,2 0,-1 0,-1 1,-1 0,0 0,-2 1,0 0,-1 0,-1 0,-1 0,-3 0,-2 1</inkml:trace>
</inkml:ink>
</file>

<file path=ppt/ink/ink1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9:02"/>
    </inkml:context>
    <inkml:brush xml:id="br0">
      <inkml:brushProperty name="width" value="0.04" units="cm"/>
      <inkml:brushProperty name="height" value="0.04" units="cm"/>
      <inkml:brushProperty name="color" value="#e71224"/>
    </inkml:brush>
  </inkml:definitions>
  <inkml:trace contextRef="#ctx0" brushRef="#br0">22 95,'0'0,"0"0,-1 0,0 0,-1-1,-1 0,0 0,-1 0,1 0,1 1,1 0,0 0,0 0,1 0,1 0,2-1,4 0,1-1,3-1,0 0,2-1,1 1,4 0,1 0,2 1,-1 1,0 0,-1 1,-2 0,-3 0,0 0,-2 0,-1 0,-1 0,-3 1,-1 0,-2 1</inkml:trace>
  <inkml:trace contextRef="#ctx0" brushRef="#br0">159 68,'0'0,"0"0,0 0,0 1,1 1,1 3,2 5,2 6,0 4,0 3,-1 2,0 0,-1 0,-2 0,0-2,-2 0,1-2,-2-2,-1-4,1-3,0-3,0-3,0-3,1-1</inkml:trace>
  <inkml:trace contextRef="#ctx0" brushRef="#br0">323 74,'0'0,"0"0,0 0,0 2,1 2,1 5,1 7,0 5,-1 5,1 1,-2 1,0 0,0-2,-1-3,0-4,0-3,0-4,-1-3,1-3,0-2,0-3,0 0,0-4,-1-5,0-4,0-5,0-6,0-6,2-4,0 0,2 0,1 2,1 3,1 2,-1 5,1 4,0 4,0 3,3 3,1 2,3 3,1 2,0 3,-1 3,-2 3,-3 2,-3 2,-4 2,-5 4,-4 2,-4 2,-1 0,-1-1,-1-3,2-3,0-4,2-2,1-3,4-1,1-2,3-1,1-2,1 1,4 0,2 2,2 2,4 1,3 4,3 3,2 1,-1 0,-1-1,-2-2,-3-1,-3-2,-3-2,-2-2</inkml:trace>
</inkml:ink>
</file>

<file path=ppt/ink/ink1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9:08"/>
    </inkml:context>
    <inkml:brush xml:id="br0">
      <inkml:brushProperty name="width" value="0.04" units="cm"/>
      <inkml:brushProperty name="height" value="0.04" units="cm"/>
      <inkml:brushProperty name="color" value="#e71224"/>
    </inkml:brush>
  </inkml:definitions>
  <inkml:trace contextRef="#ctx0" brushRef="#br0">1 21,'0'0,"0"0,0 0,0 0,0 0,0 0,0 0,0 0,0 0,0 0,0 0,0 0,3 0,3-1,2-1,3 0,2-1,2 0,3 1,2 1,2-1,0 0,-1 1,0 0,-3 1,-2-1,-1 1,-3 0,-1 0,-1 0,-1 0,-1 0,-1 1,-2-1,-2 0</inkml:trace>
  <inkml:trace contextRef="#ctx0" brushRef="#br0">202 16,'0'0,"0"0,0 0,0 1,0 1,1 2,0 2,1 3,0 3,0 5,-1 3,0 3,0 0,-1 0,0 1,0 0,0-1,0-2,0-2,0-2,0-3,0-3,0-3,0-3,0-2,0-2,0-1</inkml:trace>
  <inkml:trace contextRef="#ctx0" brushRef="#br0">355 21,'0'0,"0"0,0 1,-1 3,0 5,-1 7,-1 6,-1 4,0 5,-1 3,-1-1,2-3,0-5,2-5,1-5,0-4,1-4,0-2,1-2,-1-2,0 0,0-3,0-4,1-5,1-5,2-4,1-6,1-2,1-2,1-1,2 2,-1 2,0 4,1 4,-1 3,1 5,-1 3,1 3,0 2,-1 2,-1 1,-2 1,-2 4,-3 4,-4 7,-3 3,-3 1,0 0,-1-1,0-3,2-3,1-3,1-2,1-3,1-1,1-2,1-1,1-1,0 1,1 1,1 0,1 0,3 3,1 1,3 3,3 1,1 1,1 2,0-1,-2 0,-2-1,-1-1,-3-1,-1-1,-1-1,-3-3,0-2,-1 0</inkml:trace>
  <inkml:trace contextRef="#ctx0" brushRef="#br0">588 207,'0'0,"0"0,0 0,0 0,0 0,0 3,0 5,1 2,0 4,0 2,1 0,0-1,-1 0,0-1,0-1,0 0,-1-3,0 0,0-2,0-2</inkml:trace>
</inkml:ink>
</file>

<file path=ppt/ink/ink1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9:16"/>
    </inkml:context>
    <inkml:brush xml:id="br0">
      <inkml:brushProperty name="width" value="0.04" units="cm"/>
      <inkml:brushProperty name="height" value="0.04" units="cm"/>
      <inkml:brushProperty name="color" value="#e71224"/>
    </inkml:brush>
  </inkml:definitions>
  <inkml:trace contextRef="#ctx0" brushRef="#br0">1 38,'0'0,"0"0,0 0,0 0,0 0,0 0,0 0,0 0,1 0,3 0,1 0,2-1,3-1,2-1,3 0,1 1,0-1,0 2,-2 0,1 0,-1 1,1 0,0 0,0 0,-2 0,-1 1,-3-1,-4 0,-1 0</inkml:trace>
  <inkml:trace contextRef="#ctx0" brushRef="#br0">149 48,'0'0,"0"0,0 0,0 0,0 0,1 0,0 2,1 2,1 4,0 6,0 7,0 3,0 2,1 1,-1 2,0 2,-1-2,1-3,-2-5,1-5,0-4,0-3,0-3,0-3,-1-2</inkml:trace>
  <inkml:trace contextRef="#ctx0" brushRef="#br0">297 64,'0'0,"0"0,0 0,0 1,0 3,1 6,0 9,0 5,0 3,1 2,-1 1,1-2,-1-3,-1-4,1-5,-1-3,0-5,0-3,0-3,0-1,0-4,-1-4,0-4,-1-6,2-9,-1-6,0-2,2-2,0 3,2 3,2 4,0 6,0 4,2 3,2 4,2 2,1 3,0 2,-1 2,0 1,-2 3,0 3,-2 1,-2 2,-3 0,-2 2,-3 2,-3 2,-3-1,-1-1,-1 0,1-3,1-1,3-2,0-3,1 0,2-2,0-1,2 0,1 0,2 1,1 1,3 2,3 0,0 1,2 1,0 0,0 1,-1 1,0 2,-1 1,-1 1,-1 0,0-1,0-1,-2-2,-1-3</inkml:trace>
  <inkml:trace contextRef="#ctx0" brushRef="#br0">509 223,'0'0,"0"0,0 0,0 0,0 0,0 0,0 0,0 0,0 0,0 0,0 0,0 0,0 0,0-1,3 0,0-2,2-2,1 0,0 0,1-1,-1 0,0 1,1-1,-1 2,-1 0,-1 2,0 1,-1 1,0 0,1 3,-2-1,1 1,0 0,-2 1,1-1,-2 2,1-1,-1 2,0 1,0-1,0 1,-1-1,-1-1,0 1,0 0,-1 1,0-1,0 0,-1 0,1 0,0 0,0 1,1-1,-2 0,1-2,1 0,0-2,1 0,1-1,-1-1,1 0,1 0,-1-1,1 2,1 0,0 1,1 0,1 1,-1-1,2 0,0 0,1-1,-2-1,2 0,-1 0,0 0,0 0,-1 0,0 1,-1 1,0 0,0 1,0 0,-1-1</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13"/>
    </inkml:context>
    <inkml:brush xml:id="br0">
      <inkml:brushProperty name="width" value="0.04" units="cm"/>
      <inkml:brushProperty name="height" value="0.04" units="cm"/>
      <inkml:brushProperty name="color" value="#e71224"/>
    </inkml:brush>
  </inkml:definitions>
  <inkml:trace contextRef="#ctx0" brushRef="#br0">0 57,'0'1,"0"2,1 3,1 2,1 4,0 4,-1 4,2 4,-2 1,2 2,0-1,1-1,-2-2,1-2,-1-2,-1-3,-1-3,0-3,-1-4,0-2,0-2</inkml:trace>
  <inkml:trace contextRef="#ctx0" brushRef="#br0">0 24,'0'0,"0"0,0 0,0 0,2 0,1-1,2 0,2-1,3-1,2-1,2 0,-1 0,-1 1,-1 1,-1 2,-1 2,-1 2,-2 2,0 3,-2 2,-1 3,-3 1,-1 2,-3 2,-3 0,-3 1,-3-2,-1 0,0-2,0-3,2-2,2-3,2-1,3-2,1-2,1-1,2-2,1 0,0 0,1 0,2-1,2 1,4 0,3 0,2 1,0 0,0 1,-1 0,-2 1,0 0,-1 2,-2-1,-1 3,-1-1,0 1,-2 0,-1 2,-2 0,-2 0,-2 0,-1 0,-1-1,-2 0,-2-1,-2 0,-2-1,-1-1,3-2,2 0,3-2</inkml:trace>
</inkml:ink>
</file>

<file path=ppt/ink/ink2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9:24"/>
    </inkml:context>
    <inkml:brush xml:id="br0">
      <inkml:brushProperty name="width" value="0.04" units="cm"/>
      <inkml:brushProperty name="height" value="0.04" units="cm"/>
      <inkml:brushProperty name="color" value="#e71224"/>
    </inkml:brush>
  </inkml:definitions>
  <inkml:trace contextRef="#ctx0" brushRef="#br0">1 1,'0'0,"0"0,0 0,0 0,0 0,1 0,2 0,2 0,3 0,4 0,3 0,1 0,0 0,1 0,2 1,1 0,0 1,1 0,-3 0,-1 2,-3-1,-3 0,-2-2,-1 0,-1 0,-2 0,0 0,0 1,-1 0,-2 0</inkml:trace>
  <inkml:trace contextRef="#ctx0" brushRef="#br0">202 43,'0'0,"0"0,0 0,0 0,0 0,0 3,0 3,0 3,0 3,0 5,0 2,0 4,1 0,0 2,0-1,0 1,0-1,-1-3,0-2,0-3,0-1,0-3,0-1,0-3,0-2,0-2,0-2,0-1</inkml:trace>
  <inkml:trace contextRef="#ctx0" brushRef="#br0">319 49,'0'0,"0"0,0 0,0 0,0 1,0 3,0 2,0 4,0 5,0 4,0 3,0 2,0 0,0 0,2-1,-1-2,0-1,-1-4,1-3,-1-1,0-4,0-2,0-2,0-1,0-2,0-1,0-1,0-3,0-5,0-6,0-4,0-7,0-4,1-2,0-1,1 5,0 3,1 6,-1 4,1 4,1 3,-1 2,0 2,1 0,1-1,1 1,1-1,1 1,-1 0,0 0,1 2,-1 1,-1 1,0 2,0 1,-1 2,-1 2,-1 3,-2 0,-2 4,-1 1,-4 1,-2 0,-3 1,-2-2,0 0,-1-2,3-3,1-2,2-2,3-2,3-1,0-1,2-2,0 0,3 0,1 1,3 0,2 2,1 1,0 2,2 2,1 4,1 2,-1 1,-1 2,0-2,-2-1,-1-2,-1-1,-3-3,-1 0,0-2,-2-2,-1-1</inkml:trace>
  <inkml:trace contextRef="#ctx0" brushRef="#br0">566 181,'0'0,"0"0,0 0,0 0,0 0,0 0,0 0,0 0,0 0,0 0,0 0,0 0,1-1,1-1,0-1,1 1,0 1,0 0,1 0,0 1,1 0,0 1,1 1,1 0,-1 1,-2 0,-1 0,-2 1,0 0,-1 1,-1 1,0 0,-2 1,0-2,0 0,-1 0,1-2,1 0,0-1,1 0,-1-1,1 0,0 0,0-1,1 1,0-1,0 0,0 0,0 0,0-1,0 1,0 0,1 0,0 1,2 1,0 3,3 0,2 2,1 1,0 1,-1 1,-1-1,-1 1,-1 0,-3 1,0 1,-2 1,-3 1,-3-1,-1 0,-2-2,0-1,0-3,1-2,0 0,0-2,1-1,0-3,1-1,1 0</inkml:trace>
</inkml:ink>
</file>

<file path=ppt/ink/ink2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09:34"/>
    </inkml:context>
    <inkml:brush xml:id="br0">
      <inkml:brushProperty name="width" value="0.04" units="cm"/>
      <inkml:brushProperty name="height" value="0.04" units="cm"/>
      <inkml:brushProperty name="color" value="#e71224"/>
    </inkml:brush>
  </inkml:definitions>
  <inkml:trace contextRef="#ctx0" brushRef="#br0">0 104,'0'0,"0"0,0 0,0 0,0 0,0 0,0 0,0 0,0 0,2 1,1 4,2 2,1 5,0 5,1 4,0 1,-2 0,-1-3,-2-4,0-2,-2-3,0-4,0-2,0-2,-1-1,1-1,0-4,1-3,0-7,1-5,1-4,1-3,0 1,2 1,1 2,-1 5,1 3,0 4,1 4,1 3,1 4,2 5,1 3,-1 5,-2 2,-1 2,-3 1,-2-1,-1-2,-2-3,-1-3,0-2,-1-4,1-1,-1-3,2-4,1-5,0-4,1-3,1-3,0 0,1 2,0 1,1 4,1 4,-1 3,3 4,1 5,1 3,1 4,0 5,-2 2,0 3,-2 2,-3-1,-1-4,-2-5</inkml:trace>
  <inkml:trace contextRef="#ctx0" brushRef="#br0">519 41,'0'0,"0"0,0 0,-1-1,-3-1,-3 1,-5 0,-3 2,-2 1,0 4,0 4,2 4,2 3,4 3,1 1,4 1,2-1,4-1,1-4,3-2,2-4,3-4,1-4,1-4,1-4,0-5,-1-4,-1-5,-3-3,-1-2,-2 1,-3 2,0 4,-3 3,0 5,0 4,0 3,-1 2,1 3,1 3,0 5,1 3,1 4,0 1,2 1,-1 0,1 0,1-2,0-1,1-1,-1-4,-1-3</inkml:trace>
  <inkml:trace contextRef="#ctx0" brushRef="#br0">740 9,'0'0,"0"0,0 0,0 1,-1 3,-5 5,-1 6,-3 4,0 5,-2 4,-1 2,0 1,0 0,-1-4,2-5,0-7,3-3,3-6,2-2</inkml:trace>
  <inkml:trace contextRef="#ctx0" brushRef="#br0">619 14,'0'0,"1"1,0 1,1 3,2 3,2 3,2 5,1 1,2 3,2 0,1 2,0 1,1 0,-2-2,-1-2,-2-3,-2-4,-3-3,-2-3,-2-2</inkml:trace>
  <inkml:trace contextRef="#ctx0" brushRef="#br0">820 19,'0'0,"0"0,0 1,0 3,1 4,0 6,2 3,0 4,0 3,-1 2,0-1,-1-1,0-2,-1-3,0-4,0-3,0-5,0-2,0-3</inkml:trace>
  <inkml:trace contextRef="#ctx0" brushRef="#br0">911 45,'0'0,"0"0,0 0,1 1,1 3,1 5,2 5,0 5,0 3,0 1,-1 0,-1-1,-1-4,0-3,-2-4,1-4,-1-3,-1-2,1-4,1-4,0-6,0-8,0-4,0-3,2 1,1 1,2 4,0 5,0 3,1 5,2 4,2 5,2 6,0 5,0 4,-1 1,-3 1,-2-3,-2-1,-2-3,-2-1,0-2,-1-2,-1-1,1-3,0-1,0-5,2-5,0-6,1-5,0-2,1 1,1 1,0 3,1 3,0 3,1 4,2 4,1 3,3 7,0 5,0 7,-1 5,-3 4,0 2,-3 0,-2-2,-2-4,-1-5,-1-5,-1-5,1-4</inkml:trace>
  <inkml:trace contextRef="#ctx0" brushRef="#br0">1259 9,'0'0,"0"0,0 1,0 2,1 4,2 6,3 8,1 5,2 5,2 4,1-2,0-3,0-6,-1-5,-2-6,-1-5,0-4,0-4,1-5,-1-3,0-4,0-4,-2-5,0-3,-2-2,-1-2,-2 3,0 3,-1 3,0 5,0 3,-1 4,1 2,0 3,0 2,1 1,1 4,2 5,2 5,3 4,2 4,0 0,0 1,-2 0,-1-2,-1-4,-3-2,0-5,-2-4</inkml:trace>
  <inkml:trace contextRef="#ctx0" brushRef="#br0">1561 46,'0'0,"0"0,0 2,0 3,1 5,0 6,2 4,-1 4,-1 1,1-2,-1-1,-1-5,0-4,0-3,0-4,0-2,0-3,0-2,0-4,0-7,1-8,0-6,2-4,2-2,3 3,2 3,1 5,1 5,0 4,0 4,-1 5,-1 4,2 5,-1 5,-1 5,-1 3,0 3,-3 1,-1 1,-2-2,-1-3,0-3,-2-3,0-3,0-4,0-2,0-3,0-5,2-6,2-7,2-7,3-2,2-3,0 1,0 3,-1 4,0 6,-2 5,1 4,1 6,3 4,2 7,2 4,0 5,-1 6,0 4,-3 3,-3 1,-1-3,-3-3,-2-6,-2-4,-2-5,0-3,0-5</inkml:trace>
</inkml:ink>
</file>

<file path=ppt/ink/ink2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26"/>
    </inkml:context>
    <inkml:brush xml:id="br0">
      <inkml:brushProperty name="width" value="0.04" units="cm"/>
      <inkml:brushProperty name="height" value="0.04" units="cm"/>
      <inkml:brushProperty name="color" value="#33ccff"/>
    </inkml:brush>
  </inkml:definitions>
  <inkml:trace contextRef="#ctx0" brushRef="#br0">1 32,'0'0,"0"0,0 0,0 0,0 2,0 3,0 5,1 3,0 4,0 4,0 2,0 5,-2 1,0 0,0-1,0-2,0-4,1-3,0-3,0-4,0-2,0-2,2-2,0 0,3-1,3-2,3 1,1 0,2 0,1 0,0 0,2-1,1-1,1 0,1-1,-3-1,-2 1,-3 0,-3 0,-2 0,-1-1,-3 1</inkml:trace>
  <inkml:trace contextRef="#ctx0" brushRef="#br0">398 32,'0'0,"0"0,0 0,-1 2,-1 3,-2 5,-2 4,-3 6,-3 6,-1 3,0-1,0 1,2-2,2-1,0-1,2-2,1-1,1-3,1-3,2-3,0-4,2-3,0-3,0-2</inkml:trace>
  <inkml:trace contextRef="#ctx0" brushRef="#br0">398 1,'0'0,"0"0,0 0,0 0,0 0,0 0,0 0,2 3,1 1,2 5,1 5,2 4,1 4,0 2,1 1,2 2,1-1,-1-1,0-2,-2-2,-1-2,-2-3,0-2,-2-1,-1-2,-1-1,-1-2,-1 0,-1-2,-1-1,0-1,0-1</inkml:trace>
  <inkml:trace contextRef="#ctx0" brushRef="#br0">303 244,'0'0,"0"0,0 0,0 0,0 0,1 0,1 0,3 0,2 0,3-1,3 0,1-1,0 0,0-1,0 0,-1-1,-1 1,0 0,0 0,-2 0,-1 1,-2 1,0 0,-2 0,-2 1</inkml:trace>
  <inkml:trace contextRef="#ctx0" brushRef="#br0">837 27,'0'0,"0"0,0 0,-2 0,-3-1,-4 0,-5-1,-2 0,-1 0,-2 1,0 0,0 0,0 2,2 0,1 1,4 1,1 1,1 1,4 1,0 0,3 1,1-1,1 1,3-2,2 2,3 1,2-1,3 1,1 0,1 1,0-1,3 0,0 1,2-1,-1 1,-2 0,-2 1,-3 0,-2 0,-1 1,-1 1,-3 1,-1 0,-2 3,-1 0,-4 2,-1 0,-3 0,-2-2,-3 0,-1-2,-2-3,-3-1,-2-3,-3-1,-1-2,3-2,3-3,4-1,5 0</inkml:trace>
</inkml:ink>
</file>

<file path=ppt/ink/ink2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32"/>
    </inkml:context>
    <inkml:brush xml:id="br0">
      <inkml:brushProperty name="width" value="0.04" units="cm"/>
      <inkml:brushProperty name="height" value="0.04" units="cm"/>
      <inkml:brushProperty name="color" value="#33ccff"/>
    </inkml:brush>
  </inkml:definitions>
  <inkml:trace contextRef="#ctx0" brushRef="#br0">227 33,'0'0,"0"0,0 0,0 0,-2 0,-1-2,-2 0,-3 0,-1 0,-3-1,-2 1,-2 1,-1 1,-2 0,1 2,1 1,1 1,1 1,1 0,3 1,2 1,2 1,1-1,2 2,1 0,2 0,2-1,4 1,4 1,4-1,3 2,4-2,1 1,1-1,3 1,-1-1,0 1,-4 0,-2 1,-3 1,-2-1,-4-1,-2-1,-3 0,-1 0,-2 1,-1 0,-2 1,-4 2,-5 0,-4 1,-4-2,-3-1,-2-2,-3-3,0-4,2-2,3-2,4-1,4 1,5 0</inkml:trace>
  <inkml:trace contextRef="#ctx0" brushRef="#br0">359 404,'0'0,"0"0,0 0,0 0,0 0,0 0,0 0,0 0,0 0,0-1,1-4,0-4,1-4,0-6,1-4,0-5,1-3,1-2,0-1,0 0,1 0,-1 4,1 3,0 4,-1 4,0 4,0 5,0 2,-2 3,-1 3,2 1,-1 5,2 4,2 4,1 5,2 3,2 2,0 2,-1 0,0 1,-1 0,-1-1,-1 1,-2-1,1 3,0 0,-1-1,0-2,0-1,0-2,-2-1,0-3,-1-1,-1-3,0-3,-1-3,-1-3</inkml:trace>
  <inkml:trace contextRef="#ctx0" brushRef="#br0">349 320,'0'0,"0"0,0 0,1-1,4-1,1 0,2-1,3 0,2 1,2-1,2 1,2-1,0 0,0 0,-3-1,-3 2,-2-2,-4 2,-2 0</inkml:trace>
  <inkml:trace contextRef="#ctx0" brushRef="#br0">883 39,'0'0,"0"0,0 0,-1 0,-1 0,-3 0,-4-1,-3-1,-4 0,-2-1,0 0,0 1,1 1,0 3,1 0,1 2,1 2,1 1,1 2,2 1,1 1,2-2,2 0,2-1,2-1,2 0,3-1,3 1,2-1,3 0,3 2,6 0,3 1,0-1,0-1,-3 0,-1 0,-3 0,-1 1,-2 0,-2 1,-2 0,-1 0,-2 1,-2 1,-3 1,-2 2,-3 1,-2 2,-2 0,-4-1,-3-1,-5 0,-4-2,-3-2,0-3,0-2,0-2,1-2,4-2,6-1</inkml:trace>
</inkml:ink>
</file>

<file path=ppt/ink/ink2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41"/>
    </inkml:context>
    <inkml:brush xml:id="br0">
      <inkml:brushProperty name="width" value="0.04" units="cm"/>
      <inkml:brushProperty name="height" value="0.04" units="cm"/>
      <inkml:brushProperty name="color" value="#33ccff"/>
    </inkml:brush>
  </inkml:definitions>
  <inkml:trace contextRef="#ctx0" brushRef="#br0">101 22,'0'0,"0"0,0 0,0 0,0 0,0 0,-1 0,0 1,-1 2,-1 2,-1 4,0 4,-1 4,-2 3,1 2,-1 5,0 2,-1 3,1 2,1-1,0 0,1-2,1-2,1-4,-1-4,2-4,0-3,1-5,0-4,1-3,0-1,0-1,0-1</inkml:trace>
  <inkml:trace contextRef="#ctx0" brushRef="#br0">75 53,'0'0,"0"0,0 0,0 1,1 1,2 2,2 2,3 4,3 2,-1 4,1 3,0 4,-1 2,1 2,-1 1,0 1,-2 1,-1-2,0-2,-3-3,1-4,-1-3,0-3,-1-2,0-2,-1-1,-1-4,-1-1,0-2</inkml:trace>
  <inkml:trace contextRef="#ctx0" brushRef="#br0">0 313,'0'0,"0"0,0 0,0 0,0 0,1 0,1 0,2-1,4 0,3-1,5-1,3-1,1-1,-1 1,-2 1,-3 1,-2 0,-2 2,-1-1,-3 0,-1 0</inkml:trace>
  <inkml:trace contextRef="#ctx0" brushRef="#br0">255 0,'0'0,"0"0,0 0,0 1,1 1,0 3,1 5,0 4,1 6,1 3,0 4,1 2,-1 1,-1 0,1-1,0 0,-1 1,0-3,0-1,0-3,-2-4,1-2,-2-4,1-2,-1-5,0-2,0-3</inkml:trace>
</inkml:ink>
</file>

<file path=ppt/ink/ink2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42"/>
    </inkml:context>
    <inkml:brush xml:id="br0">
      <inkml:brushProperty name="width" value="0.04" units="cm"/>
      <inkml:brushProperty name="height" value="0.04" units="cm"/>
      <inkml:brushProperty name="color" value="#33ccff"/>
    </inkml:brush>
  </inkml:definitions>
  <inkml:trace contextRef="#ctx0" brushRef="#br0">860 552,'0'0,"0"0,0 0,0 0,0 0,0 0,1 0,2 0,2 0,2 0,2 0,2 0,4 0,3 3,3-1,1 1,-2 0,0 3,-3 1,-1 3,-2 3,-2 5,-2 2,-3 4,-2 2,-2 2,-4 0,-1 0,-2-1,-3-1,-3-2,-2-1,-1-2,-2-4,1-2,1-5,0-2,3-3,0-2,1-2,1-2,1 0,0-2,1 0,2 1</inkml:trace>
</inkml:ink>
</file>

<file path=ppt/ink/ink2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43"/>
    </inkml:context>
    <inkml:brush xml:id="br0">
      <inkml:brushProperty name="width" value="0.04" units="cm"/>
      <inkml:brushProperty name="height" value="0.04" units="cm"/>
      <inkml:brushProperty name="color" value="#33ccff"/>
    </inkml:brush>
  </inkml:definitions>
  <inkml:trace contextRef="#ctx0" brushRef="#br0">943 623,'0'0,"0"0,0 0,0 0,0 0,0 1,0 2,0 1,0 2,0 1,0 4,0 1,0 2,0 2,0 1,0 0,0-3,0 0,0-2,0-2,0-3,0-2</inkml:trace>
</inkml:ink>
</file>

<file path=ppt/ink/ink2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45"/>
    </inkml:context>
    <inkml:brush xml:id="br0">
      <inkml:brushProperty name="width" value="0.04" units="cm"/>
      <inkml:brushProperty name="height" value="0.04" units="cm"/>
      <inkml:brushProperty name="color" value="#33ccff"/>
    </inkml:brush>
  </inkml:definitions>
  <inkml:trace contextRef="#ctx0" brushRef="#br0">128 6,'0'0,"0"0,0 0,0 1,-1 1,-1 1,-1 3,-2 2,0 3,-2 5,0 4,-2 6,0 4,0 4,0 3,1 1,1 0,1-4,2-2,1-4,1-6,0-3,0-4,0-4,-1-4,1-2,0-2</inkml:trace>
  <inkml:trace contextRef="#ctx0" brushRef="#br0">112 27,'0'0,"0"0,0 0,1 0,1 2,1 2,2 3,2 3,1 4,1 3,0 4,1 4,0 1,1 3,-2 1,0-1,0-2,-1-2,-2 0,-2-2,1-1,-2-1,0-1,-2-2,-1-4,-2-4,0-2,0-3,0-2</inkml:trace>
  <inkml:trace contextRef="#ctx0" brushRef="#br0">0 323,'0'0,"0"0,0 0,0 0,2-1,1 0,3-1,2-1,5 0,4-1,1 1,1 1,-2 1,-2 0,-1-1,-3 1,-1 0,-1 0,-2 1,-1-1,-3 1</inkml:trace>
  <inkml:trace contextRef="#ctx0" brushRef="#br0">286 22,'0'0,"0"0,0 0,0 0,1 4,0 5,2 4,1 8,0 3,0 3,-2 2,1 2,-1 2,-1 0,0-1,0-1,-1-2,0-4,0-2,0-3,0-5,-1-3,1-3,0-3,0-3,0-1</inkml:trace>
  <inkml:trace contextRef="#ctx0" brushRef="#br0">249 5,'0'0,"0"0,1 0,1 0,2 0,1-2,2 1,2 0,2 1,2 0,2 1,4 2,2 2,1 2,-1 1,-1 1,-2 0,-2 2,-2 2,0 4,-3 3,-2 3,-2 3,-3 2,-2 1,-3-1,-4-1,-1-1,-2-3,-1-1,-4 0,-2-2,-3-3,-1 0,0-3,1-1,1-2,2-2,-1-1,1-3,2-1,1-1,2-1,4-1</inkml:trace>
  <inkml:trace contextRef="#ctx0" brushRef="#br0">561 355,'0'0,"0"0,0 0,0 0,0-1,3 0,0-2,1 0,2-1,1-2,1 0,-1-1,0 1,1 1,-1 2,0 1,0 1,-1 3,0 1,-2 2,-1 2,-2 3,-3 2,-3 3,-3 2,-1 1,-1 0,-2-1,-1-1,-1-2,1-2,2-3,1-2,3-2,2-2,2-1,3-1,2 1,3-2,4 1,4-1,3 0,3 0,4-1,0 0,0-1,-2-1,-6 0,-4 0</inkml:trace>
</inkml:ink>
</file>

<file path=ppt/ink/ink2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4:50"/>
    </inkml:context>
    <inkml:brush xml:id="br0">
      <inkml:brushProperty name="width" value="0.04" units="cm"/>
      <inkml:brushProperty name="height" value="0.04" units="cm"/>
      <inkml:brushProperty name="color" value="#e71224"/>
    </inkml:brush>
  </inkml:definitions>
  <inkml:trace contextRef="#ctx0" brushRef="#br0">0 147,'0'0,"0"0,0 0,0 0,0 0,0 0,0 0,0 0,1 0,0 0,2 0,1 0,1 0,2 0,1 0,4 0,1 0,2 0,2 0,1-2,0 0,1 0,2 1,1-1,1 0,1 0,-3-1,1 1,-2 1,3 0,1 0,0 1,0 0,-1 0,1 0,0 0,2 0,-1 1,0 1,-1-1,0 0,1-1,2 1,0-1,-1-1,0 0,2 0,1 0,1 0,0 1,-1-1,0 1,1-1,0 0,-3 0,-1 0,-1 1,1-1,1 1,1 0,-1 0,0 0,-2 0,0 0,0 0,-1 0,-3 0,-2 0,-1 0,0 0,-1 0,1-1,0 0,-1 0,-1 0,-2 0,-1-1,-1 1,-2 0,-1 0,-3 1,-1 0,-2 0,-1 0,0 0,-2 0</inkml:trace>
  <inkml:trace contextRef="#ctx0" brushRef="#br0">1308 0,'0'0,"0"0,0 0,0 0,0 0,0 0,1 0,1 1,1 1,2 1,2 2,0-1,2 2,1 0,2 1,1-1,3 1,1-1,-1-1,-1-1,-1-1,-2 0,-1 1,-1 0,-2-1,-1 1,-2-1,-1 0,0 0,-2 1,0-1,-2 2,-2 1,-2 3,-1 0,-2 2,-3 1,-2 1,-1 1,-2-1,0 0,1-1,1 0,1-1,3 0,1-1,2 0,1-3,1-1,1-1,1-3</inkml:trace>
</inkml:ink>
</file>

<file path=ppt/ink/ink2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5:03"/>
    </inkml:context>
    <inkml:brush xml:id="br0">
      <inkml:brushProperty name="width" value="0.04" units="cm"/>
      <inkml:brushProperty name="height" value="0.04" units="cm"/>
      <inkml:brushProperty name="color" value="#e71224"/>
    </inkml:brush>
  </inkml:definitions>
  <inkml:trace contextRef="#ctx0" brushRef="#br0">939 453,'0'0,"0"0,0 0,0 0,0 0,0 0,0 0,0 0,0 0,0 0,0 0,0-1,0 0,0-1,0 1,0-1,0 0,0 1,0 0,0 1,0 0,0 0,0 0,0 0,0 0,0 0,0 0,1 0,0 1,0 0,0 0,0 1,-1 0,1 0,-1 1,0-1,0-1,-1 1,1-1,-2 1,1-1,0-1,1 1,-1-1,0 0,0 0,0-1,0-1,0 1,1-1,0 0,0 0,0-1,0 0,0-1,1 1,1 0,1 0,1 1,1 1,0 0,1 2,-1 1,1 2,-2 3,-1 1,-3 1,-1 2,-2-1,-1 1,-1-1,0-1,0-1,0-2,-1-3,2 0,0-2,0-1,1-1,0-2,-1 0,-1-2,1-1,0 0,1-2,1 0,0 1,2 0,-1 1,2 0,0 1,2-1,-1 1,1 1,-1 1,1 0,0 0,0 2,0 0,1 1,1 1,0 1,-1 2,0 0,0 0,-2 1,0 1,-2-1,1 1,-2-1,0 1,-2-2,1 0,-1 0,0-2,-1-1,1-1,-1-1,-1-2,-1-1,1-1,0-2,1-1,1 0,1 0,1 1,1 0,1 1,0-1,2 1,-1 1,2 0,0 2,2 0,-1 1,1 1,0 1,-1 1,1 1,-1 2,0 2,-2 2,-2 3,-2 1,-2 0,-1 1,-1 0,0-1,-1-1,0-1,-1-2,-1-3,0-1,-1-2,0-2,1-3,1-1,1-2,1-1,1-1,2-2,0-1,3 0,1-2,1 1,1 0,1 2,2 1,0 0,1 2,1 1,0 2,1 0,0 2,1 2,1 1,-1 2,-1 3,-1 0,-2 1,-2 2,-2 1,-3 2,-3-1,-1 2,-2-1,-1-1,-1-2,2-2,-1-2,1-1,0-3,1-1,-1-2,1-2,-1-4,1-2,-1-3,2 1,1-1,2 1,1 1,0-1,2 2,2 2,-1 0,0 2,1 1,1 1,1 1,0 2,1 1,2 2,0 1,0 4,-1 1,0 0,-3 2,-2 1,-3 1,-3 1,-3 1,-2-1,-1-1,1-3,0-1,0-2,1-2,0-2,0-2,0-3,0-1,2-2,0-1,0-2,2 0,0-2,3-1,1 1,1 0,1 0,0 2,0 2,0 2,0 3,1 0,-1 2,0 0,0 1,0 2,0 1,-1 3,-1 1,0 2,-1-1,0 1,-1-2,0 0,0-1,0-3,0-2</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20"/>
    </inkml:context>
    <inkml:brush xml:id="br0">
      <inkml:brushProperty name="width" value="0.04" units="cm"/>
      <inkml:brushProperty name="height" value="0.04" units="cm"/>
      <inkml:brushProperty name="color" value="#e71224"/>
    </inkml:brush>
  </inkml:definitions>
  <inkml:trace contextRef="#ctx0" brushRef="#br0">701 275,'0'0,"0"0,0 0,0 0,0 0,0 0,0 0,0-1,2-1,1 0,1-1,1-2,2 0,1 0,2 0,3 1,3 1,1 1,0 1,-1 0,-2 1,-1 1,-3 1,-2 0,-2 1,-2 2,-3 2,0 1,-3 1,-3 2,-3 0,-4 0,-3 1,-1-2,1-1,1 0,2-2,2-1,2-2,3-1,1-1,2-1,1-1,1 0,1-1,0 1,3 1,3 1,5 0,3 1,2 1,1 1,-1 2,1 2,-2 1,-1 2,-3 1,-2 1,-2 2,-4 2,-2 1,-5-1,-1 1,-4-3,-3-1,-6 0,-2-3,-2-3,0-2,0-4,2-2,3-3,0-5,2-5,4-1,2 2</inkml:trace>
</inkml:ink>
</file>

<file path=ppt/ink/ink3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5:09"/>
    </inkml:context>
    <inkml:brush xml:id="br0">
      <inkml:brushProperty name="width" value="0.04" units="cm"/>
      <inkml:brushProperty name="height" value="0.04" units="cm"/>
      <inkml:brushProperty name="color" value="#e71224"/>
    </inkml:brush>
  </inkml:definitions>
  <inkml:trace contextRef="#ctx0" brushRef="#br0">877 479,'0'0,"0"0,0 0,0 0,1 0,1-2,0-1,2-2,1-1,1 0,2-2,2 0,-1 2,-1 0,1 2,-2 1,1 1,-1 3,0 0,-1 1,-1 2,-1 3,-1 2,-3 3,0 0,-2 1,-2-1,-1 0,-3-1,-2 0,-2-1,-2-1,-1-3,1-3,0-2,3-4,1-3,2-2,2-2,1-2,3 0,3-2,3-2,4 0,2 1,1 0,2 3,-1 3,0 2,0 2,2 3,-1 1,0 2,-1 1,-1 2,-2 1,-2 1,-1 3,-3 1,-1 2,-4 0,-2 0,-1 0,-2-1,1-2,-1-2,0 0,0-2,0-3,1-2,-1-4,0-2,1-1,1-1,2-2,0 1,1 0,3 2,0 0,1 2,0 1,0 1,0 0,1 2,-1 1,2 0,-1 1,0 0,0 1,0 3,0 3,-2 1,-1 4,-1 1,-2 1,-2-1,-1-1,-2-2,-1-2,-2-1,1-3,1-1,1-3,2-2,2-3,1-1,3-2,3-2,2-2,3 0,1 0,-1 2,0 0,-1 2,-1 3,0 1,-1 2,0 1,-1 0,-1 1,-1 1,-1 0,0 1,-1 1,0-1,0 2,-1-2,0 1,-2-1,0-1,0-1,0 0,0-1,0 0,0 0,1 0,0 0,2 0,-1 0,1 0,0-1,0 0,1-2,-1 1,0 1</inkml:trace>
</inkml:ink>
</file>

<file path=ppt/ink/ink3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5:11"/>
    </inkml:context>
    <inkml:brush xml:id="br0">
      <inkml:brushProperty name="width" value="0.04" units="cm"/>
      <inkml:brushProperty name="height" value="0.04" units="cm"/>
      <inkml:brushProperty name="color" value="#e71224"/>
    </inkml:brush>
  </inkml:definitions>
  <inkml:trace contextRef="#ctx0" brushRef="#br0">80 6,'0'0,"0"0,0 0,0 0,0 0,0 0,0 0,0 0,0 2,-2 3,-1 3,-1 6,-2 3,-1 4,0 2,-1 0,0 2,2 1,1-1,1-1,0-4,1-2,2-5,0-2,1-4,0-3,0-2,0-2,0 0,0-1,0 0,1-4,-1-4,0-7,0-5,0-3,0 0,0 0,0 1,0 2,0 3,0 3,3 1,-1 2,1 2,0 1,2 0,0 1,-1 1,0 0,-1 2,1 1,-1 1,0 0,1 2,0 2,2 0,2 4,1 1,1 3,2 6,1 3,1 3,1 2,0 1,0 1,-1 0,-1-1,-1-1,-1-3,-4-3,0-3,-2-2,-2-1,0-4,-2-2,0-3,-1-1,-1-1,-1 0,1 0</inkml:trace>
  <inkml:trace contextRef="#ctx0" brushRef="#br0">1 185,'0'0,"0"0,0 0,0 0,0 0,0 0,3 0,2 0,3 0,3 0,3-1,1 0,1 0,0-1,2 0,-1-1,1 0,-2 0,-1 1,-3 0,-3 1,-3 1</inkml:trace>
</inkml:ink>
</file>

<file path=ppt/ink/ink3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5:17"/>
    </inkml:context>
    <inkml:brush xml:id="br0">
      <inkml:brushProperty name="width" value="0.04" units="cm"/>
      <inkml:brushProperty name="height" value="0.04" units="cm"/>
      <inkml:brushProperty name="color" value="#e71224"/>
    </inkml:brush>
  </inkml:definitions>
  <inkml:trace contextRef="#ctx0" brushRef="#br0">0 42,'0'0,"0"0,0 0,0 0,0 0,0 0,0 1,1 2,3 4,3 2,4 3,3 3,2 3,1 0,0 1,0-2,1-1,0-1,-1-2,-2-3,-2-2,-2-2,-2-1,-2-1,-2-1,-2-1,-1-1</inkml:trace>
  <inkml:trace contextRef="#ctx0" brushRef="#br0">418 1,'0'0,"0"0,-1 0,-1 3,-2 4,-3 2,-2 3,-4 3,-2 2,0 0,0-1,1 0,1-2,3-1,2-3,2-1,1-3,2-1,0-1,1-1,0-1,1 0,0-2,1 1,0-2,0 1,1 0,-1 0,0 0,0 1,0 0,0 1,-1 2,0 1,0 2,0 4,0 4,1 2,-1 3,1 1,0 2,0 0,0 0,1-1,-1-1,0-3,0-1,0-1,0-1,0-2,0-1,0-3,0-1,0-1,0-3,0-1,0-1</inkml:trace>
  <inkml:trace contextRef="#ctx0" brushRef="#br0">407 398,'0'0,"0"0,0 0,0 0,0 0,0 1,0 2,0 4,0 2,0 3,0 2,0 2,0 2,0 0,0 1,0 1,0-2,0-3,0-1,0-2,0-3,0-2,0-3,0-2</inkml:trace>
</inkml:ink>
</file>

<file path=ppt/ink/ink3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5:19"/>
    </inkml:context>
    <inkml:brush xml:id="br0">
      <inkml:brushProperty name="width" value="0.04" units="cm"/>
      <inkml:brushProperty name="height" value="0.04" units="cm"/>
      <inkml:brushProperty name="color" value="#e71224"/>
    </inkml:brush>
  </inkml:definitions>
  <inkml:trace contextRef="#ctx0" brushRef="#br0">0 0,'0'0,"0"0,0 0,0 0,0 0,0 0,1 1,1 1,1 2,2 1,0 2,2 3,1 3,2 1,2 3,4 0,2 2,2 0,-1-2,-1-1,-2-2,-2-1,-3-3,-2-1,-2 0,-1-3,-3-1,-1-2,-1-1,0 0</inkml:trace>
  <inkml:trace contextRef="#ctx0" brushRef="#br0">350 16,'0'0,"0"0,0 1,-1 1,-1 1,-3 3,-4 3,-1 2,-2 1,-3 1,-1 1,0-1,1 2,1-2,2 0,3 0,0-2,2-1,2-1,1-2,1-1,2-3,0 0,1-1,1-1,-1 0,0-1,0 0,1 0,-1 0,0 0,0 0,-1 1,0 2,-1 1,-1 3,2 3,-1 2,1 1,1 3,0 1,0 2,0 1,0-1,0 1,0 0,0-3,0-1,0-2,-1-2,0-1,-1-1,0 0,-1-1,1-2,0-2</inkml:trace>
</inkml:ink>
</file>

<file path=ppt/ink/ink3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6:09"/>
    </inkml:context>
    <inkml:brush xml:id="br0">
      <inkml:brushProperty name="width" value="0.04" units="cm"/>
      <inkml:brushProperty name="height" value="0.04" units="cm"/>
      <inkml:brushProperty name="color" value="#000000"/>
    </inkml:brush>
  </inkml:definitions>
  <inkml:trace contextRef="#ctx0" brushRef="#br0">201 1,'0'0,"0"0,0 0,0 0,0 0,0 2,0 3,0 1,0 1,0 2,0 2,0 1,0 3,0 0,0 2,0 1,0-1,0 1,-1 0,-1 0,0 2,-1 0,0 0,1-1,0-2,1-1,1-2,0-1,0 0,-1 0,0 0,-1 1,0-1,-1-1,1-1,0-1,0-3,2 0,-2-2,1-1,0-1,0-1</inkml:trace>
  <inkml:trace contextRef="#ctx0" brushRef="#br0">0 329,'0'0,"0"0,0 0,0 0,0 0,2 0,1 3,2 1,2 1,-1 3,2 1,-1 2,0-1,1 0,-1 0,0 0,0 0,-1-1,-1-1,2-1,-1-2,1-1,-1-1,0-2,2 0,1-1,1-1,2-1,-1-3,2 0,0-3,1-1,0-1,0-1,1-1,0 2,-2-1,0 2,-2 1,-2 0,-2 2,-3 2,-2 1,-1 1,-1 2</inkml:trace>
</inkml:ink>
</file>

<file path=ppt/ink/ink3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6:15"/>
    </inkml:context>
    <inkml:brush xml:id="br0">
      <inkml:brushProperty name="width" value="0.04" units="cm"/>
      <inkml:brushProperty name="height" value="0.04" units="cm"/>
      <inkml:brushProperty name="color" value="#000000"/>
    </inkml:brush>
  </inkml:definitions>
  <inkml:trace contextRef="#ctx0" brushRef="#br0">127 0,'0'0,"0"0,0 0,0 0,0 0,0 1,0 2,0 2,0 4,0 2,0 2,0 2,1 1,1 2,-1 3,0 3,1 2,0 1,0 0,1 0,0 0,1 0,-1-4,0 0,1-2,-2-1,0-1,0 0,-2-2,1-3,-1-1,0-3,0-1,-1-2,1-2,0-1,0-2,0-1,0-1</inkml:trace>
  <inkml:trace contextRef="#ctx0" brushRef="#br0">85 48,'0'0,"-1"1,-1 2,-2 2,-1 3,-3 2,-1 2,-2 1,1 0,1-1,1-1,2-3,1-1,2-2,0-2,2-2,1-5,4-4,5-7,2-4,1-3,1 1,0 2,-2 4,-2 3,-1 4,0 2,-1 2,0 3,0 2,3 2,2 2,2 2,0 2,1 4,0 1,-2 0,-1 1,0-1,-2 0,0-1,-2-1,0-1,-1 0,-1-2,-2-1,-2-4</inkml:trace>
</inkml:ink>
</file>

<file path=ppt/ink/ink3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6:17"/>
    </inkml:context>
    <inkml:brush xml:id="br0">
      <inkml:brushProperty name="width" value="0.04" units="cm"/>
      <inkml:brushProperty name="height" value="0.04" units="cm"/>
      <inkml:brushProperty name="color" value="#000000"/>
    </inkml:brush>
  </inkml:definitions>
  <inkml:trace contextRef="#ctx0" brushRef="#br0">81 1,'0'0,"0"0,0 0,0 0,0 0,0 0,0 1,0 1,1 3,1 3,1 4,0 5,0 2,0 3,-1 2,0 1,0 2,-1 1,0-1,0 0,0-2,0 1,0-1,-1 1,1-1,0-1,0-3,0-3,0-3,-1-3,0-2,1-3,-1-1,-1-3,1-1,0 0,0-1,0 0</inkml:trace>
  <inkml:trace contextRef="#ctx0" brushRef="#br0">81 1,'0'0,"0"0,0 0,0 0,0 0,-1 1,0 1,-1 2,-2 3,-1 4,-2 4,-1 2,0 2,-1 0,1-1,0-1,1-2,2-3,1-3,2-3,1-3,0-1,2-3,3-3,0-4,3-4,1-1,0-2,1-2,0 0,-1 1,-1 2,-1 3,-1 2,-1 4,0 1,0 2,3 2,2 1,3 2,2 3,1 2,1 2,0 2,-1 0,-1 0,-2-2,-1 1,-2-2,-1-2,-2-3</inkml:trace>
</inkml:ink>
</file>

<file path=ppt/ink/ink3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6:23"/>
    </inkml:context>
    <inkml:brush xml:id="br0">
      <inkml:brushProperty name="width" value="0.04" units="cm"/>
      <inkml:brushProperty name="height" value="0.04" units="cm"/>
      <inkml:brushProperty name="color" value="#000000"/>
    </inkml:brush>
  </inkml:definitions>
  <inkml:trace contextRef="#ctx0" brushRef="#br0">182 35,'0'0,"0"0,0 0,0 0,0 0,0 0,0 0,0 0,0 3,0 2,0 4,0 4,0 4,1 4,1 3,1 1,-1 2,0 2,1 3,-2 1,2 0,-2 0,2 1,-1-2,0-3,0-4,0-3,0-4,-1-3,-1-2,1-2,-1-1,0-3,0-1,0-3</inkml:trace>
  <inkml:trace contextRef="#ctx0" brushRef="#br0">156 2,'0'0,"0"0,-2 1,-1 1,-4 3,-3 3,-2 3,-1 3,-1 2,0 1,0 2,1-1,1 0,2-3,1-1,1-3,3-3,0-3,3-1,0-3,2 0,0-2,1-1,2-3,3-5,1-7,3-5,2-3,1 0,1 2,1 3,-1 4,0 4,-1 4,0 4,-1 4,2 4,2 2,2 4,4 4,0 1,0 1,-2 0,-1 0,-4-1,-3 0,-1-3,-2-2,-1-1,-2-1,-1-1,-2-3,-1 0,0-3</inkml:trace>
</inkml:ink>
</file>

<file path=ppt/ink/ink3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6:25"/>
    </inkml:context>
    <inkml:brush xml:id="br0">
      <inkml:brushProperty name="width" value="0.04" units="cm"/>
      <inkml:brushProperty name="height" value="0.04" units="cm"/>
      <inkml:brushProperty name="color" value="#000000"/>
    </inkml:brush>
  </inkml:definitions>
  <inkml:trace contextRef="#ctx0" brushRef="#br0">213 13,'0'0,"0"0,0 0,0 0,0 1,0 1,1 4,0 4,1 5,-2 3,1 7,-1 5,1 1,-1 0,0 0,0 0,1-1,0-1,0-1,0 0,-1-1,1 0,-1 1,0-1,0-1,-1 0,-1-2,0-4,-1-2,0-5,0-2,-1-4,1-1,0-4,0-2,0-1</inkml:trace>
  <inkml:trace contextRef="#ctx0" brushRef="#br0">214 55,'0'0,"0"0,0 0,0 0,-1 0,-2 0,-2 1,-2 1,-3 1,-2 1,1 2,-2 1,-2 2,-2 2,1 0,-2 3,1 1,1 0,2 0,2-1,2-3,3-2,2-2,2-3,2-2,1-3,5-5,6-8,5-6,5-7,2-2,-2 1,-2 4,-2 3,-1 6,-1 3,-3 3,0 4,-2 2,0 2,-1 4,0 2,2 4,0 4,1 0,3 4,1 0,3 0,0 1,-2-1,-1-1,-2 0,-2-2,-2-1,-3-2,-1-3,-1-1,-2-3,-1-2</inkml:trace>
</inkml:ink>
</file>

<file path=ppt/ink/ink3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7:46"/>
    </inkml:context>
    <inkml:brush xml:id="br0">
      <inkml:brushProperty name="width" value="0.04" units="cm"/>
      <inkml:brushProperty name="height" value="0.04" units="cm"/>
      <inkml:brushProperty name="color" value="#33ccff"/>
    </inkml:brush>
  </inkml:definitions>
  <inkml:trace contextRef="#ctx0" brushRef="#br0">17 2,'0'0,"0"0,0 0,0 0,0 0,0 0,0 0,0 1,0 2,0 2,-1 1,0 3,-1 2,0 3,-1 2,0 2,1 1,1 0,0 1,1-1,-1 0,1-2,1 0,-1 0,0-1,0-1,0-1,0-1,0-3,0-1,0-2,0-1,0-2,0-1,0-1,0 0,0-1,1 0,1 1,1-1,2 0,1 0,3 1,1-1,3 2,2 0,2 0,2-1,-2 0,-1-1,-2-1,-1 1,-2-1,-3-1,0 1,-2 0,-2 0,-1 0</inkml:trace>
  <inkml:trace contextRef="#ctx0" brushRef="#br0">255 399,'0'0,"0"0,0 0,0 0,0 0,0 0,2-1,0-3,1-4,2-5,1-7,2-9,0-5,0-6,0-1,0 1,-2 3,0 4,0 6,-2 5,-1 6,1 3,0 4,-1 3,-1 2,0 3,2 1,0 3,0 2,3 7,2 5,1 4,1 3,1 3,1 2,-2-2,-1-2,-2-1,-1-3,-2-1,-1-3,0-2,-1-1,-1-1,-1-3,0-1,-1-1,0-1,0-3,0-1</inkml:trace>
  <inkml:trace contextRef="#ctx0" brushRef="#br0">318 271,'0'0,"0"0,0 0,0 0,1 0,2 0,2 0,3-1,1 0,1-2,1 0,2 0,0-1,-2 0,-3 1</inkml:trace>
  <inkml:trace contextRef="#ctx0" brushRef="#br0">768 60,'0'0,"0"0,0 0,0 0,-1 0,-2-1,-4 0,-3-2,-3-1,-3 0,0 0,-2-1,0 1,-1 2,2 2,1 2,1 0,2 2,1 2,3 0,0 1,3 1,1-1,2 0,4 1,2 0,3 0,3 2,3 1,3 2,2 0,2 2,2-1,1 0,-1-1,-2-1,0-2,-4 0,-2-2,-2 0,-3-1,-1 0,-1 0,-2 0,-1 0,-2-1,0 1,-2-2,-1 3,-3 0,-4 0,-3 0,-4 1,-2-1,-1-1,1-3,0-1,-1 0,3-1,4-1</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21"/>
    </inkml:context>
    <inkml:brush xml:id="br0">
      <inkml:brushProperty name="width" value="0.04" units="cm"/>
      <inkml:brushProperty name="height" value="0.04" units="cm"/>
      <inkml:brushProperty name="color" value="#e71224"/>
    </inkml:brush>
  </inkml:definitions>
  <inkml:trace contextRef="#ctx0" brushRef="#br0">28 33,'0'0,"0"0,0 1,-1 0,-1 1,-2 2,1 2,-1 2,1 5,0 2,0 2,1 0,0 0,1-2,2-2,0-2,1-1,1-2,2-2,2-2,3 0,2-3,0-2,-1-3,0-1,-2-3,-2 0,-2-1,-3-2,-3 0,-3 0,-2-2,-1 2,1-1,-1 2,2 2,0 1,1 3,2 2,0 0</inkml:trace>
  <inkml:trace contextRef="#ctx0" brushRef="#br0">287 0,'0'0,"0"0,0 1,-1 1,-2 4,-4 6,-5 7,-4 6,-1 4,-3 3,0 0,0 1,-2-1,1-3,-1-1,3-3,1-3,3-1,3-4,2-3,3-3,2-3,2-2,1-3,1-1,2-2</inkml:trace>
  <inkml:trace contextRef="#ctx0" brushRef="#br0">267 234,'0'0,"0"0,0 0,-2 0,0 1,-2 4,-2 4,-1 2,-1 2,-1 3,1-1,1 1,4 0,2 0,5 0,2-2,3-2,1-4,4-4,1-5,1-6,1-3,-1-3,-1-2,-3-2,-3 1,-3 1,-2 3,-3 2,-2 3,-1 1,-2 1,-2 2,-1 1,1 2,1 0</inkml:trace>
</inkml:ink>
</file>

<file path=ppt/ink/ink4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7:55"/>
    </inkml:context>
    <inkml:brush xml:id="br0">
      <inkml:brushProperty name="width" value="0.04" units="cm"/>
      <inkml:brushProperty name="height" value="0.04" units="cm"/>
      <inkml:brushProperty name="color" value="#33ccff"/>
    </inkml:brush>
  </inkml:definitions>
  <inkml:trace contextRef="#ctx0" brushRef="#br0">250 59,'0'0,"0"0,0 0,0 0,0 0,0 0,0 0,-3 0,0 0,-2 0,-2-1,0-1,-2 0,-1-1,-2 0,-3 1,-1 0,-1 2,-2 1,0 2,2 1,0 1,2 2,1 0,3 2,1 1,2-1,1 0,3-1,1-2,2 0,1 0,3 0,5 2,5 0,7 1,3 0,1 0,3-2,1 0,2-1,-1-1,-4 1,-4 0,-3 0,-4 0,-2 1,-4 0,-3 1,-1 1,-3 0,-2 1,-3 0,-5 2,-3 0,-4 0,0-2,-2 0,-1-3,-4-3,-4-1,0-3,1-1,3-1,4 0,5-1,6 2</inkml:trace>
  <inkml:trace contextRef="#ctx0" brushRef="#br0">504 16,'0'0,"0"0,0 0,0 1,-1 0,0 2,-1 2,-2 1,-1 3,-1 3,0 3,0 4,1 2,1 3,0 1,-1 0,0-1,0 0,-2-1,1-1,-1-2,1-4,0-2,2-2,1-3,1-3,1-2,1-2,0-1,0-1</inkml:trace>
  <inkml:trace contextRef="#ctx0" brushRef="#br0">499 0,'0'0,"0"0,0 0,1 1,1 1,2 3,3 2,1 4,2 4,1 5,1 5,0 4,-1 1,-1 1,-1-1,0-1,-1-3,-1-3,-1-3,1-2,-1-2,-1-3,-1 0,-1-3,-1-3,-2-2</inkml:trace>
  <inkml:trace contextRef="#ctx0" brushRef="#br0">468 249,'0'0,"0"0,0 0,0 0,2 0,2-1,4-1,5-1,3 0,3 1,1 1,0-1,-1-1,-3 0,-4 0</inkml:trace>
  <inkml:trace contextRef="#ctx0" brushRef="#br0">1003 54,'0'0,"0"0,0 0,-1-1,-1-1,-3-2,-2-3,-3 0,-2 0,-4 0,-2 1,-4 2,-1 2,1 1,1 4,1 2,2 3,3 1,2 1,2 0,3-1,2-1,2-1,2-1,1 0,1-1,2 1,1 0,5 2,4 0,4 1,4 1,2 1,2 1,1-1,0 1,0 0,-2-2,-4 1,-3 0,-3 3,-4 2,-2 1,-4-2,-4-1,-6-2,-5 2,-4 0,-3-2,-7-1,-4-2,-1-1,1-3,2-3,1-3,2-1,2-3,6-1,4 1</inkml:trace>
</inkml:ink>
</file>

<file path=ppt/ink/ink4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04"/>
    </inkml:context>
    <inkml:brush xml:id="br0">
      <inkml:brushProperty name="width" value="0.04" units="cm"/>
      <inkml:brushProperty name="height" value="0.04" units="cm"/>
      <inkml:brushProperty name="color" value="#33ccff"/>
    </inkml:brush>
  </inkml:definitions>
  <inkml:trace contextRef="#ctx0" brushRef="#br0">65 33,'0'0,"0"0,0 0,0 0,0 0,0 0,0 0,0 4,0 5,-1 4,0 7,-1 3,-1 4,0 3,-1 4,-1 0,0 1,-1-2,0-3,0-2,1-5,1-4,0-3,1-6,0-3,1-3,1-3,1 0</inkml:trace>
  <inkml:trace contextRef="#ctx0" brushRef="#br0">70 54,'0'0,"0"0,0 0,0 1,1 2,1 2,2 4,3 3,2 4,2 4,2 2,0 2,0 2,-1 0,-1 0,-1 1,-1 0,-2-1,0-2,-1-3,-1-3,-1-3,-1-3,-2-2,0-4,-1-2,0-1,0-2</inkml:trace>
  <inkml:trace contextRef="#ctx0" brushRef="#br0">33 314,'0'0,"0"0,0 0,0 0,0 0,0 0,2-2,5 0,3-1,6-1,3 1,1-1,0 0,-2 2,-2 0,-3 1,-2 1,-4-1,0 1,-1 1,-2-1</inkml:trace>
  <inkml:trace contextRef="#ctx0" brushRef="#br0">266 1,'0'0,"0"0,0 0,1 2,0 3,1 4,1 6,2 4,1 4,0 3,-1 0,0 2,0 1,-1-1,-1 0,0-1,-1 1,0 0,-2-1,1-2,1-4,-1-2,-1-4,1-4,-1-4,0-2,0-3,0-2</inkml:trace>
  <inkml:trace contextRef="#ctx0" brushRef="#br0">266 27,'0'0,"0"0,0 0,1-1,2 0,2-1,2 0,1-1,0 1,4 0,4 0,5 2,2 2,1 1,-2 1,-1 2,-2 1,-1 4,-2 4,-3 3,-3 3,-3 3,-3 2,-4 1,-3 1,-4-1,-1 0,-5-1,-3 0,-4-2,0-1,-2-2,1-2,1-3,-1-2,1-3,0-3,2-2,4-2,5-2</inkml:trace>
</inkml:ink>
</file>

<file path=ppt/ink/ink4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06"/>
    </inkml:context>
    <inkml:brush xml:id="br0">
      <inkml:brushProperty name="width" value="0.04" units="cm"/>
      <inkml:brushProperty name="height" value="0.04" units="cm"/>
      <inkml:brushProperty name="color" value="#33ccff"/>
    </inkml:brush>
  </inkml:definitions>
  <inkml:trace contextRef="#ctx0" brushRef="#br0">91 0,'0'0,"0"0,0 0,0 0,0 0,0 1,-1 1,0 3,-1 3,-1 6,-2 4,0 7,-2 4,0 4,0 4,-1 1,0 0,1-1,0-3,1-3,0-3,2-4,1-4,1-6,1-3,0-4,1-3</inkml:trace>
  <inkml:trace contextRef="#ctx0" brushRef="#br0">107 48,'0'0,"0"0,1 0,0 3,1 0,2 2,2 2,1 1,1 4,1 3,0 3,1 2,-1 2,0 4,-1 0,0 1,0-1,-1-1,0 1,1-1,-1 0,0-1,0-2,-1-3,0-2,-2-4,0-4,-1-3,-1-4,0 0,-2-2</inkml:trace>
  <inkml:trace contextRef="#ctx0" brushRef="#br0">43 291,'0'0,"0"0,0 0,0 0,1 0,1 0,4 0,3 0,4 0,4 0,1 0,2 0,-1-2,0 0,-1-1,0 0,-4 1,-4 0</inkml:trace>
  <inkml:trace contextRef="#ctx0" brushRef="#br0">308 16,'0'0,"0"0,0 0,0 0,1 2,0 4,0 4,1 5,1 6,0 3,0 1,0 1,0 1,-1 1,0 0,0 0,-1-2,1-1,0-2,0-1,0-3,-1-2,0-1,-1-3,0-4,0-2,0-4,0-1</inkml:trace>
  <inkml:trace contextRef="#ctx0" brushRef="#br0">308 26,'0'0,"0"0,0 0,0 0,0 0,1-1,1-1,1 0,3-1,2 0,6 1,3 0,3-1,0 3,0 1,-1 1,-1 3,0 3,0 3,-1 4,-1 3,-3 2,-2 1,-3 1,-4 0,-5 1,-3 4,-4 2,-3 1,-2-1,-2 1,-2-1,-2-1,-2-4,1-4,1-2,3-4,2-3,2-3,3-4,2-2,3-1</inkml:trace>
  <inkml:trace contextRef="#ctx0" brushRef="#br0">631 339,'0'0,"0"0,0 0,0 0,0 0,0 0,0 0,0 0,0 0,0 0,0 0,1-1,0 0,1-1,3 0,2-1,3 1,1 0,2 0,-1 2,-1 1,-1 1,-2 0,-2 2,-1 0,-3 4,-2 1,-4 5,-2 1,-3 1,-2 1,-1-1,0-1,1-2,1-1,1-1,2-3,1 0,1-3,1-2,2 0,0-1,2-1,0 0,0-1,0 0,2 1,2 1,2 0,4 0,4 1,2-1,2 0,-2-1,0 0,-3-1,-2 0,-2 0,-1 0,-2 0,-2 0</inkml:trace>
</inkml:ink>
</file>

<file path=ppt/ink/ink4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18"/>
    </inkml:context>
    <inkml:brush xml:id="br0">
      <inkml:brushProperty name="width" value="0.04" units="cm"/>
      <inkml:brushProperty name="height" value="0.04" units="cm"/>
      <inkml:brushProperty name="color" value="#e71224"/>
    </inkml:brush>
  </inkml:definitions>
  <inkml:trace contextRef="#ctx0" brushRef="#br0">26 69,'0'0,"0"0,0 0,0 0,-1-1,-2 0,0-1,1 1,0 0,0 1,2-1,-1 1,1-1,1-1,3-1,2-1,0 1,3 0,0 2,1 4,-1 2,1 1,-3 1,-1 1,0-1,-1 2,-2 1,-2 0,-3-1,0 0,-3-1,-2 0,-2 0,-1-3,-1-1,-1-2,0-3,0-3,3-3,1-3,4-4,4-3,3-2,3 0,3 2,3 1,-1 2,1 3,1 4,1 3,-1 1,1 5,0 2,-2 3,-1 2,-4 2,-2 2,-3 2,-4 1,-2-1,-2 1,0-3,-1-1,-2-3,-1-1,0-4,0-2,-2-4,1-2,1-2,1-2,2-2,3-1,1-1,3 0,2 1,2 2,2 0,1 3,2 0,-1 2,-1 2,0 1,-1 2,-2 3,1 1,-1 2,-2 1,0 2,-2 2,0-1,-3 1,-2-2,-2 0,-2-1,-1-2,-2-4,0-3,1-2,0-4,2-4,4-4,5-3,5 0,3 1,2 2,2 3,-1 2,1 5,-1 4,1 3,-1 2,-2 1,-1 2,-2 2,-2 1,-3-1,-2 0,-2 1,-3 0,1-2,-1-1,0-3,1-2,1-1</inkml:trace>
  <inkml:trace contextRef="#ctx0" brushRef="#br0">57 82,'0'0,"0"0,0 0,0 0,0 0,0 0,0 0,0 0,0 0,0 0,0 0,0 0,0 0,0 2,0 0,-2 1,1 1,-2-1,0 1,-1 1,1-1,1-1,0-1,1 0,1-2,0 0,0-3,1-1,2-3,0 0,0 2</inkml:trace>
</inkml:ink>
</file>

<file path=ppt/ink/ink4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20"/>
    </inkml:context>
    <inkml:brush xml:id="br0">
      <inkml:brushProperty name="width" value="0.04" units="cm"/>
      <inkml:brushProperty name="height" value="0.04" units="cm"/>
      <inkml:brushProperty name="color" value="#e71224"/>
    </inkml:brush>
  </inkml:definitions>
  <inkml:trace contextRef="#ctx0" brushRef="#br0">75 0,'0'0,"0"0,0 1,-1 1,0 2,-1 3,-1 2,0 4,0 4,-1 3,0 2,0 2,-1 2,-1 0,0-1,2 0,-1-2,1-1,0-1,1-1,-1-4,1-2,0-3,2-3,0-2,0-2,1-3,0 0</inkml:trace>
  <inkml:trace contextRef="#ctx0" brushRef="#br0">91 22,'0'0,"0"0,0 0,0 2,3 2,0 4,2 4,2 3,1 5,2 4,0 2,1 1,-1-2,-1 0,-2-1,0-1,-1 1,0-1,0-2,-1-4,-1-3,-2-4,0-2,-1-3,-1-2</inkml:trace>
  <inkml:trace contextRef="#ctx0" brushRef="#br0">49 250,'0'0,"0"0,0 0,0 0,1 0,2 0,1-1,2-2,5-1,5-1,4-1,-2 0,-3 2</inkml:trace>
</inkml:ink>
</file>

<file path=ppt/ink/ink4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31"/>
    </inkml:context>
    <inkml:brush xml:id="br0">
      <inkml:brushProperty name="width" value="0.04" units="cm"/>
      <inkml:brushProperty name="height" value="0.04" units="cm"/>
      <inkml:brushProperty name="color" value="#e71224"/>
    </inkml:brush>
  </inkml:definitions>
  <inkml:trace contextRef="#ctx0" brushRef="#br0">541 494,'0'0,"0"0,0 0,0 0,0 0,0 0,0 0,0 0,0-1,0 0,0-2,1-1,1-1,3 0,1-2,1 1,2 0,2 2,2 1,0 1,0 3,-1 1,-1 1,-3 1,-3 2,-2 3,-2 1,-5 2,-3 0,-1 0,-1-1,0-1,0-2,0-1,0-3,1-2,1-4,0-2,1-2,1-3,0-2,2-1,1-2,1 1,2-1,0 1,3 1,2 2,0 2,3 2,0 3,3 2,-1 1,0 4,0 1,-2 2,-2 1,-2 1,-1 1,-4 0,0 0,-3-1,-2 1,-1-3,-2 0,0-2,2-2,0-1,1-3,1 0,0-2,2-2,0-1,2-2,1 0,0 1,2 1,0 1,0 2,2 2,-1 0,-1 1,-1 0,0 0,-2 2,-1 1,-1 0,-1 1,0-1,1 0,0-1</inkml:trace>
</inkml:ink>
</file>

<file path=ppt/ink/ink4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37"/>
    </inkml:context>
    <inkml:brush xml:id="br0">
      <inkml:brushProperty name="width" value="0.04" units="cm"/>
      <inkml:brushProperty name="height" value="0.04" units="cm"/>
      <inkml:brushProperty name="color" value="#e71224"/>
    </inkml:brush>
  </inkml:definitions>
  <inkml:trace contextRef="#ctx0" brushRef="#br0">1 37,'0'0,"0"0,0 1,1 2,2 3,1 3,2 3,2 3,1 2,0 2,1-1,-1 1,0-2,1-1,2-1,1-1,0 0,0-3,-1-2,-1-1,-2-3,-1-1,-2-2,-3-2</inkml:trace>
  <inkml:trace contextRef="#ctx0" brushRef="#br0">328 0,'0'0,"0"0,0 1,-1 2,-2 3,-2 4,-2 4,-3 4,-1 2,-1 1,-1 1,0 0,1 0,0-3,0-1,2-3,1-3,2-4,1-1,2-2,1-2,1-1,1-1,0 0,1-1,0-1,0 1,1 0,-1 0,0-1,0 1,0 0,0 1,0 2,0 2,0 4,1 3,0 4,0 5,0 3,-1 2,-1 2,-1-1,0 0,0-2,-1-4,0-4,1-4,-1-2,2-4,0-3</inkml:trace>
</inkml:ink>
</file>

<file path=ppt/ink/ink4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39"/>
    </inkml:context>
    <inkml:brush xml:id="br0">
      <inkml:brushProperty name="width" value="0.04" units="cm"/>
      <inkml:brushProperty name="height" value="0.04" units="cm"/>
      <inkml:brushProperty name="color" value="#e71224"/>
    </inkml:brush>
  </inkml:definitions>
  <inkml:trace contextRef="#ctx0" brushRef="#br0">0 0,'0'0,"0"0,0 0,0 0,1 0,2 1,2 1,4 3,2 4,1 2,1 2,0 3,0 2,2 2,0 1,1 0,0-1,0 0,-2-3,-2-1,-2-1,0-2,-4-1,-1-3,-3-3</inkml:trace>
  <inkml:trace contextRef="#ctx0" brushRef="#br0">392 0,'0'0,"0"2,-1 2,-2 5,-2 3,-5 5,-2 4,-3 1,-2 0,-1-1,2-1,1-4,2-2,3-2,1-3,3-2,1-2,1-1,0 0,1 0,0-1,1 0,0-2,1 0,0 0,1 1,0 0,0 0,-1 3,0 2,0 2,1 3,1 4,-1 2,1 1,1 2,-1 2,1 0,-1 0,-1-2,1-1,-1-1,0-3,0-1,0-3,0-3,0-2,0-3</inkml:trace>
  <inkml:trace contextRef="#ctx0" brushRef="#br0">392 439,'0'0,"0"0,0 0,0 0,0 0,0 1,0 5,0 3,0 5,0 2,0 1,0 1,0-1,0 0,0-3,0-1,0-3,0-2,0-3,0-1</inkml:trace>
</inkml:ink>
</file>

<file path=ppt/ink/ink4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8:48"/>
    </inkml:context>
    <inkml:brush xml:id="br0">
      <inkml:brushProperty name="width" value="0.04" units="cm"/>
      <inkml:brushProperty name="height" value="0.04" units="cm"/>
      <inkml:brushProperty name="color" value="#e71224"/>
    </inkml:brush>
  </inkml:definitions>
  <inkml:trace contextRef="#ctx0" brushRef="#br0">71 186,'0'0,"0"0,0 0,1 0,4 0,2-1,5 0,5-1,3-1,2 0,4 0,4-1,3-1,4 0,3 0,2-3,0 1,-1-1,2-1,1 0,0-1,2 1,-1-1,-4 1,-2 1,-2 1,-1 0,0 2,-1-2,1 2,0 0,-1 1,-5 0,-3 0,-2 0,-2 1,-2-1,-1 1,-3 1,-3 1,-2 0,-2 1,-4-1,-2 2,-2-1,-1 0,-1 0,-1 0</inkml:trace>
  <inkml:trace contextRef="#ctx0" brushRef="#br0">118 1,'0'0,"0"1,0 1,-3 3,0 3,-2 2,-2 2,-1 2,-2 2,0-1,-1-1,0-1,1-1,1 1,0-1,1 0,2-1,2-1,2-1,1-2,1-1,4 0,3-1,2-2,2 1,3 1,3 1,2 1,3 2,1 1,-2 0,-1 0,-4-1,-2-1,-2 0,-3-2,-2 0,-1-1,-2-1,-1-1</inkml:trace>
</inkml:ink>
</file>

<file path=ppt/ink/ink4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9:21"/>
    </inkml:context>
    <inkml:brush xml:id="br0">
      <inkml:brushProperty name="width" value="0.04" units="cm"/>
      <inkml:brushProperty name="height" value="0.04" units="cm"/>
      <inkml:brushProperty name="color" value="#000000"/>
    </inkml:brush>
  </inkml:definitions>
  <inkml:trace contextRef="#ctx0" brushRef="#br0">140 0,'0'0,"0"0,0 0,0 1,0 3,-1 4,0 3,-1 3,1 3,1 3,-1 3,1 3,0 0,0 1,0 1,0-1,0 2,1-2,1-1,1-1,0-2,0-2,-1-1,-1-1,0-3,0-2,-1-3,0-2,0-3,0-3,0-1</inkml:trace>
  <inkml:trace contextRef="#ctx0" brushRef="#br0">128 6,'0'0,"0"0,0 0,0 1,-1 3,-4 3,-1 4,-3 3,-3 3,-1 2,-1 1,1 0,-1-1,3-2,2-4,2-1,2-3,1-3,1-3,2-2,1-2,3-4,3-4,4-4,3-3,1-3,1-1,-2 1,-1 2,-1 3,-3 2,-1 3,0 2,-2 3,1 3,1 2,2 2,2 3,2 2,-1 3,0 0,-1 2,-1-1,-1 1,-1 0,-2-2,-2-3</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40"/>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7151 3246,'6'0,"6"0,8 0,5 0,10 0,9 0,3 0,5 0,-2 0,-3 0,-5 0,-3 0,-4 0,-1 0,-2 0,-1 0,0 0,1 0,-1 0,1 0,0 0,0 0,0 0,0 0,0 0,6 0,1 0,0 0,4 0,1 0,-3 0,-2 0,3 0,0 0,-2 0,4 0,-1 0,-2 0,3 0,-1 0,-1 0,-4 0,-2 0,4 0,0 0,-1 0,-1 0,-3 0,-1-5,-1-2,0 0,-1 1,0 2,-1 2,1 1,0 0,-5 1</inkml:trace>
</inkml:ink>
</file>

<file path=ppt/ink/ink5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9:22"/>
    </inkml:context>
    <inkml:brush xml:id="br0">
      <inkml:brushProperty name="width" value="0.04" units="cm"/>
      <inkml:brushProperty name="height" value="0.04" units="cm"/>
      <inkml:brushProperty name="color" value="#000000"/>
    </inkml:brush>
  </inkml:definitions>
  <inkml:trace contextRef="#ctx0" brushRef="#br0">101 0,'0'0,"0"0,0 0,0 0,0 0,0 0,0 0,0 0,0 2,0 3,0 4,1 5,0 4,1 3,1 4,1 2,1 5,1 3,0 3,1 1,-1 1,-1-3,0-4,-1-4,-2-3,0-3,-2-4,0-4,0-3,0-2,0-3,0-2,0-2,0-2</inkml:trace>
  <inkml:trace contextRef="#ctx0" brushRef="#br0">1 322,'0'0,"0"0,0 0,0 1,0 1,3 3,1 1,2 3,2 3,3 3,3 2,1 0,0 0,-1-1,-1-3,-3-2,-2-3,-1-1,-1-2,-1-3,-1 0,1-1,0-2,2-2,3-4,2-3,1-3,2-3,0 0,0-2,-1 2,-3 1,-1 2,-2 2,-2 2,-2 2,0 2,-2 1,0 2</inkml:trace>
</inkml:ink>
</file>

<file path=ppt/ink/ink5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9:24"/>
    </inkml:context>
    <inkml:brush xml:id="br0">
      <inkml:brushProperty name="width" value="0.04" units="cm"/>
      <inkml:brushProperty name="height" value="0.04" units="cm"/>
      <inkml:brushProperty name="color" value="#000000"/>
    </inkml:brush>
  </inkml:definitions>
  <inkml:trace contextRef="#ctx0" brushRef="#br0">175 0,'0'0,"0"0,0 0,0 0,0 0,0 0,0 0,0 0,0 0,0 0,0 1,0 2,0 3,0 5,0 4,0 5,-1 6,0 5,-1 2,2 2,-2-1,0-1,1-2,0-3,0-4,1-4,0-3,0-3,0-4,0-2,0-2,0-1,0-3</inkml:trace>
  <inkml:trace contextRef="#ctx0" brushRef="#br0">0 281,'0'0,"0"0,1 1,1 1,1 1,3 3,0 2,4 2,1 1,0 1,1 1,-1 0,0 0,-1 0,-1-1,-2-1,0-1,-1-3,1-1,3-2,2-2,4-3,1-2,1-4,1-2,-1-2,-3 0,-1 2,-4-1,-1 2,-2 1,-2 2</inkml:trace>
</inkml:ink>
</file>

<file path=ppt/ink/ink5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59:26"/>
    </inkml:context>
    <inkml:brush xml:id="br0">
      <inkml:brushProperty name="width" value="0.04" units="cm"/>
      <inkml:brushProperty name="height" value="0.04" units="cm"/>
      <inkml:brushProperty name="color" value="#000000"/>
    </inkml:brush>
  </inkml:definitions>
  <inkml:trace contextRef="#ctx0" brushRef="#br0">180 0,'0'0,"0"0,0 0,0 0,0 0,0 1,0 0,1 1,0 1,1 2,1 3,0 3,1 4,-1 3,0 4,-1 3,1 2,1 3,-1 0,-1 1,0-1,-1-2,-1-3,1-2,-2-2,1-2,0-2,0-2,0-2,0-1,0-3,0 1,0-2,0-1,0 0,0-1,0-1,0-1,0-1,0-1</inkml:trace>
  <inkml:trace contextRef="#ctx0" brushRef="#br0">0 318,'0'0,"0"0,0 0,1 1,1 2,2 2,1 4,1 2,2 3,1 2,2 1,1-1,0-1,1-2,-2-1,1-3,-1-1,-1-1,0 0,-1-2,2 0,1-2,3 1,2-3,1-1,1-2,-1-3,0-2,0-4,-1-2,1-2,-1-2,0-1,-3 2,-1 1,-2 2,-2 3,-3 2,-2 2,-2 2,-1 1,-1 1</inkml:trace>
</inkml:ink>
</file>

<file path=ppt/ink/ink5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38:52"/>
    </inkml:context>
    <inkml:brush xml:id="br0">
      <inkml:brushProperty name="width" value="0.04" units="cm"/>
      <inkml:brushProperty name="height" value="0.04" units="cm"/>
      <inkml:brushProperty name="color" value="#e71224"/>
    </inkml:brush>
  </inkml:definitions>
  <inkml:trace contextRef="#ctx0" brushRef="#br0">60 2755,'0'0,"0"0,0 0,0 0,0 0,0 0,1-2,0-3,2-4,-1-6,2-3,0-5,0-2,1-1,-2-2,2-1,1-1,1-2,2-2,1 0,2 1,2-2,0-2,1-1,0 3,-1-1,-1 0,0-2,-1 1,1 0,0 0,3 0,2-2,1 1,1 1,-1 1,0 0,-1-1,0 0,0 0,0 0,4-3,2-3,3 0,0-1,-1-1,3 0,2-1,1 3,0 1,-1 0,-3 1,-1 1,1 0,1-1,2 2,-2 2,0 1,1 1,5-1,1-2,-2 2,-2 0,-1 2,1 0,3 1,2 0,-1 1,1 0,2 0,1 1,0 2,-2 0,2 0,4-1,1 1,2-1,3 2,-1 0,-1 2,-3 1,2 0,2 3,0 0,3 0,1 2,0 0,-2 1,2 3,1 0,2 3,3 2,1 1,-2 2,0 1,0 2,-3 1,-1 2,3 2,0-1,-1 2,3 0,-1 1,-4 0,2 0,0 2,-1 1,-1 0,0 1,-2 1,-5 0,-4 1,-1 1,-2 2,-1 0,-4 0,-3 1,-6 1,-2-2,-4 0,0-1,-2-1,-2-2,-1-1,-1 0,-3-3,-3-1</inkml:trace>
  <inkml:trace contextRef="#ctx0" brushRef="#br0">13 2303,'0'0,"0"0,0 0,0 0,0 0,0 0,0 0,0 0,0 0,-1 1,-2 0,0 2,1 1,0 2,0 3,3 5,1 4,1 3,1 3,0 3,2 1,0 0,1 0,-2-1,1-2,-1-2,-1-3,1 0,0-3,-1-1,0-2,1-3,-1-2,0-2,0-2,0-1,0 0,0-1,-1-1,0-1,1-1,1 1,0-2,2-2,4-3,2-3,2-4,2-3,1-3,2-3,3-3,5-1,2 0,0 2,-3 2,-2 1,-3 3,-2 1,-1 2,-1 2,-2 2,-1 2,-1 1,-2 3,-4 1</inkml:trace>
</inkml:ink>
</file>

<file path=ppt/ink/ink5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4:38:57"/>
    </inkml:context>
    <inkml:brush xml:id="br0">
      <inkml:brushProperty name="width" value="0.04" units="cm"/>
      <inkml:brushProperty name="height" value="0.04" units="cm"/>
      <inkml:brushProperty name="color" value="#e71224"/>
    </inkml:brush>
  </inkml:definitions>
  <inkml:trace contextRef="#ctx0" brushRef="#br0">0 196,'0'0,"0"0,0 0,0 0,0 0,0 0,1 0,3 0,3 0,4-3,8-1,6-2,2-3,2-2,0-2,4-1,6-2,1-2,1 0,3 1,2 2,-2 2,-2 2,-1 1,2 2,1 3,1 2,2 2,4 0,-2 1,-1 2,3 0,2 1,0 1,0 1,4 1,-2 2,0 1,5 3,1 3,4 2,2 0,-3 0,2 2,-1 1,-2 3,2 4,-1 2,-2 2,0 3,0 5,-2 1,-3 3,1 3,-1 3,-2 1,0 1,0 2,-4 0,-6-2,0 0,2 3,-2-1,0-1,2 1,0-1,-2-1,-4-2,-1 1,-2 0,1 0,-1-1,-1 0,-1 0,-1 0,1 0,-2 0,-3-1,-2-2,-3 2,-4 0,-3-1,-2 0,0 0,1-1,-1-2,-2-3,-2-1,0-2,0-2,-2-1,-2-1,0-1,-2 2,-2 0,0 1,-1 0,-1-2,1-4,0-1,-1-2,0-3,-1-2,0-4,0-3,0-1,-1-2,0-1,-1-2,0 0,0-2,0-1,0-2,0-1,0-2</inkml:trace>
  <inkml:trace contextRef="#ctx0" brushRef="#br0">3367 2522,'0'0,"0"0,0 0,1 1,1 2,4 1,3 2,4 3,6 3,2 3,0 2,-1 0,-2 0,-2 0,-2-2,-2-1,-3-3,-2-2,-2-1,-1-2,-2-2,0-2,-2 0,0-2,1 0,1-1,2-2,1-2,3-5,3-5,1-7,3-3,0-4,1-1,-2 1,-2 2,-2 3,-2 4,-1 4,-2 3,0 5,-1 1,-1 2,-1 1,-1 2,-1 1,0 0</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43"/>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7136 3456,'5'0,"13"0,9 0,11 0,4 0,0 0,0 0,-4 0,4 0,0-5,4-3,-1 1,-2 2,-3 1,-9-4,-3-1,-2 2,0-4,2 0,1 2,2 2,0 3,0 2,2 1,-1 1,0 0,1 0,-1 1,6-1,1 1,0-1,4 0,1 0,3 0,-1 0,-2 0,-4 0,-3 0,-2 0,-2 0,-1 0,0 0,-1 0,1 0,-1 0,1 0,6 0,1 0,5 0,1 0,-2 0,-3 0,-2 0,-3 0,-1 0,-2 0,0 0,-1 0,1 0,-6 0</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39:45"/>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7128 3544,'5'0,"8"0,6 0,7 0,3 0,8 0,3 0,1 0,-2 0,-2 0,-2 0,-1 0,-1 0,0 0,-1 0,-1 0,1 0,0 0,0 0,0 0,0 0,0 0,0 0,0 0,6 0,1 0,0 0,-1 0,-2 0,-2 0,0 0,-1 0,-1 0,0 0,-1 0,1 0,0 0,0 0,0 0,0 0,0 0,0 0,0 0,1 0,-1 0,0 0,0 0,0 0,0 0,0 0,-5-6,-2-1,0 0,2 1,1 2,1 2,-3 0</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40:0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6814 1960,'7'0,"9"0,8 0,8 0,4 0,4 0,1 0,1 0,0 0,-1 0,1 0,-2 0,1 0,-1 0,0 0,1 0,-1 0,-7 0</inkml:trace>
</inkml:ink>
</file>

<file path=ppt/ink/ink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0.001" units="cm"/>
          <inkml:channelProperty channel="Y" name="resolution" value="0.001" units="cm"/>
        </inkml:channelProperties>
      </inkml:inkSource>
      <inkml:timestamp xml:id="ts0" timeString="2017-11-14T13:40:17"/>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6773 2612,'5'0,"8"0,7 0,5 0,4 0,8 0,4 0,5 0,0 0,4 0,3 0,5 0,-3 0,-5 0,-5 0,-6 0,-3 0,-2 0,-3 0,-5 6,-2 1,0 0,-4 4,1 0,1-1,3-3,3-3,1-1,3-2,0-1,0 5,1 2,-1 5,1 0,-1-1,1-3,-1-3,0-2,0-2,0-1,0 0,1 0,-1-1,0 1,-6-6,-12-7,-8-7,-7-5,-7 1,-8 5,-7 6,-5 4,-3 5,-2 3,0 1,-1 0,0 1,1 1,0-2,1 1,-1-1,1 1,0-1,0 0,0 0,0 0,0-6,0-1,0 0,-1-4,1-1,0 3,0 2,0 3,0 1,0 2,0 1,-1 0,1 1,0-1,0 1,0-1,0 0,0 0,0 0,-1 0,7 6,1 1,0 0,-2-2,-1-1,4-7,6-14,6-9,5-6,4-3,2-1,7 6,2 2,1 1,3 4,0 2,-2-2,-3-3,-3-1,-1-3,-2 0,-1-2,0-1,-6 6,-2 2,1-1,1 0,-4 3,-5 6,5 5,9 6,12-2,8 0,6 1,6 3,1 1,2 2,0 0,0 1,0 0,-1 1,0-1,-1 0,0 1,0-1,1 0,-1 0,0 0,0 0,0 0,0 0,5 0,8 0,7 5,5 8,5 1,-4 4,-5-1,-7-4,-6-3,-4-5,-2-2,-3-1,1-3,-7 6,-1 7,-6 7,-4 6,-6 4,-4 2,-2 2,-2 0,-7-5,-7-7,-6-8,-6-5,-4-5,-2-2,-1-2,-1-1,0 1,1-6,-5-1,-2 1,1 1,1 2,2 1,1 2,2 0,0 1,1 1,0-1,0 0,1 1,-1-1,0 0,0 0,0 0,5 5,2 3,5 4,1 6,-2 1,-3 1,-3 4,-2-3,-2 0,-1-2,5 0,2 3,-1-3,-1-5,4 2,6 3,5 3,11-1,17-5,10-5,12-4,16 2,5-1,2-1,-8 3,-3 1,-10-3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4D4500F2-AC0B-40AC-B6C7-5119A7FC8F19}"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p:sp>
      <p:sp>
        <p:nvSpPr>
          <p:cNvPr id="102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02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C28D94-C51B-4B16-81E8-DEBF895B96D6}" type="slidenum">
              <a:rPr lang="en-US" altLang="en-US" smtClean="0">
                <a:solidFill>
                  <a:srgbClr val="000000"/>
                </a:solidFill>
              </a:rPr>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EE76F5-2008-46FF-B1D3-6CD3552F818F}" type="slidenum">
              <a:rPr lang="en-US" altLang="en-US" smtClean="0"/>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59E02D-0BB6-433D-A331-8EE8DC95079D}" type="slidenum">
              <a:rPr lang="en-US" altLang="en-US" smtClean="0"/>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9570F8-8383-474D-9166-002753A6A69B}" type="slidenum">
              <a:rPr lang="en-US" altLang="en-US" smtClean="0"/>
            </a:fld>
            <a:endParaRPr lang="en-US" altLang="en-US"/>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465C19-E777-43C4-B327-1D75831B5F4C}" type="slidenum">
              <a:rPr lang="en-US" altLang="en-US" smtClean="0"/>
            </a:fld>
            <a:endParaRPr lang="en-US" altLang="en-US"/>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Deficit and debt.</a:t>
            </a:r>
            <a:r>
              <a:rPr lang="en-US" altLang="en-US"/>
              <a:t> Many students need help with the distinction between the deficit and the debt (and with what happens to the debt when there is a surplus). Use the student loan or credit card analogy. Explain that the budget balance—the deficit or surplus—is just like a personal budget balance—the amount that a student borrows or pays back during a given year. The debt—the amount owed by the government—is like the balance on a student loan or credit card account. Students (usually) have a budget deficit and increasing debt. And graduates with a job (usually) have a budget surplus and decreasing debt.</a:t>
            </a:r>
            <a:endParaRPr lang="en-US" altLang="en-US"/>
          </a:p>
          <a:p>
            <a:pPr eaLnBrk="1" hangingPunct="1"/>
            <a:r>
              <a:rPr lang="en-US" altLang="en-US" b="1" i="1"/>
              <a:t>Does the debt matter?</a:t>
            </a:r>
            <a:r>
              <a:rPr lang="en-US" altLang="en-US"/>
              <a:t> You can have endless fun debating this question. If you do engage your students in this question, you will want to point them to thinking about: </a:t>
            </a:r>
            <a:endParaRPr lang="en-US" altLang="en-US"/>
          </a:p>
          <a:p>
            <a:pPr eaLnBrk="1" hangingPunct="1"/>
            <a:r>
              <a:rPr lang="en-US" altLang="en-US"/>
              <a:t>1. The distinction between domestically held debt and foreign held debt.</a:t>
            </a:r>
            <a:endParaRPr lang="en-US" altLang="en-US"/>
          </a:p>
          <a:p>
            <a:pPr eaLnBrk="1" hangingPunct="1"/>
            <a:r>
              <a:rPr lang="en-US" altLang="en-US"/>
              <a:t>2. No matter how much the government owes every single year, </a:t>
            </a:r>
            <a:r>
              <a:rPr lang="en-US" altLang="en-US" i="1"/>
              <a:t>Y</a:t>
            </a:r>
            <a:r>
              <a:rPr lang="en-US" altLang="en-US"/>
              <a:t> = </a:t>
            </a:r>
            <a:r>
              <a:rPr lang="en-US" altLang="en-US" i="1"/>
              <a:t>C</a:t>
            </a:r>
            <a:r>
              <a:rPr lang="en-US" altLang="en-US"/>
              <a:t> + </a:t>
            </a:r>
            <a:r>
              <a:rPr lang="en-US" altLang="en-US" i="1"/>
              <a:t>I</a:t>
            </a:r>
            <a:r>
              <a:rPr lang="en-US" altLang="en-US"/>
              <a:t> + </a:t>
            </a:r>
            <a:r>
              <a:rPr lang="en-US" altLang="en-US" i="1"/>
              <a:t>G</a:t>
            </a:r>
            <a:r>
              <a:rPr lang="en-US" altLang="en-US"/>
              <a:t> + </a:t>
            </a:r>
            <a:r>
              <a:rPr lang="en-US" altLang="en-US" i="1"/>
              <a:t>X</a:t>
            </a:r>
            <a:r>
              <a:rPr lang="en-US" altLang="en-US"/>
              <a:t> – </a:t>
            </a:r>
            <a:r>
              <a:rPr lang="en-US" altLang="en-US" i="1"/>
              <a:t>M</a:t>
            </a:r>
            <a:r>
              <a:rPr lang="en-US" altLang="en-US"/>
              <a:t>, so the resources available depend on productive capacity, not on paper claims</a:t>
            </a:r>
            <a:r>
              <a:rPr lang="en-US" altLang="en-US" sz="1000"/>
              <a:t>.</a:t>
            </a:r>
            <a:endParaRPr lang="en-US" altLang="en-US"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C84389-753E-4837-B0B8-21635DB6E25F}" type="slidenum">
              <a:rPr lang="en-US" altLang="en-US" smtClean="0"/>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92537B-96F1-4FA3-8A19-DCA94AB52791}" type="slidenum">
              <a:rPr lang="en-US" altLang="en-US" smtClean="0"/>
            </a:fld>
            <a:endParaRPr lang="en-US" alt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B4ECC4-8D25-4673-93C4-43B6605BC4C4}" type="slidenum">
              <a:rPr lang="en-US" altLang="en-US" smtClean="0"/>
            </a:fld>
            <a:endParaRPr lang="en-US" altLang="en-US"/>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section builds on the micro chapters that discuss the effects of taxes. If your students have not yet done a micro course and you want to cover this  material, you’ll need to take it slowly and carefully. </a:t>
            </a: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4F8209-D275-4819-9F4F-75215097453B}" type="slidenum">
              <a:rPr lang="en-US" altLang="en-US" smtClean="0"/>
            </a:fld>
            <a:endParaRPr lang="en-US" altLang="en-US"/>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4F8891-5731-453C-8258-3EAC78B6228C}" type="slidenum">
              <a:rPr lang="en-US" altLang="en-US" smtClean="0"/>
            </a:fld>
            <a:endParaRPr lang="en-US" altLang="en-US"/>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9E0A06-ED8C-4C1F-AE5B-FC6B3DD68274}" type="slidenum">
              <a:rPr lang="en-US" altLang="en-US" smtClean="0"/>
            </a:fld>
            <a:endParaRPr lang="en-US" altLang="en-US"/>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p:sp>
      <p:sp>
        <p:nvSpPr>
          <p:cNvPr id="12291" name="Notes Placeholder 2"/>
          <p:cNvSpPr>
            <a:spLocks noGrp="1"/>
          </p:cNvSpPr>
          <p:nvPr>
            <p:ph type="body" idx="1"/>
          </p:nvPr>
        </p:nvSpPr>
        <p:spPr>
          <a:xfrm>
            <a:off x="685800" y="4343400"/>
            <a:ext cx="5486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t>Notes and teaching tips:  7, 9,13, 16, 21, 33, 38, 39, and 44. </a:t>
            </a:r>
            <a:endParaRPr lang="en-CA" altLang="en-US"/>
          </a:p>
          <a:p>
            <a:pPr eaLnBrk="1" hangingPunct="1">
              <a:spcBef>
                <a:spcPts val="100"/>
              </a:spcBef>
            </a:pPr>
            <a:r>
              <a:rPr lang="en-CA" altLang="en-US"/>
              <a:t>To view a full-screen figure during a class, click the expand button.</a:t>
            </a:r>
            <a:endParaRPr lang="en-CA" altLang="en-US"/>
          </a:p>
          <a:p>
            <a:pPr eaLnBrk="1" hangingPunct="1">
              <a:spcBef>
                <a:spcPts val="100"/>
              </a:spcBef>
            </a:pPr>
            <a:r>
              <a:rPr lang="en-CA" altLang="en-US"/>
              <a:t>To return to the previous slide, click the shrink button.</a:t>
            </a:r>
            <a:endParaRPr lang="en-CA" altLang="en-US"/>
          </a:p>
          <a:p>
            <a:pPr eaLnBrk="1" hangingPunct="1">
              <a:spcBef>
                <a:spcPts val="100"/>
              </a:spcBef>
            </a:pPr>
            <a:r>
              <a:rPr lang="en-CA" altLang="en-US"/>
              <a:t>To advance to the next slide, click anywhere on the full screen figure.</a:t>
            </a:r>
            <a:endParaRPr lang="en-CA" altLang="en-US"/>
          </a:p>
          <a:p>
            <a:r>
              <a:rPr lang="en-AU" altLang="en-US"/>
              <a:t>Applying the principles of economics to interpret and understand the news is a major goal of the principles course. You can encourage your students in this activity by using the two features: </a:t>
            </a:r>
            <a:r>
              <a:rPr lang="en-AU" altLang="en-US" i="1"/>
              <a:t>Economics in the News </a:t>
            </a:r>
            <a:r>
              <a:rPr lang="en-AU" altLang="en-US"/>
              <a:t>and</a:t>
            </a:r>
            <a:r>
              <a:rPr lang="en-AU" altLang="en-US" i="1"/>
              <a:t> Economics in Action</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p:txBody>
      </p:sp>
      <p:sp>
        <p:nvSpPr>
          <p:cNvPr id="122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CFEBA3-5591-47B6-88D4-84430064FA46}" type="slidenum">
              <a:rPr lang="en-US" altLang="en-US" smtClean="0">
                <a:solidFill>
                  <a:srgbClr val="000000"/>
                </a:solidFill>
              </a:rPr>
            </a:fld>
            <a:endParaRPr lang="en-US"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266490-ECE2-42B5-915F-9F20E81B4455}" type="slidenum">
              <a:rPr lang="en-US" altLang="en-US" smtClean="0"/>
            </a:fld>
            <a:endParaRPr lang="en-US" altLang="en-US"/>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72F708-4DC5-44C2-B66D-9F071C176609}" type="slidenum">
              <a:rPr lang="en-US" altLang="en-US" smtClean="0"/>
            </a:fld>
            <a:endParaRPr lang="en-US" altLang="en-US"/>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Action</a:t>
            </a:r>
            <a:r>
              <a:rPr lang="en-CA" altLang="en-US"/>
              <a:t>: Some Real-World Tax Wedges</a:t>
            </a:r>
            <a:endParaRPr lang="en-CA" altLang="en-US"/>
          </a:p>
          <a:p>
            <a:pPr eaLnBrk="1" hangingPunct="1"/>
            <a:endParaRPr lang="en-CA" altLang="en-US"/>
          </a:p>
          <a:p>
            <a:pPr eaLnBrk="1" hangingPunct="1"/>
            <a:endParaRPr lang="en-CA"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82EEDB-315B-4A31-8CA4-C65DD96B1C26}" type="slidenum">
              <a:rPr lang="en-US" altLang="en-US" smtClean="0"/>
            </a:fld>
            <a:endParaRPr lang="en-US" altLang="en-US"/>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CA" altLang="en-US" dirty="0"/>
              <a:t>Less investment by firms will slow down economic curve</a:t>
            </a:r>
            <a:endParaRPr lang="en-CA" altLang="en-US" dirty="0"/>
          </a:p>
          <a:p>
            <a:pPr marL="171450" indent="-171450" eaLnBrk="1" hangingPunct="1">
              <a:buFontTx/>
              <a:buChar char="-"/>
            </a:pPr>
            <a:endParaRPr lang="en-CA" altLang="en-US" dirty="0"/>
          </a:p>
          <a:p>
            <a:pPr marL="0" indent="0" eaLnBrk="1" hangingPunct="1">
              <a:buFontTx/>
              <a:buNone/>
            </a:pPr>
            <a:r>
              <a:rPr lang="en-CA" altLang="en-US" b="1" dirty="0"/>
              <a:t>NOTES START HERE FOR THIS CHAPTER******</a:t>
            </a:r>
            <a:endParaRPr lang="en-CA" altLang="en-US" b="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98F9C7-66FF-4163-964F-635F1DADC62E}" type="slidenum">
              <a:rPr lang="en-US" altLang="en-US" smtClean="0"/>
            </a:fld>
            <a:endParaRPr lang="en-US" altLang="en-US"/>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0EA146-C192-495F-A47D-753E7EA9A574}" type="slidenum">
              <a:rPr lang="en-US" altLang="en-US" smtClean="0"/>
            </a:fld>
            <a:endParaRPr lang="en-US" altLang="en-US"/>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CA" altLang="en-US" dirty="0"/>
              <a:t>Downward DLF</a:t>
            </a:r>
            <a:endParaRPr lang="en-CA" altLang="en-US" dirty="0"/>
          </a:p>
          <a:p>
            <a:pPr marL="171450" indent="-171450">
              <a:buFontTx/>
              <a:buChar char="-"/>
            </a:pPr>
            <a:r>
              <a:rPr lang="en-CA" altLang="en-US" dirty="0"/>
              <a:t>Upward SLF</a:t>
            </a:r>
            <a:endParaRPr lang="en-CA" altLang="en-US" dirty="0"/>
          </a:p>
          <a:p>
            <a:pPr marL="171450" indent="-171450">
              <a:buFontTx/>
              <a:buChar char="-"/>
            </a:pPr>
            <a:r>
              <a:rPr lang="en-CA" altLang="en-US" dirty="0"/>
              <a:t>Primary source of supply is saving</a:t>
            </a:r>
            <a:endParaRPr lang="en-CA" altLang="en-US" dirty="0"/>
          </a:p>
          <a:p>
            <a:pPr marL="171450" indent="-171450">
              <a:buFontTx/>
              <a:buChar char="-"/>
            </a:pPr>
            <a:endParaRPr lang="en-CA" altLang="en-US" dirty="0"/>
          </a:p>
          <a:p>
            <a:pPr marL="171450" indent="-171450">
              <a:buFontTx/>
              <a:buChar char="-"/>
            </a:pPr>
            <a:r>
              <a:rPr lang="en-CA" altLang="en-US" dirty="0"/>
              <a:t>People save their money to earn interest so they have more money to spend in the future</a:t>
            </a:r>
            <a:endParaRPr lang="en-CA" altLang="en-US" dirty="0"/>
          </a:p>
          <a:p>
            <a:pPr marL="171450" indent="-171450">
              <a:buFontTx/>
              <a:buChar char="-"/>
            </a:pPr>
            <a:r>
              <a:rPr lang="en-CA" altLang="en-US" dirty="0"/>
              <a:t>Now government comes along and will tax the income</a:t>
            </a:r>
            <a:endParaRPr lang="en-CA" altLang="en-US" dirty="0"/>
          </a:p>
          <a:p>
            <a:pPr marL="171450" indent="-171450">
              <a:buFontTx/>
              <a:buChar char="-"/>
            </a:pPr>
            <a:r>
              <a:rPr lang="en-CA" altLang="en-US" dirty="0"/>
              <a:t>How are people going to respond to that?</a:t>
            </a:r>
            <a:endParaRPr lang="en-CA" altLang="en-US" dirty="0"/>
          </a:p>
          <a:p>
            <a:pPr marL="628650" lvl="1" indent="-171450">
              <a:buFontTx/>
              <a:buChar char="-"/>
            </a:pPr>
            <a:r>
              <a:rPr lang="en-CA" altLang="en-US" dirty="0"/>
              <a:t>Will be a disincentive to save; might as well just spend</a:t>
            </a:r>
            <a:endParaRPr lang="en-CA" altLang="en-US" dirty="0"/>
          </a:p>
          <a:p>
            <a:pPr marL="628650" lvl="1" indent="-171450">
              <a:buFontTx/>
              <a:buChar char="-"/>
            </a:pPr>
            <a:r>
              <a:rPr lang="en-CA" altLang="en-US" dirty="0"/>
              <a:t>Would model this with a shift to the left of the SLF</a:t>
            </a:r>
            <a:endParaRPr lang="en-CA" altLang="en-US" dirty="0"/>
          </a:p>
          <a:p>
            <a:pPr marL="1085850" lvl="2" indent="-171450">
              <a:buFontTx/>
              <a:buChar char="-"/>
            </a:pPr>
            <a:r>
              <a:rPr lang="en-CA" altLang="en-US" dirty="0"/>
              <a:t>Less saving</a:t>
            </a:r>
            <a:endParaRPr lang="en-CA" altLang="en-US" dirty="0"/>
          </a:p>
          <a:p>
            <a:pPr marL="1085850" lvl="2" indent="-171450">
              <a:buFontTx/>
              <a:buChar char="-"/>
            </a:pPr>
            <a:r>
              <a:rPr lang="en-CA" altLang="en-US" dirty="0"/>
              <a:t>On account of the tax</a:t>
            </a:r>
            <a:endParaRPr lang="en-CA" altLang="en-US" dirty="0"/>
          </a:p>
          <a:p>
            <a:pPr marL="171450" lvl="0" indent="-171450">
              <a:buFontTx/>
              <a:buChar char="-"/>
            </a:pPr>
            <a:endParaRPr lang="en-CA" altLang="en-US" dirty="0"/>
          </a:p>
          <a:p>
            <a:pPr marL="171450" lvl="0" indent="-171450">
              <a:buFontTx/>
              <a:buChar char="-"/>
            </a:pPr>
            <a:r>
              <a:rPr lang="en-CA" altLang="en-US" dirty="0"/>
              <a:t>Starting from some equilibrium (A) and some initial interest rate (3%)</a:t>
            </a:r>
            <a:endParaRPr lang="en-CA" altLang="en-US" dirty="0"/>
          </a:p>
          <a:p>
            <a:pPr marL="171450" lvl="0" indent="-171450">
              <a:buFontTx/>
              <a:buChar char="-"/>
            </a:pPr>
            <a:r>
              <a:rPr lang="en-CA" altLang="en-US" dirty="0"/>
              <a:t>We shift the supply curve to the left, and in equilibrium, the interest rate went up to 4%</a:t>
            </a:r>
            <a:endParaRPr lang="en-CA" altLang="en-US" dirty="0"/>
          </a:p>
          <a:p>
            <a:pPr marL="628650" lvl="1" indent="-171450">
              <a:buFontTx/>
              <a:buChar char="-"/>
            </a:pPr>
            <a:r>
              <a:rPr lang="en-CA" altLang="en-US" dirty="0"/>
              <a:t>We may think people may start saving like crazy</a:t>
            </a:r>
            <a:endParaRPr lang="en-CA" altLang="en-US" dirty="0"/>
          </a:p>
          <a:p>
            <a:pPr marL="1085850" lvl="2" indent="-171450">
              <a:buFontTx/>
              <a:buChar char="-"/>
            </a:pPr>
            <a:r>
              <a:rPr lang="en-CA" altLang="en-US" dirty="0"/>
              <a:t>This is before tax</a:t>
            </a:r>
            <a:endParaRPr lang="en-CA" altLang="en-US" dirty="0"/>
          </a:p>
          <a:p>
            <a:pPr marL="171450" lvl="0" indent="-171450">
              <a:buFontTx/>
              <a:buChar char="-"/>
            </a:pPr>
            <a:r>
              <a:rPr lang="en-CA" altLang="en-US" dirty="0"/>
              <a:t>Going from real equilibrium (B) to original SLF, the interest rate is only 1%</a:t>
            </a:r>
            <a:endParaRPr lang="en-CA" altLang="en-US" dirty="0"/>
          </a:p>
          <a:p>
            <a:pPr marL="628650" lvl="1" indent="-171450">
              <a:buFontTx/>
              <a:buChar char="-"/>
            </a:pPr>
            <a:r>
              <a:rPr lang="en-CA" altLang="en-US" dirty="0"/>
              <a:t>Therefore people save less</a:t>
            </a:r>
            <a:endParaRPr lang="en-CA"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Outcomes are read right off the graph</a:t>
            </a:r>
            <a:endParaRPr lang="en-CA" dirty="0"/>
          </a:p>
          <a:p>
            <a:pPr marL="628650" lvl="1" indent="-171450">
              <a:buFontTx/>
              <a:buChar char="-"/>
            </a:pPr>
            <a:r>
              <a:rPr lang="en-CA" dirty="0"/>
              <a:t>Equilibrium real interest rises: 3% to 4%</a:t>
            </a:r>
            <a:endParaRPr lang="en-CA" dirty="0"/>
          </a:p>
          <a:p>
            <a:pPr marL="628650" lvl="1" indent="-171450">
              <a:buFontTx/>
              <a:buChar char="-"/>
            </a:pPr>
            <a:r>
              <a:rPr lang="en-CA" dirty="0"/>
              <a:t>Quantity smaller: 200 to 180</a:t>
            </a:r>
            <a:endParaRPr lang="en-CA" dirty="0"/>
          </a:p>
          <a:p>
            <a:pPr marL="628650" lvl="1" indent="-171450">
              <a:buFontTx/>
              <a:buChar char="-"/>
            </a:pPr>
            <a:endParaRPr lang="en-CA" dirty="0"/>
          </a:p>
          <a:p>
            <a:pPr marL="171450" lvl="0" indent="-171450">
              <a:buFontTx/>
              <a:buChar char="-"/>
            </a:pPr>
            <a:r>
              <a:rPr lang="en-CA" dirty="0"/>
              <a:t>We have a complication here: only </a:t>
            </a:r>
            <a:r>
              <a:rPr lang="en-CA" b="1" dirty="0"/>
              <a:t>nominal</a:t>
            </a:r>
            <a:r>
              <a:rPr lang="en-CA" b="0" dirty="0"/>
              <a:t> amounts are taxed, not real amounts</a:t>
            </a:r>
            <a:endParaRPr lang="en-CA" dirty="0"/>
          </a:p>
        </p:txBody>
      </p:sp>
      <p:sp>
        <p:nvSpPr>
          <p:cNvPr id="4" name="Slide Number Placeholder 3"/>
          <p:cNvSpPr>
            <a:spLocks noGrp="1"/>
          </p:cNvSpPr>
          <p:nvPr>
            <p:ph type="sldNum" sz="quarter" idx="10"/>
          </p:nvPr>
        </p:nvSpPr>
        <p:spPr/>
        <p:txBody>
          <a:bodyPr/>
          <a:lstStyle/>
          <a:p>
            <a:pPr>
              <a:defRPr/>
            </a:pPr>
            <a:fld id="{4D4500F2-AC0B-40AC-B6C7-5119A7FC8F19}" type="slidenum">
              <a:rPr lang="en-US" altLang="en-US" smtClean="0"/>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ON FINAL EXAM****</a:t>
            </a:r>
            <a:endParaRPr lang="en-CA" b="1" dirty="0"/>
          </a:p>
        </p:txBody>
      </p:sp>
      <p:sp>
        <p:nvSpPr>
          <p:cNvPr id="4" name="Slide Number Placeholder 3"/>
          <p:cNvSpPr>
            <a:spLocks noGrp="1"/>
          </p:cNvSpPr>
          <p:nvPr>
            <p:ph type="sldNum" sz="quarter" idx="10"/>
          </p:nvPr>
        </p:nvSpPr>
        <p:spPr/>
        <p:txBody>
          <a:bodyPr/>
          <a:lstStyle/>
          <a:p>
            <a:pPr>
              <a:defRPr/>
            </a:pPr>
            <a:fld id="{4D4500F2-AC0B-40AC-B6C7-5119A7FC8F19}" type="slidenum">
              <a:rPr lang="en-US" altLang="en-US" smtClean="0"/>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Even though the interest rate is 4%, after taxes, I am no better off (I have earned nothing)</a:t>
            </a:r>
            <a:endParaRPr lang="en-CA" dirty="0"/>
          </a:p>
        </p:txBody>
      </p:sp>
      <p:sp>
        <p:nvSpPr>
          <p:cNvPr id="4" name="Slide Number Placeholder 3"/>
          <p:cNvSpPr>
            <a:spLocks noGrp="1"/>
          </p:cNvSpPr>
          <p:nvPr>
            <p:ph type="sldNum" sz="quarter" idx="10"/>
          </p:nvPr>
        </p:nvSpPr>
        <p:spPr/>
        <p:txBody>
          <a:bodyPr/>
          <a:lstStyle/>
          <a:p>
            <a:pPr>
              <a:defRPr/>
            </a:pPr>
            <a:fld id="{4D4500F2-AC0B-40AC-B6C7-5119A7FC8F19}" type="slidenum">
              <a:rPr lang="en-US" altLang="en-US" smtClean="0"/>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465FC3-DE93-406A-849F-BDEB79626D8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CA" altLang="en-US" dirty="0"/>
              <a:t>Tax rate can go from 0 to 100%</a:t>
            </a:r>
            <a:endParaRPr lang="en-CA" altLang="en-US" dirty="0"/>
          </a:p>
          <a:p>
            <a:pPr marL="171450" lvl="0" indent="-171450">
              <a:buFontTx/>
              <a:buChar char="-"/>
            </a:pPr>
            <a:r>
              <a:rPr lang="en-CA" altLang="en-US" dirty="0"/>
              <a:t>Not a graph, just a sketch, a depiction of an idea</a:t>
            </a:r>
            <a:endParaRPr lang="en-CA" altLang="en-US" dirty="0"/>
          </a:p>
          <a:p>
            <a:pPr marL="171450" lvl="0" indent="-171450">
              <a:buFontTx/>
              <a:buChar char="-"/>
            </a:pPr>
            <a:r>
              <a:rPr lang="en-CA" altLang="en-US" dirty="0"/>
              <a:t>As you increase your tax rate, you can increase tax revenue, until you get to some theoretical maximum</a:t>
            </a:r>
            <a:endParaRPr lang="en-CA"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623E04-5337-411C-9B4A-AA70EFBDAE95}" type="slidenum">
              <a:rPr lang="en-US" altLang="en-US" smtClean="0"/>
            </a:fld>
            <a:endParaRPr lang="en-US" altLang="en-US"/>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E8540D-3388-4698-B18F-EAE486BBB246}" type="slidenum">
              <a:rPr lang="en-US" altLang="en-US" smtClean="0">
                <a:solidFill>
                  <a:srgbClr val="000000"/>
                </a:solidFill>
                <a:cs typeface="Arial" panose="020B0604020202020204" pitchFamily="34" charset="0"/>
              </a:rPr>
            </a:fld>
            <a:endParaRPr lang="en-US" altLang="en-US">
              <a:solidFill>
                <a:srgbClr val="000000"/>
              </a:solidFill>
              <a:cs typeface="Arial" panose="020B0604020202020204" pitchFamily="34" charset="0"/>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92D646-4C28-443B-B19B-EF8650A51F7B}" type="slidenum">
              <a:rPr lang="en-US" altLang="en-US" smtClean="0"/>
            </a:fld>
            <a:endParaRPr lang="en-US" altLang="en-US"/>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 = theoretical maximum</a:t>
            </a:r>
            <a:endParaRPr lang="en-CA"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9453CB-EAFA-4342-AF8B-38D32D41EE83}" type="slidenum">
              <a:rPr lang="en-US" altLang="en-US" smtClean="0"/>
            </a:fld>
            <a:endParaRPr lang="en-US" altLang="en-US"/>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CA" altLang="en-US" dirty="0"/>
              <a:t>Fiscal policy = government spending + tax revenue</a:t>
            </a:r>
            <a:endParaRPr lang="en-CA" altLang="en-US" dirty="0"/>
          </a:p>
          <a:p>
            <a:pPr marL="171450" indent="-171450" eaLnBrk="1" hangingPunct="1">
              <a:buFontTx/>
              <a:buChar char="-"/>
            </a:pPr>
            <a:r>
              <a:rPr lang="en-CA" altLang="en-US" dirty="0"/>
              <a:t>Fiscal policy can affect economy</a:t>
            </a:r>
            <a:endParaRPr lang="en-CA" altLang="en-US" dirty="0"/>
          </a:p>
          <a:p>
            <a:pPr marL="171450" indent="-171450" eaLnBrk="1" hangingPunct="1">
              <a:buFontTx/>
              <a:buChar char="-"/>
            </a:pPr>
            <a:r>
              <a:rPr lang="en-CA" altLang="en-US" dirty="0"/>
              <a:t>Fiscal policy is used to engage </a:t>
            </a:r>
            <a:r>
              <a:rPr lang="en-CA" altLang="en-US" b="1" dirty="0"/>
              <a:t>fiscal stimulus</a:t>
            </a:r>
            <a:endParaRPr lang="en-CA" altLang="en-US" b="1" dirty="0"/>
          </a:p>
          <a:p>
            <a:pPr marL="171450" indent="-171450" eaLnBrk="1" hangingPunct="1">
              <a:buFontTx/>
              <a:buChar char="-"/>
            </a:pPr>
            <a:endParaRPr lang="en-CA" altLang="en-US" b="1" dirty="0"/>
          </a:p>
          <a:p>
            <a:pPr marL="0" indent="0" eaLnBrk="1" hangingPunct="1">
              <a:buFontTx/>
              <a:buNone/>
            </a:pPr>
            <a:r>
              <a:rPr lang="en-CA" altLang="en-US" b="1" dirty="0"/>
              <a:t>Fiscal Stimulus</a:t>
            </a:r>
            <a:endParaRPr lang="en-CA" altLang="en-US" b="1" dirty="0"/>
          </a:p>
          <a:p>
            <a:pPr marL="228600" indent="-228600" eaLnBrk="1" hangingPunct="1">
              <a:buFontTx/>
              <a:buAutoNum type="arabicParenR"/>
            </a:pPr>
            <a:r>
              <a:rPr lang="en-CA" altLang="en-US" b="0" dirty="0"/>
              <a:t>Automatic – no government action</a:t>
            </a:r>
            <a:endParaRPr lang="en-CA" altLang="en-US" b="0" dirty="0"/>
          </a:p>
          <a:p>
            <a:pPr marL="171450" indent="-171450" eaLnBrk="1" hangingPunct="1">
              <a:buFontTx/>
              <a:buChar char="-"/>
            </a:pPr>
            <a:r>
              <a:rPr lang="en-CA" altLang="en-US" b="0" dirty="0"/>
              <a:t>There are things that will occur whether the government wants them to or not</a:t>
            </a:r>
            <a:endParaRPr lang="en-CA" altLang="en-US" b="0" dirty="0"/>
          </a:p>
          <a:p>
            <a:pPr marL="171450" indent="-171450" eaLnBrk="1" hangingPunct="1">
              <a:buFontTx/>
              <a:buChar char="-"/>
            </a:pPr>
            <a:r>
              <a:rPr lang="en-CA" altLang="en-US" b="0" dirty="0"/>
              <a:t>Not a planned policy – simply the economy doing its own thing</a:t>
            </a:r>
            <a:endParaRPr lang="en-CA" altLang="en-US"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2BCC06-589D-449E-B7C2-E894735E462F}" type="slidenum">
              <a:rPr lang="en-US" altLang="en-US" smtClean="0"/>
            </a:fld>
            <a:endParaRPr lang="en-US" altLang="en-US"/>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dirty="0"/>
              <a:t>State of the economy: when the economy goes into a recession/expansion, certain things will happen automatically</a:t>
            </a:r>
            <a:endParaRPr lang="en-CA" altLang="en-US" dirty="0"/>
          </a:p>
          <a:p>
            <a:pPr marL="171450" indent="-171450" eaLnBrk="1" hangingPunct="1">
              <a:buFontTx/>
              <a:buChar char="-"/>
            </a:pPr>
            <a:r>
              <a:rPr lang="en-CA" altLang="en-US" dirty="0"/>
              <a:t>Where are we on that business cycle?</a:t>
            </a:r>
            <a:endParaRPr lang="en-CA" altLang="en-US" dirty="0"/>
          </a:p>
          <a:p>
            <a:pPr marL="171450" indent="-171450" eaLnBrk="1" hangingPunct="1">
              <a:buFontTx/>
              <a:buChar char="-"/>
            </a:pPr>
            <a:endParaRPr lang="en-CA" altLang="en-US" dirty="0"/>
          </a:p>
          <a:p>
            <a:pPr marL="0" indent="0" eaLnBrk="1" hangingPunct="1">
              <a:buFontTx/>
              <a:buNone/>
            </a:pPr>
            <a:r>
              <a:rPr lang="en-CA" altLang="en-US" dirty="0"/>
              <a:t>Tax revenues: the amount of taxes that the government can collect</a:t>
            </a:r>
            <a:endParaRPr lang="en-CA" altLang="en-US" dirty="0"/>
          </a:p>
          <a:p>
            <a:pPr marL="0" indent="0" eaLnBrk="1" hangingPunct="1">
              <a:buFontTx/>
              <a:buNone/>
            </a:pPr>
            <a:r>
              <a:rPr lang="en-CA" altLang="en-US" dirty="0"/>
              <a:t>Transfer payments: the government’s largest outlays</a:t>
            </a:r>
            <a:endParaRPr lang="en-CA"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10D741-4452-4FA1-8A10-01BF475EEF6F}" type="slidenum">
              <a:rPr lang="en-US" altLang="en-US" smtClean="0"/>
            </a:fld>
            <a:endParaRPr lang="en-US" altLang="en-US"/>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CA" altLang="en-US" dirty="0"/>
              <a:t>When real GDP increases, tax revenues increase</a:t>
            </a:r>
            <a:endParaRPr lang="en-CA" altLang="en-US" dirty="0"/>
          </a:p>
          <a:p>
            <a:pPr marL="628650" lvl="1" indent="-171450" eaLnBrk="1" hangingPunct="1">
              <a:buFontTx/>
              <a:buChar char="-"/>
            </a:pPr>
            <a:r>
              <a:rPr lang="en-CA" altLang="en-US" dirty="0"/>
              <a:t>In expansion, more people are working, more businesses are in business</a:t>
            </a:r>
            <a:endParaRPr lang="en-CA" altLang="en-US" dirty="0"/>
          </a:p>
          <a:p>
            <a:pPr marL="628650" lvl="1" indent="-171450" eaLnBrk="1" hangingPunct="1">
              <a:buFontTx/>
              <a:buChar char="-"/>
            </a:pPr>
            <a:r>
              <a:rPr lang="en-CA" altLang="en-US" dirty="0"/>
              <a:t>Makes sense that we collect more tax</a:t>
            </a:r>
            <a:endParaRPr lang="en-CA" altLang="en-US" dirty="0"/>
          </a:p>
          <a:p>
            <a:pPr marL="171450" lvl="0" indent="-171450" eaLnBrk="1" hangingPunct="1">
              <a:buFontTx/>
              <a:buChar char="-"/>
            </a:pPr>
            <a:r>
              <a:rPr lang="en-CA" altLang="en-US" dirty="0"/>
              <a:t>When real GDP decreases, tax revenues decrease</a:t>
            </a:r>
            <a:endParaRPr lang="en-CA" altLang="en-US" dirty="0"/>
          </a:p>
          <a:p>
            <a:pPr marL="628650" lvl="1" indent="-171450" eaLnBrk="1" hangingPunct="1">
              <a:buFontTx/>
              <a:buChar char="-"/>
            </a:pPr>
            <a:r>
              <a:rPr lang="en-CA" altLang="en-US" dirty="0"/>
              <a:t>In recession, fewer people are working, fewer people are paying taxes</a:t>
            </a:r>
            <a:endParaRPr lang="en-CA" altLang="en-US" dirty="0"/>
          </a:p>
          <a:p>
            <a:pPr marL="628650" lvl="1" indent="-171450" eaLnBrk="1" hangingPunct="1">
              <a:buFontTx/>
              <a:buChar char="-"/>
            </a:pPr>
            <a:r>
              <a:rPr lang="en-CA" altLang="en-US" dirty="0"/>
              <a:t>Businesses go out of business, they are not paying taxes</a:t>
            </a:r>
            <a:endParaRPr lang="en-CA" altLang="en-US" dirty="0"/>
          </a:p>
          <a:p>
            <a:pPr marL="628650" lvl="1" indent="-171450" eaLnBrk="1" hangingPunct="1">
              <a:buFontTx/>
              <a:buChar char="-"/>
            </a:pPr>
            <a:r>
              <a:rPr lang="en-CA" altLang="en-US" dirty="0"/>
              <a:t>Makes sense that we collect less tax</a:t>
            </a:r>
            <a:endParaRPr lang="en-CA"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F9A2EF-EC3A-4D63-AE50-1BEB650CCDBE}" type="slidenum">
              <a:rPr lang="en-US" altLang="en-US" smtClean="0"/>
            </a:fld>
            <a:endParaRPr lang="en-US" altLang="en-US"/>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CA" altLang="en-US" dirty="0"/>
              <a:t>government’s largest outlay</a:t>
            </a:r>
            <a:endParaRPr lang="en-CA" altLang="en-US" dirty="0"/>
          </a:p>
          <a:p>
            <a:pPr marL="171450" indent="-171450" eaLnBrk="1" hangingPunct="1">
              <a:buFontTx/>
              <a:buChar char="-"/>
            </a:pPr>
            <a:r>
              <a:rPr lang="en-CA" altLang="en-US" dirty="0"/>
              <a:t>Includes employment insurances, pensions, </a:t>
            </a:r>
            <a:r>
              <a:rPr lang="en-CA" altLang="en-US" dirty="0" err="1"/>
              <a:t>etc</a:t>
            </a:r>
            <a:endParaRPr lang="en-CA" altLang="en-US" dirty="0"/>
          </a:p>
          <a:p>
            <a:pPr marL="171450" indent="-171450" eaLnBrk="1" hangingPunct="1">
              <a:buFontTx/>
              <a:buChar char="-"/>
            </a:pPr>
            <a:endParaRPr lang="en-CA" altLang="en-US" dirty="0"/>
          </a:p>
          <a:p>
            <a:pPr marL="171450" indent="-171450" eaLnBrk="1" hangingPunct="1">
              <a:buFontTx/>
              <a:buChar char="-"/>
            </a:pPr>
            <a:r>
              <a:rPr lang="en-CA" altLang="en-US" dirty="0"/>
              <a:t>When economy is well, unemployment is low, so benefits decrease</a:t>
            </a:r>
            <a:endParaRPr lang="en-CA" altLang="en-US" dirty="0"/>
          </a:p>
          <a:p>
            <a:pPr marL="171450" indent="-171450" eaLnBrk="1" hangingPunct="1">
              <a:buFontTx/>
              <a:buChar char="-"/>
            </a:pPr>
            <a:r>
              <a:rPr lang="en-CA" altLang="en-US" dirty="0"/>
              <a:t>In recession, more people are out of work, more people will qualify, government will pay more transfers</a:t>
            </a:r>
            <a:endParaRPr lang="en-CA" altLang="en-US" dirty="0"/>
          </a:p>
          <a:p>
            <a:pPr marL="171450" indent="-171450" eaLnBrk="1" hangingPunct="1">
              <a:buFontTx/>
              <a:buChar char="-"/>
            </a:pPr>
            <a:endParaRPr lang="en-CA" altLang="en-US" dirty="0"/>
          </a:p>
          <a:p>
            <a:pPr marL="171450" indent="-171450" eaLnBrk="1" hangingPunct="1">
              <a:buFontTx/>
              <a:buChar char="-"/>
            </a:pPr>
            <a:r>
              <a:rPr lang="en-CA" altLang="en-US" dirty="0"/>
              <a:t>Government proposes a budget, a budget is a plan</a:t>
            </a:r>
            <a:endParaRPr lang="en-CA" altLang="en-US" dirty="0"/>
          </a:p>
          <a:p>
            <a:pPr marL="171450" indent="-171450" eaLnBrk="1" hangingPunct="1">
              <a:buFontTx/>
              <a:buChar char="-"/>
            </a:pPr>
            <a:r>
              <a:rPr lang="en-CA" altLang="en-US" dirty="0"/>
              <a:t>Government assumes they will pay x number of payments, they cannot foresee, with precision, what will happen to the economy in the meantime</a:t>
            </a:r>
            <a:endParaRPr lang="en-CA" altLang="en-US" dirty="0"/>
          </a:p>
          <a:p>
            <a:pPr marL="628650" lvl="1" indent="-171450" eaLnBrk="1" hangingPunct="1">
              <a:buFontTx/>
              <a:buChar char="-"/>
            </a:pPr>
            <a:r>
              <a:rPr lang="en-CA" altLang="en-US" dirty="0"/>
              <a:t>They may plan to pay $1000 in employment insurance, but we go into a recession, and they end up paying $3000</a:t>
            </a:r>
            <a:endParaRPr lang="en-CA" altLang="en-US" dirty="0"/>
          </a:p>
          <a:p>
            <a:pPr marL="1085850" lvl="2" indent="-171450" eaLnBrk="1" hangingPunct="1">
              <a:buFontTx/>
              <a:buChar char="-"/>
            </a:pPr>
            <a:r>
              <a:rPr lang="en-CA" altLang="en-US" dirty="0"/>
              <a:t>It is not planned, but if people qualify, they can get their cheque</a:t>
            </a:r>
            <a:endParaRPr lang="en-CA" altLang="en-US" dirty="0"/>
          </a:p>
          <a:p>
            <a:pPr marL="628650" lvl="1" indent="-171450" eaLnBrk="1" hangingPunct="1">
              <a:buFontTx/>
              <a:buChar char="-"/>
            </a:pPr>
            <a:r>
              <a:rPr lang="en-CA" altLang="en-US" dirty="0"/>
              <a:t>In expansion, they may plan to pay $1000, but they may not pay that much</a:t>
            </a:r>
            <a:endParaRPr lang="en-CA" altLang="en-US" dirty="0"/>
          </a:p>
          <a:p>
            <a:pPr marL="1085850" lvl="2" indent="-171450" eaLnBrk="1" hangingPunct="1">
              <a:buFontTx/>
              <a:buChar char="-"/>
            </a:pPr>
            <a:r>
              <a:rPr lang="en-CA" altLang="en-US" dirty="0"/>
              <a:t>Yay, there’s money left over</a:t>
            </a:r>
            <a:endParaRPr lang="en-CA" altLang="en-US" dirty="0"/>
          </a:p>
          <a:p>
            <a:pPr marL="171450" lvl="0" indent="-171450" eaLnBrk="1" hangingPunct="1">
              <a:buFontTx/>
              <a:buChar char="-"/>
            </a:pPr>
            <a:endParaRPr lang="en-CA" altLang="en-US" dirty="0"/>
          </a:p>
          <a:p>
            <a:pPr marL="0" lvl="0" indent="0" eaLnBrk="1" hangingPunct="1">
              <a:buFontTx/>
              <a:buNone/>
            </a:pPr>
            <a:endParaRPr lang="en-CA"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E73F36-9B39-470B-8F07-F1E570B9D76B}" type="slidenum">
              <a:rPr lang="en-US" altLang="en-US" smtClean="0"/>
            </a:fld>
            <a:endParaRPr lang="en-US" altLang="en-US"/>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dirty="0"/>
              <a:t>Outlays = transfer payments</a:t>
            </a:r>
            <a:endParaRPr lang="en-CA"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Starting point (A) is in recession</a:t>
            </a:r>
            <a:endParaRPr lang="en-CA" dirty="0"/>
          </a:p>
          <a:p>
            <a:pPr marL="628650" lvl="1" indent="-171450">
              <a:buFontTx/>
              <a:buChar char="-"/>
            </a:pPr>
            <a:r>
              <a:rPr lang="en-CA" dirty="0"/>
              <a:t>Tax revenue decreases, government spending increases</a:t>
            </a:r>
            <a:endParaRPr lang="en-CA" dirty="0"/>
          </a:p>
          <a:p>
            <a:pPr marL="628650" lvl="1" indent="-171450">
              <a:buFontTx/>
              <a:buChar char="-"/>
            </a:pPr>
            <a:r>
              <a:rPr lang="en-CA" dirty="0"/>
              <a:t>Both contribute to increasing real GDP</a:t>
            </a:r>
            <a:endParaRPr lang="en-CA" dirty="0"/>
          </a:p>
          <a:p>
            <a:pPr marL="1085850" lvl="2" indent="-171450">
              <a:buFontTx/>
              <a:buChar char="-"/>
            </a:pPr>
            <a:r>
              <a:rPr lang="en-CA" dirty="0"/>
              <a:t>Just due to the state of the economy, aggregate demand curve starts to shift</a:t>
            </a:r>
            <a:endParaRPr lang="en-CA" dirty="0"/>
          </a:p>
          <a:p>
            <a:pPr marL="1085850" lvl="2" indent="-171450">
              <a:buFontTx/>
              <a:buChar char="-"/>
            </a:pPr>
            <a:r>
              <a:rPr lang="en-CA" dirty="0"/>
              <a:t>Without any policy change, AD1 will start shifting to the right (where we want it to go)</a:t>
            </a:r>
            <a:endParaRPr lang="en-CA" dirty="0"/>
          </a:p>
          <a:p>
            <a:pPr marL="1085850" lvl="2" indent="-171450">
              <a:buFontTx/>
              <a:buChar char="-"/>
            </a:pPr>
            <a:r>
              <a:rPr lang="en-CA" dirty="0"/>
              <a:t>It is drawn this way </a:t>
            </a:r>
            <a:r>
              <a:rPr lang="en-CA" dirty="0" err="1"/>
              <a:t>bc</a:t>
            </a:r>
            <a:r>
              <a:rPr lang="en-CA" dirty="0"/>
              <a:t> it is never the case that we believe that automatic stimulus can get us back to full-employment</a:t>
            </a:r>
            <a:endParaRPr lang="en-CA" dirty="0"/>
          </a:p>
          <a:p>
            <a:pPr marL="1543050" lvl="3" indent="-171450">
              <a:buFontTx/>
              <a:buChar char="-"/>
            </a:pPr>
            <a:r>
              <a:rPr lang="en-CA" dirty="0"/>
              <a:t>Just kicking the AD curve in the direction we want to go</a:t>
            </a:r>
            <a:endParaRPr lang="en-CA" dirty="0"/>
          </a:p>
          <a:p>
            <a:pPr marL="1085850" lvl="2" indent="-171450">
              <a:buFontTx/>
              <a:buChar char="-"/>
            </a:pPr>
            <a:endParaRPr lang="en-CA" dirty="0"/>
          </a:p>
        </p:txBody>
      </p:sp>
      <p:sp>
        <p:nvSpPr>
          <p:cNvPr id="4" name="Slide Number Placeholder 3"/>
          <p:cNvSpPr>
            <a:spLocks noGrp="1"/>
          </p:cNvSpPr>
          <p:nvPr>
            <p:ph type="sldNum" sz="quarter" idx="10"/>
          </p:nvPr>
        </p:nvSpPr>
        <p:spPr/>
        <p:txBody>
          <a:bodyPr/>
          <a:lstStyle/>
          <a:p>
            <a:pPr>
              <a:defRPr/>
            </a:pPr>
            <a:fld id="{4D4500F2-AC0B-40AC-B6C7-5119A7FC8F19}" type="slidenum">
              <a:rPr lang="en-US" altLang="en-US" smtClean="0"/>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The state of economy will start the push the aggregate demand curve in the direction that we want to go</a:t>
            </a:r>
            <a:endParaRPr lang="en-CA" dirty="0"/>
          </a:p>
          <a:p>
            <a:pPr marL="171450" indent="-171450">
              <a:buFontTx/>
              <a:buChar char="-"/>
            </a:pPr>
            <a:r>
              <a:rPr lang="en-CA" dirty="0"/>
              <a:t>But will not be enough to push us back to full-employment</a:t>
            </a:r>
            <a:endParaRPr lang="en-CA" dirty="0"/>
          </a:p>
        </p:txBody>
      </p:sp>
      <p:sp>
        <p:nvSpPr>
          <p:cNvPr id="4" name="Slide Number Placeholder 3"/>
          <p:cNvSpPr>
            <a:spLocks noGrp="1"/>
          </p:cNvSpPr>
          <p:nvPr>
            <p:ph type="sldNum" sz="quarter" idx="10"/>
          </p:nvPr>
        </p:nvSpPr>
        <p:spPr/>
        <p:txBody>
          <a:bodyPr/>
          <a:lstStyle/>
          <a:p>
            <a:pPr>
              <a:defRPr/>
            </a:pPr>
            <a:fld id="{4D4500F2-AC0B-40AC-B6C7-5119A7FC8F19}" type="slidenum">
              <a:rPr lang="en-US" altLang="en-US" smtClean="0"/>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9105EF-E2F0-4BDE-9B08-1A6861D74177}" type="slidenum">
              <a:rPr lang="en-US" altLang="en-US" smtClean="0"/>
            </a:fld>
            <a:endParaRPr lang="en-US" altLang="en-US"/>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dirty="0"/>
              <a:t>Cyclical and structural budget balances.</a:t>
            </a:r>
            <a:r>
              <a:rPr lang="en-US" altLang="en-US" dirty="0"/>
              <a:t> Cyclical and structural budget balances are a difficult concept for many students, but important because of the appropriate measure of fiscal stance.</a:t>
            </a:r>
            <a:endParaRPr lang="en-US" altLang="en-US" dirty="0"/>
          </a:p>
          <a:p>
            <a:pPr eaLnBrk="1" hangingPunct="1"/>
            <a:r>
              <a:rPr lang="en-US" altLang="en-US" dirty="0"/>
              <a:t>An effective way to help students see that revenues and outlays will vary as depicted in Figure 29.9 is to remind them that potential GDP corresponds to full employment, and employment (and so the number of tax payers and recipients of unemployment compensation) changes when real GDP varies.</a:t>
            </a:r>
            <a:endParaRPr lang="en-US" altLang="en-US" dirty="0"/>
          </a:p>
          <a:p>
            <a:pPr eaLnBrk="1" hangingPunct="1"/>
            <a:endParaRPr lang="en-US" altLang="en-US" dirty="0"/>
          </a:p>
          <a:p>
            <a:pPr eaLnBrk="1" hangingPunct="1"/>
            <a:r>
              <a:rPr lang="en-CA" altLang="en-US" b="1" dirty="0">
                <a:solidFill>
                  <a:srgbClr val="FF0000"/>
                </a:solidFill>
              </a:rPr>
              <a:t>Classroom activity</a:t>
            </a:r>
            <a:endParaRPr lang="en-CA" altLang="en-US" b="1" dirty="0">
              <a:solidFill>
                <a:srgbClr val="FF0000"/>
              </a:solidFill>
            </a:endParaRPr>
          </a:p>
          <a:p>
            <a:pPr eaLnBrk="1" hangingPunct="1"/>
            <a:r>
              <a:rPr lang="en-CA" altLang="en-US" dirty="0"/>
              <a:t>Check out </a:t>
            </a:r>
            <a:r>
              <a:rPr lang="en-CA" altLang="en-US" i="1" dirty="0"/>
              <a:t>Economics in Action</a:t>
            </a:r>
            <a:r>
              <a:rPr lang="en-CA" altLang="en-US" dirty="0"/>
              <a:t>: Canada’s 2013 Budget Deficit</a:t>
            </a:r>
            <a:endParaRPr lang="en-CA" altLang="en-US" dirty="0"/>
          </a:p>
          <a:p>
            <a:pPr eaLnBrk="1" hangingPunct="1"/>
            <a:endParaRPr lang="en-US" altLang="en-US" dirty="0"/>
          </a:p>
          <a:p>
            <a:pPr eaLnBrk="1" hangingPunct="1"/>
            <a:r>
              <a:rPr lang="en-US" altLang="en-US" dirty="0"/>
              <a:t>---------------------------------------------------------------------------------------------------</a:t>
            </a:r>
            <a:endParaRPr lang="en-US" altLang="en-US" dirty="0"/>
          </a:p>
          <a:p>
            <a:pPr eaLnBrk="1" hangingPunct="1"/>
            <a:endParaRPr lang="en-US" altLang="en-US" dirty="0"/>
          </a:p>
          <a:p>
            <a:pPr eaLnBrk="1" hangingPunct="1"/>
            <a:r>
              <a:rPr lang="en-US" altLang="en-US" b="1" dirty="0"/>
              <a:t>Structural surplus/deficit</a:t>
            </a:r>
            <a:endParaRPr lang="en-US" altLang="en-US" b="1" dirty="0"/>
          </a:p>
          <a:p>
            <a:pPr marL="171450" indent="-171450" eaLnBrk="1" hangingPunct="1">
              <a:buFontTx/>
              <a:buChar char="-"/>
            </a:pPr>
            <a:r>
              <a:rPr lang="en-US" altLang="en-US" b="0" dirty="0"/>
              <a:t>Only if the economy were at full employment</a:t>
            </a:r>
            <a:endParaRPr lang="en-US" altLang="en-US" b="0" dirty="0"/>
          </a:p>
          <a:p>
            <a:pPr marL="628650" lvl="1" indent="-171450" eaLnBrk="1" hangingPunct="1">
              <a:buFontTx/>
              <a:buChar char="-"/>
            </a:pPr>
            <a:r>
              <a:rPr lang="en-US" altLang="en-US" b="0" dirty="0"/>
              <a:t>Real GDP = Potential GDP</a:t>
            </a:r>
            <a:endParaRPr lang="en-US" altLang="en-US" b="0" dirty="0"/>
          </a:p>
          <a:p>
            <a:pPr marL="171450" lvl="0" indent="-171450" eaLnBrk="1" hangingPunct="1">
              <a:buFontTx/>
              <a:buChar char="-"/>
            </a:pPr>
            <a:r>
              <a:rPr lang="en-US" altLang="en-US" b="0" dirty="0"/>
              <a:t>If we are at full employment, we look at the budget (surplus/deficit), whichever one, we are at structural</a:t>
            </a:r>
            <a:endParaRPr lang="en-US" altLang="en-US" b="0" dirty="0"/>
          </a:p>
          <a:p>
            <a:pPr marL="0" lvl="0" indent="0" eaLnBrk="1" hangingPunct="1">
              <a:buFontTx/>
              <a:buNone/>
            </a:pPr>
            <a:endParaRPr lang="en-US" altLang="en-US" b="0" dirty="0"/>
          </a:p>
          <a:p>
            <a:pPr marL="0" lvl="0" indent="0" eaLnBrk="1" hangingPunct="1">
              <a:buFontTx/>
              <a:buNone/>
            </a:pPr>
            <a:r>
              <a:rPr lang="en-US" altLang="en-US" b="1" dirty="0"/>
              <a:t>Cyclical surplus/deficit</a:t>
            </a:r>
            <a:endParaRPr lang="en-US" altLang="en-US" b="1" dirty="0"/>
          </a:p>
          <a:p>
            <a:pPr marL="171450" lvl="0" indent="-171450" eaLnBrk="1" hangingPunct="1">
              <a:buFontTx/>
              <a:buChar char="-"/>
            </a:pPr>
            <a:r>
              <a:rPr lang="en-US" altLang="en-US" b="0" dirty="0"/>
              <a:t>A calculation</a:t>
            </a:r>
            <a:endParaRPr lang="en-US" altLang="en-US" b="0" dirty="0"/>
          </a:p>
          <a:p>
            <a:pPr marL="171450" lvl="0" indent="-171450" eaLnBrk="1" hangingPunct="1">
              <a:buFontTx/>
              <a:buChar char="-"/>
            </a:pPr>
            <a:r>
              <a:rPr lang="en-US" altLang="en-US" b="0" dirty="0"/>
              <a:t>Actual surplus/deficit – structural surplus/deficit</a:t>
            </a:r>
            <a:endParaRPr lang="en-US" altLang="en-US" b="0" dirty="0"/>
          </a:p>
          <a:p>
            <a:pPr marL="628650" lvl="1" indent="-171450" eaLnBrk="1" hangingPunct="1">
              <a:buFontTx/>
              <a:buChar char="-"/>
            </a:pPr>
            <a:r>
              <a:rPr lang="en-US" altLang="en-US" b="0" dirty="0"/>
              <a:t>What we actually have – what we think we have</a:t>
            </a:r>
            <a:endParaRPr lang="en-US" altLang="en-US"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43C122-E1F1-43FA-8410-83BDB5B091C6}" type="slidenum">
              <a:rPr lang="en-US" altLang="en-US" smtClean="0"/>
            </a:fld>
            <a:endParaRPr lang="en-US" altLang="en-US"/>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CCA0B6-DCB5-49B6-94D5-4F23AD952D66}" type="slidenum">
              <a:rPr lang="en-US" altLang="en-US" smtClean="0"/>
            </a:fld>
            <a:endParaRPr lang="en-US" altLang="en-US"/>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98C417-DC9B-493B-AEF7-3D2B918660D8}" type="slidenum">
              <a:rPr lang="en-US" altLang="en-US" smtClean="0"/>
            </a:fld>
            <a:endParaRPr lang="en-US" altLang="en-US"/>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On Exam</a:t>
            </a:r>
            <a:endParaRPr lang="en-CA" altLang="en-US" dirty="0"/>
          </a:p>
          <a:p>
            <a:pPr marL="171450" indent="-171450">
              <a:buFontTx/>
              <a:buChar char="-"/>
            </a:pPr>
            <a:r>
              <a:rPr lang="en-CA" altLang="en-US" dirty="0"/>
              <a:t>Must be told what the structural part is</a:t>
            </a:r>
            <a:endParaRPr lang="en-CA" altLang="en-US" dirty="0"/>
          </a:p>
          <a:p>
            <a:pPr marL="171450" indent="-171450">
              <a:buFontTx/>
              <a:buChar char="-"/>
            </a:pPr>
            <a:r>
              <a:rPr lang="en-CA" altLang="en-US" dirty="0"/>
              <a:t>So we can make the subtraction</a:t>
            </a:r>
            <a:endParaRPr lang="en-CA" altLang="en-US" dirty="0"/>
          </a:p>
          <a:p>
            <a:pPr marL="171450" indent="-171450">
              <a:buFontTx/>
              <a:buChar char="-"/>
            </a:pPr>
            <a:r>
              <a:rPr lang="en-CA" altLang="en-US" dirty="0"/>
              <a:t>Look at difference between outlays and revenues to determine deficit/surplus</a:t>
            </a:r>
            <a:endParaRPr lang="en-CA"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359547-1585-4FBC-9C3B-732E5DA27687}" type="slidenum">
              <a:rPr lang="en-US" altLang="en-US" smtClean="0"/>
            </a:fld>
            <a:endParaRPr lang="en-US" altLang="en-US"/>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2234CA-5ADA-4960-BD2C-D75C58D157D4}" type="slidenum">
              <a:rPr lang="en-US" altLang="en-US" smtClean="0"/>
            </a:fld>
            <a:endParaRPr lang="en-US" altLang="en-US"/>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In real-life, we can only estimate the structural deficit/surplus</a:t>
            </a:r>
            <a:endParaRPr lang="en-CA" altLang="en-US" dirty="0"/>
          </a:p>
          <a:p>
            <a:r>
              <a:rPr lang="en-CA" altLang="en-US" dirty="0"/>
              <a:t>By calculating the cyclical, it gives an idea of which direction we should be going to reach full employment</a:t>
            </a:r>
            <a:endParaRPr lang="en-CA" altLang="en-US" dirty="0"/>
          </a:p>
          <a:p>
            <a:pPr marL="171450" indent="-171450">
              <a:buFontTx/>
              <a:buChar char="-"/>
            </a:pPr>
            <a:r>
              <a:rPr lang="en-CA" altLang="en-US" dirty="0"/>
              <a:t>Difference between what we actual have vs what we think we have</a:t>
            </a:r>
            <a:endParaRPr lang="en-CA" altLang="en-US" dirty="0"/>
          </a:p>
          <a:p>
            <a:pPr marL="171450" indent="-171450">
              <a:buFontTx/>
              <a:buChar char="-"/>
            </a:pPr>
            <a:endParaRPr lang="en-CA" altLang="en-US" dirty="0"/>
          </a:p>
          <a:p>
            <a:pPr marL="0" indent="0">
              <a:buFontTx/>
              <a:buNone/>
            </a:pPr>
            <a:r>
              <a:rPr lang="en-CA" altLang="en-US" b="1" dirty="0"/>
              <a:t>KEY</a:t>
            </a:r>
            <a:endParaRPr lang="en-CA" altLang="en-US" b="1" dirty="0"/>
          </a:p>
          <a:p>
            <a:pPr marL="0" indent="0">
              <a:buFontTx/>
              <a:buNone/>
            </a:pPr>
            <a:r>
              <a:rPr lang="en-CA" altLang="en-US" b="1" dirty="0"/>
              <a:t>Does Real GDP equal to Potential GDP???</a:t>
            </a:r>
            <a:endParaRPr lang="en-CA" altLang="en-US" b="1" dirty="0"/>
          </a:p>
          <a:p>
            <a:pPr marL="0" indent="0">
              <a:buFontTx/>
              <a:buNone/>
            </a:pPr>
            <a:endParaRPr lang="en-CA" altLang="en-US" b="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ECA13A-70F9-48CB-9C2F-1FB92879E0A5}" type="slidenum">
              <a:rPr lang="en-US" altLang="en-US" smtClean="0"/>
            </a:fld>
            <a:endParaRPr lang="en-US" alt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Action</a:t>
            </a:r>
            <a:r>
              <a:rPr lang="en-CA" altLang="en-US"/>
              <a:t>: Fiscal Stimulus in the United States</a:t>
            </a:r>
            <a:endParaRPr lang="en-CA" altLang="en-US"/>
          </a:p>
          <a:p>
            <a:pPr eaLnBrk="1" hangingPunct="1"/>
            <a:endParaRPr lang="en-CA"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2D5B23-EEE6-43AC-98AA-D89DA89029A0}" type="slidenum">
              <a:rPr lang="en-US" altLang="en-US" smtClean="0"/>
            </a:fld>
            <a:endParaRPr lang="en-US" altLang="en-US"/>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Action</a:t>
            </a:r>
            <a:r>
              <a:rPr lang="en-CA" altLang="en-US"/>
              <a:t>: How Big are the Fiscal Stimulus Multipliers</a:t>
            </a:r>
            <a:endParaRPr lang="en-CA" altLang="en-US"/>
          </a:p>
          <a:p>
            <a:pPr eaLnBrk="1" hangingPunct="1"/>
            <a:endParaRPr lang="en-CA"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D83E39-182A-484C-91E0-8BCA4FC558E5}" type="slidenum">
              <a:rPr lang="en-US" altLang="en-US" smtClean="0"/>
            </a:fld>
            <a:endParaRPr lang="en-US" altLang="en-US"/>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AB3BAC-8956-44E8-8AF7-81D51805198A}" type="slidenum">
              <a:rPr lang="en-US" altLang="en-US" smtClean="0"/>
            </a:fld>
            <a:endParaRPr lang="en-US" altLang="en-U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B7384D-2107-4158-9E91-EF76142F050D}" type="slidenum">
              <a:rPr lang="en-US" altLang="en-US" smtClean="0"/>
            </a:fld>
            <a:endParaRPr lang="en-US" altLang="en-US"/>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54DB44-1567-4F4A-8341-8CB214EC0EE4}" type="slidenum">
              <a:rPr lang="en-US" altLang="en-US" smtClean="0"/>
            </a:fld>
            <a:endParaRPr lang="en-US" altLang="en-US"/>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0046A2-F5E5-40D4-B18E-76BCF4EF7B12}" type="slidenum">
              <a:rPr lang="en-US" altLang="en-US" smtClean="0"/>
            </a:fld>
            <a:endParaRPr lang="en-US" altLang="en-US"/>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Fiscal policy in practice.</a:t>
            </a:r>
            <a:r>
              <a:rPr lang="en-US" altLang="en-US"/>
              <a:t> Most economists acknowledge that, in principle, discretionary fiscal policy can be used for stabilization purposes, but in practice such stabilization is extremely difficult because of long legislative lags. It is worth reminding the students that the equilibrium in the </a:t>
            </a:r>
            <a:r>
              <a:rPr lang="en-US" altLang="en-US" i="1"/>
              <a:t>AS-AD </a:t>
            </a:r>
            <a:r>
              <a:rPr lang="en-US" altLang="en-US"/>
              <a:t>model takes time to work out. The multiplier is a long drawn out process. An increase in government expenditures shifts the </a:t>
            </a:r>
            <a:r>
              <a:rPr lang="en-US" altLang="en-US" i="1"/>
              <a:t>AD</a:t>
            </a:r>
            <a:r>
              <a:rPr lang="en-US" altLang="en-US"/>
              <a:t> curve rightward but the new equilibrium price level and real GDP take time to occur. It is also useful to discuss the differences between the potential of fiscal policy under a parliamentary system and under the more rigid U.S. system; the length of time it took the congress to pass the 2002 ‘stimulus’ package, compared to almost immediate executive-initiated changes to fiscal policy in Britain, make the point that discretionary fiscal policy is feasible under some governmental systems but only in extreme circumstances in the world’s largest economy.</a:t>
            </a:r>
            <a:endParaRPr lang="en-US" altLang="en-US"/>
          </a:p>
          <a:p>
            <a:pPr eaLnBrk="1" hangingPunct="1"/>
            <a:endParaRPr lang="en-US" altLang="en-US"/>
          </a:p>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the News</a:t>
            </a:r>
            <a:r>
              <a:rPr lang="en-CA" altLang="en-US"/>
              <a:t>: A Fiscal Policy Challenge</a:t>
            </a:r>
            <a:endParaRPr lang="en-CA" altLang="en-US"/>
          </a:p>
          <a:p>
            <a:pPr eaLnBrk="1" hangingPunct="1"/>
            <a:endParaRPr lang="en-US" altLang="en-US"/>
          </a:p>
          <a:p>
            <a:pPr eaLnBrk="1" hangingPunct="1"/>
            <a:endParaRPr lang="en-US" altLang="en-US"/>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2FEED4-1F8B-4881-8C69-830AB887BD0C}" type="slidenum">
              <a:rPr lang="en-US" altLang="en-US" smtClean="0"/>
            </a:fld>
            <a:endParaRPr lang="en-US" altLang="en-US"/>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4E8B28-6F51-4091-800E-1A462760C132}" type="slidenum">
              <a:rPr lang="en-US" altLang="en-US" smtClean="0"/>
            </a:fld>
            <a:endParaRPr lang="en-US" altLang="en-US"/>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CA4012-4269-4ADA-9384-30C9B12AC6BF}" type="slidenum">
              <a:rPr lang="en-US" altLang="en-US" smtClean="0"/>
            </a:fld>
            <a:endParaRPr lang="en-US" altLang="en-US"/>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BC6262-FC12-4CB4-B855-A8267B22E9A5}" type="slidenum">
              <a:rPr lang="en-US" altLang="en-US" smtClean="0"/>
            </a:fld>
            <a:endParaRPr lang="en-US" altLang="en-US"/>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Action</a:t>
            </a:r>
            <a:r>
              <a:rPr lang="en-CA" altLang="en-US"/>
              <a:t>: Provincial and Local Governments</a:t>
            </a:r>
            <a:endParaRPr lang="en-CA"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71D5E4-342A-4486-BFA9-55B7789A996A}" type="slidenum">
              <a:rPr lang="en-US" altLang="en-US" smtClean="0"/>
            </a:fld>
            <a:endParaRPr lang="en-US" altLang="en-US"/>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1B0AB7-14F5-45B7-A9A6-DE042C8BE8C5}" type="slidenum">
              <a:rPr lang="en-US" altLang="en-US" smtClean="0"/>
            </a:fld>
            <a:endParaRPr lang="en-US" altLang="en-US"/>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b="1">
              <a:solidFill>
                <a:srgbClr val="FF0000"/>
              </a:solidFill>
            </a:endParaRPr>
          </a:p>
          <a:p>
            <a:pPr eaLnBrk="1" hangingPunct="1"/>
            <a:r>
              <a:rPr lang="en-CA" altLang="en-US"/>
              <a:t>Check out </a:t>
            </a:r>
            <a:r>
              <a:rPr lang="en-CA" altLang="en-US" i="1"/>
              <a:t>Economics in Action</a:t>
            </a:r>
            <a:r>
              <a:rPr lang="en-CA" altLang="en-US"/>
              <a:t>: The Canadian Budget in Global Perspective</a:t>
            </a:r>
            <a:endParaRPr lang="en-CA" altLang="en-US"/>
          </a:p>
          <a:p>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CA" dirty="0"/>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360363" y="1584325"/>
            <a:ext cx="8229600" cy="4525963"/>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CA"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3.jpeg"/><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p:txBody>
      </p:sp>
      <p:sp>
        <p:nvSpPr>
          <p:cNvPr id="1027" name="Rectangle 11"/>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pic>
        <p:nvPicPr>
          <p:cNvPr id="1028" name="Picture 5" descr="icon1.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04800" y="685800"/>
            <a:ext cx="68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ldLvl="3" build="p">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B050"/>
          </a:solidFill>
          <a:latin typeface="+mj-lt"/>
          <a:ea typeface="+mj-ea"/>
          <a:cs typeface="+mj-cs"/>
        </a:defRPr>
      </a:lvl1pPr>
      <a:lvl2pPr algn="l" rtl="0" eaLnBrk="0" fontAlgn="base" hangingPunct="0">
        <a:spcBef>
          <a:spcPct val="0"/>
        </a:spcBef>
        <a:spcAft>
          <a:spcPct val="0"/>
        </a:spcAft>
        <a:defRPr sz="3200" b="1">
          <a:solidFill>
            <a:srgbClr val="00B050"/>
          </a:solidFill>
          <a:latin typeface="Arial" panose="020B0604020202020204" pitchFamily="34" charset="0"/>
        </a:defRPr>
      </a:lvl2pPr>
      <a:lvl3pPr algn="l" rtl="0" eaLnBrk="0" fontAlgn="base" hangingPunct="0">
        <a:spcBef>
          <a:spcPct val="0"/>
        </a:spcBef>
        <a:spcAft>
          <a:spcPct val="0"/>
        </a:spcAft>
        <a:defRPr sz="3200" b="1">
          <a:solidFill>
            <a:srgbClr val="00B050"/>
          </a:solidFill>
          <a:latin typeface="Arial" panose="020B0604020202020204" pitchFamily="34" charset="0"/>
        </a:defRPr>
      </a:lvl3pPr>
      <a:lvl4pPr algn="l" rtl="0" eaLnBrk="0" fontAlgn="base" hangingPunct="0">
        <a:spcBef>
          <a:spcPct val="0"/>
        </a:spcBef>
        <a:spcAft>
          <a:spcPct val="0"/>
        </a:spcAft>
        <a:defRPr sz="3200" b="1">
          <a:solidFill>
            <a:srgbClr val="00B050"/>
          </a:solidFill>
          <a:latin typeface="Arial" panose="020B0604020202020204" pitchFamily="34" charset="0"/>
        </a:defRPr>
      </a:lvl4pPr>
      <a:lvl5pPr algn="l" rtl="0" eaLnBrk="0" fontAlgn="base" hangingPunct="0">
        <a:spcBef>
          <a:spcPct val="0"/>
        </a:spcBef>
        <a:spcAft>
          <a:spcPct val="0"/>
        </a:spcAft>
        <a:defRPr sz="3200" b="1">
          <a:solidFill>
            <a:srgbClr val="00B050"/>
          </a:solidFill>
          <a:latin typeface="Arial" panose="020B0604020202020204" pitchFamily="34" charset="0"/>
        </a:defRPr>
      </a:lvl5pPr>
      <a:lvl6pPr marL="457200" algn="l" rtl="0" fontAlgn="base">
        <a:spcBef>
          <a:spcPct val="0"/>
        </a:spcBef>
        <a:spcAft>
          <a:spcPct val="0"/>
        </a:spcAft>
        <a:defRPr sz="3200" b="1">
          <a:solidFill>
            <a:srgbClr val="126723"/>
          </a:solidFill>
          <a:latin typeface="Arial" panose="020B0604020202020204" pitchFamily="34" charset="0"/>
        </a:defRPr>
      </a:lvl6pPr>
      <a:lvl7pPr marL="914400" algn="l" rtl="0" fontAlgn="base">
        <a:spcBef>
          <a:spcPct val="0"/>
        </a:spcBef>
        <a:spcAft>
          <a:spcPct val="0"/>
        </a:spcAft>
        <a:defRPr sz="3200" b="1">
          <a:solidFill>
            <a:srgbClr val="126723"/>
          </a:solidFill>
          <a:latin typeface="Arial" panose="020B0604020202020204" pitchFamily="34" charset="0"/>
        </a:defRPr>
      </a:lvl7pPr>
      <a:lvl8pPr marL="1371600" algn="l" rtl="0" fontAlgn="base">
        <a:spcBef>
          <a:spcPct val="0"/>
        </a:spcBef>
        <a:spcAft>
          <a:spcPct val="0"/>
        </a:spcAft>
        <a:defRPr sz="3200" b="1">
          <a:solidFill>
            <a:srgbClr val="126723"/>
          </a:solidFill>
          <a:latin typeface="Arial" panose="020B0604020202020204" pitchFamily="34" charset="0"/>
        </a:defRPr>
      </a:lvl8pPr>
      <a:lvl9pPr marL="1828800" algn="l" rtl="0" fontAlgn="base">
        <a:spcBef>
          <a:spcPct val="0"/>
        </a:spcBef>
        <a:spcAft>
          <a:spcPct val="0"/>
        </a:spcAft>
        <a:defRPr sz="3200" b="1">
          <a:solidFill>
            <a:srgbClr val="126723"/>
          </a:solidFill>
          <a:latin typeface="Arial" panose="020B0604020202020204" pitchFamily="34" charset="0"/>
        </a:defRPr>
      </a:lvl9pPr>
    </p:titleStyle>
    <p:bodyStyle>
      <a:lvl1pPr marL="107950" algn="l" rtl="0" eaLnBrk="0" fontAlgn="base" hangingPunct="0">
        <a:spcBef>
          <a:spcPts val="600"/>
        </a:spcBef>
        <a:spcAft>
          <a:spcPts val="600"/>
        </a:spcAft>
        <a:defRPr sz="2400" b="1">
          <a:solidFill>
            <a:srgbClr val="7030A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p:txBody>
      </p:sp>
      <p:sp>
        <p:nvSpPr>
          <p:cNvPr id="2051" name="Rectangle 11"/>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pic>
        <p:nvPicPr>
          <p:cNvPr id="2052" name="Picture 5" descr="icon1.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685800"/>
            <a:ext cx="68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7">
            <a:hlinkClick r:id="" tooltip="Click to expand the figure" action="ppaction://hlinkshowjump?jump=nextslide"/>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ldLvl="3" build="p">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B050"/>
          </a:solidFill>
          <a:latin typeface="+mj-lt"/>
          <a:ea typeface="+mj-ea"/>
          <a:cs typeface="+mj-cs"/>
        </a:defRPr>
      </a:lvl1pPr>
      <a:lvl2pPr algn="l" rtl="0" eaLnBrk="0" fontAlgn="base" hangingPunct="0">
        <a:spcBef>
          <a:spcPct val="0"/>
        </a:spcBef>
        <a:spcAft>
          <a:spcPct val="0"/>
        </a:spcAft>
        <a:defRPr sz="3200" b="1">
          <a:solidFill>
            <a:srgbClr val="00B050"/>
          </a:solidFill>
          <a:latin typeface="Arial" panose="020B0604020202020204" pitchFamily="34" charset="0"/>
        </a:defRPr>
      </a:lvl2pPr>
      <a:lvl3pPr algn="l" rtl="0" eaLnBrk="0" fontAlgn="base" hangingPunct="0">
        <a:spcBef>
          <a:spcPct val="0"/>
        </a:spcBef>
        <a:spcAft>
          <a:spcPct val="0"/>
        </a:spcAft>
        <a:defRPr sz="3200" b="1">
          <a:solidFill>
            <a:srgbClr val="00B050"/>
          </a:solidFill>
          <a:latin typeface="Arial" panose="020B0604020202020204" pitchFamily="34" charset="0"/>
        </a:defRPr>
      </a:lvl3pPr>
      <a:lvl4pPr algn="l" rtl="0" eaLnBrk="0" fontAlgn="base" hangingPunct="0">
        <a:spcBef>
          <a:spcPct val="0"/>
        </a:spcBef>
        <a:spcAft>
          <a:spcPct val="0"/>
        </a:spcAft>
        <a:defRPr sz="3200" b="1">
          <a:solidFill>
            <a:srgbClr val="00B050"/>
          </a:solidFill>
          <a:latin typeface="Arial" panose="020B0604020202020204" pitchFamily="34" charset="0"/>
        </a:defRPr>
      </a:lvl4pPr>
      <a:lvl5pPr algn="l" rtl="0" eaLnBrk="0" fontAlgn="base" hangingPunct="0">
        <a:spcBef>
          <a:spcPct val="0"/>
        </a:spcBef>
        <a:spcAft>
          <a:spcPct val="0"/>
        </a:spcAft>
        <a:defRPr sz="3200" b="1">
          <a:solidFill>
            <a:srgbClr val="00B050"/>
          </a:solidFill>
          <a:latin typeface="Arial" panose="020B0604020202020204" pitchFamily="34" charset="0"/>
        </a:defRPr>
      </a:lvl5pPr>
      <a:lvl6pPr marL="457200" algn="l" rtl="0" fontAlgn="base">
        <a:spcBef>
          <a:spcPct val="0"/>
        </a:spcBef>
        <a:spcAft>
          <a:spcPct val="0"/>
        </a:spcAft>
        <a:defRPr sz="3200" b="1">
          <a:solidFill>
            <a:srgbClr val="126723"/>
          </a:solidFill>
          <a:latin typeface="Arial" panose="020B0604020202020204" pitchFamily="34" charset="0"/>
        </a:defRPr>
      </a:lvl6pPr>
      <a:lvl7pPr marL="914400" algn="l" rtl="0" fontAlgn="base">
        <a:spcBef>
          <a:spcPct val="0"/>
        </a:spcBef>
        <a:spcAft>
          <a:spcPct val="0"/>
        </a:spcAft>
        <a:defRPr sz="3200" b="1">
          <a:solidFill>
            <a:srgbClr val="126723"/>
          </a:solidFill>
          <a:latin typeface="Arial" panose="020B0604020202020204" pitchFamily="34" charset="0"/>
        </a:defRPr>
      </a:lvl7pPr>
      <a:lvl8pPr marL="1371600" algn="l" rtl="0" fontAlgn="base">
        <a:spcBef>
          <a:spcPct val="0"/>
        </a:spcBef>
        <a:spcAft>
          <a:spcPct val="0"/>
        </a:spcAft>
        <a:defRPr sz="3200" b="1">
          <a:solidFill>
            <a:srgbClr val="126723"/>
          </a:solidFill>
          <a:latin typeface="Arial" panose="020B0604020202020204" pitchFamily="34" charset="0"/>
        </a:defRPr>
      </a:lvl8pPr>
      <a:lvl9pPr marL="1828800" algn="l" rtl="0" fontAlgn="base">
        <a:spcBef>
          <a:spcPct val="0"/>
        </a:spcBef>
        <a:spcAft>
          <a:spcPct val="0"/>
        </a:spcAft>
        <a:defRPr sz="3200" b="1">
          <a:solidFill>
            <a:srgbClr val="126723"/>
          </a:solidFill>
          <a:latin typeface="Arial" panose="020B0604020202020204" pitchFamily="34" charset="0"/>
        </a:defRPr>
      </a:lvl9pPr>
    </p:titleStyle>
    <p:bodyStyle>
      <a:lvl1pPr marL="107950" algn="l" rtl="0" eaLnBrk="0" fontAlgn="base" hangingPunct="0">
        <a:spcBef>
          <a:spcPts val="600"/>
        </a:spcBef>
        <a:spcAft>
          <a:spcPts val="600"/>
        </a:spcAft>
        <a:defRPr sz="2400" b="1">
          <a:solidFill>
            <a:srgbClr val="7030A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tooltip="Click to return to previous slide"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panose="020B0604020202020204" pitchFamily="34" charset="0"/>
        </a:defRPr>
      </a:lvl2pPr>
      <a:lvl3pPr algn="l" rtl="0" eaLnBrk="0" fontAlgn="base" hangingPunct="0">
        <a:spcBef>
          <a:spcPct val="0"/>
        </a:spcBef>
        <a:spcAft>
          <a:spcPct val="0"/>
        </a:spcAft>
        <a:defRPr sz="2400" b="1">
          <a:solidFill>
            <a:srgbClr val="600033"/>
          </a:solidFill>
          <a:latin typeface="Arial" panose="020B0604020202020204" pitchFamily="34" charset="0"/>
        </a:defRPr>
      </a:lvl3pPr>
      <a:lvl4pPr algn="l" rtl="0" eaLnBrk="0" fontAlgn="base" hangingPunct="0">
        <a:spcBef>
          <a:spcPct val="0"/>
        </a:spcBef>
        <a:spcAft>
          <a:spcPct val="0"/>
        </a:spcAft>
        <a:defRPr sz="2400" b="1">
          <a:solidFill>
            <a:srgbClr val="600033"/>
          </a:solidFill>
          <a:latin typeface="Arial" panose="020B0604020202020204" pitchFamily="34" charset="0"/>
        </a:defRPr>
      </a:lvl4pPr>
      <a:lvl5pPr algn="l" rtl="0" eaLnBrk="0" fontAlgn="base" hangingPunct="0">
        <a:spcBef>
          <a:spcPct val="0"/>
        </a:spcBef>
        <a:spcAft>
          <a:spcPct val="0"/>
        </a:spcAft>
        <a:defRPr sz="2400" b="1">
          <a:solidFill>
            <a:srgbClr val="600033"/>
          </a:solidFill>
          <a:latin typeface="Arial" panose="020B0604020202020204" pitchFamily="34" charset="0"/>
        </a:defRPr>
      </a:lvl5pPr>
      <a:lvl6pPr marL="457200" algn="l" rtl="0" fontAlgn="base">
        <a:spcBef>
          <a:spcPct val="0"/>
        </a:spcBef>
        <a:spcAft>
          <a:spcPct val="0"/>
        </a:spcAft>
        <a:defRPr sz="2400" b="1">
          <a:solidFill>
            <a:srgbClr val="600033"/>
          </a:solidFill>
          <a:latin typeface="Arial" panose="020B0604020202020204" pitchFamily="34" charset="0"/>
        </a:defRPr>
      </a:lvl6pPr>
      <a:lvl7pPr marL="914400" algn="l" rtl="0" fontAlgn="base">
        <a:spcBef>
          <a:spcPct val="0"/>
        </a:spcBef>
        <a:spcAft>
          <a:spcPct val="0"/>
        </a:spcAft>
        <a:defRPr sz="2400" b="1">
          <a:solidFill>
            <a:srgbClr val="600033"/>
          </a:solidFill>
          <a:latin typeface="Arial" panose="020B0604020202020204" pitchFamily="34" charset="0"/>
        </a:defRPr>
      </a:lvl7pPr>
      <a:lvl8pPr marL="1371600" algn="l" rtl="0" fontAlgn="base">
        <a:spcBef>
          <a:spcPct val="0"/>
        </a:spcBef>
        <a:spcAft>
          <a:spcPct val="0"/>
        </a:spcAft>
        <a:defRPr sz="2400" b="1">
          <a:solidFill>
            <a:srgbClr val="600033"/>
          </a:solidFill>
          <a:latin typeface="Arial" panose="020B0604020202020204" pitchFamily="34" charset="0"/>
        </a:defRPr>
      </a:lvl8pPr>
      <a:lvl9pPr marL="1828800" algn="l" rtl="0" fontAlgn="base">
        <a:spcBef>
          <a:spcPct val="0"/>
        </a:spcBef>
        <a:spcAft>
          <a:spcPct val="0"/>
        </a:spcAft>
        <a:defRPr sz="2400" b="1">
          <a:solidFill>
            <a:srgbClr val="600033"/>
          </a:solidFill>
          <a:latin typeface="Arial" panose="020B0604020202020204" pitchFamily="34"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980"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7"/>
          <p:cNvSpPr txBox="1">
            <a:spLocks noChangeArrowheads="1"/>
          </p:cNvSpPr>
          <p:nvPr userDrawn="1"/>
        </p:nvSpPr>
        <p:spPr bwMode="auto">
          <a:xfrm>
            <a:off x="3440113" y="6642100"/>
            <a:ext cx="2590800" cy="215900"/>
          </a:xfrm>
          <a:prstGeom prst="rect">
            <a:avLst/>
          </a:prstGeom>
          <a:noFill/>
          <a:ln>
            <a:noFill/>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defRPr/>
            </a:pPr>
            <a:r>
              <a:rPr lang="en-US" sz="800" b="0" dirty="0"/>
              <a:t>Copyright © 2016 Pearson Canada Inc.</a:t>
            </a:r>
            <a:endParaRPr lang="en-US" sz="800" b="0" dirty="0"/>
          </a:p>
        </p:txBody>
      </p:sp>
    </p:spTree>
  </p:cSld>
  <p:clrMap bg1="lt1" tx1="dk1" bg2="lt2" tx2="dk2" accent1="accent1" accent2="accent2" accent3="accent3" accent4="accent4" accent5="accent5" accent6="accent6" hlink="hlink" folHlink="folHlink"/>
  <p:sldLayoutIdLst>
    <p:sldLayoutId id="2147483665"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9" Type="http://schemas.openxmlformats.org/officeDocument/2006/relationships/customXml" Target="../ink/ink2.xml"/><Relationship Id="rId8" Type="http://schemas.openxmlformats.org/officeDocument/2006/relationships/image" Target="../media/image38.png"/><Relationship Id="rId7" Type="http://schemas.openxmlformats.org/officeDocument/2006/relationships/customXml" Target="../ink/ink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8" Type="http://schemas.openxmlformats.org/officeDocument/2006/relationships/notesSlide" Target="../notesSlides/notesSlide24.xml"/><Relationship Id="rId27" Type="http://schemas.openxmlformats.org/officeDocument/2006/relationships/slideLayout" Target="../slideLayouts/slideLayout6.xml"/><Relationship Id="rId26" Type="http://schemas.openxmlformats.org/officeDocument/2006/relationships/image" Target="../media/image47.png"/><Relationship Id="rId25" Type="http://schemas.openxmlformats.org/officeDocument/2006/relationships/customXml" Target="../ink/ink10.xml"/><Relationship Id="rId24" Type="http://schemas.openxmlformats.org/officeDocument/2006/relationships/image" Target="../media/image46.png"/><Relationship Id="rId23" Type="http://schemas.openxmlformats.org/officeDocument/2006/relationships/customXml" Target="../ink/ink9.xml"/><Relationship Id="rId22" Type="http://schemas.openxmlformats.org/officeDocument/2006/relationships/image" Target="../media/image45.png"/><Relationship Id="rId21" Type="http://schemas.openxmlformats.org/officeDocument/2006/relationships/customXml" Target="../ink/ink8.xml"/><Relationship Id="rId20" Type="http://schemas.openxmlformats.org/officeDocument/2006/relationships/image" Target="../media/image44.png"/><Relationship Id="rId2" Type="http://schemas.openxmlformats.org/officeDocument/2006/relationships/image" Target="../media/image33.png"/><Relationship Id="rId19" Type="http://schemas.openxmlformats.org/officeDocument/2006/relationships/customXml" Target="../ink/ink7.xml"/><Relationship Id="rId18" Type="http://schemas.openxmlformats.org/officeDocument/2006/relationships/image" Target="../media/image43.png"/><Relationship Id="rId17" Type="http://schemas.openxmlformats.org/officeDocument/2006/relationships/customXml" Target="../ink/ink6.xml"/><Relationship Id="rId16" Type="http://schemas.openxmlformats.org/officeDocument/2006/relationships/image" Target="../media/image42.png"/><Relationship Id="rId15" Type="http://schemas.openxmlformats.org/officeDocument/2006/relationships/customXml" Target="../ink/ink5.xml"/><Relationship Id="rId14" Type="http://schemas.openxmlformats.org/officeDocument/2006/relationships/image" Target="../media/image41.png"/><Relationship Id="rId13" Type="http://schemas.openxmlformats.org/officeDocument/2006/relationships/customXml" Target="../ink/ink4.xml"/><Relationship Id="rId12" Type="http://schemas.openxmlformats.org/officeDocument/2006/relationships/image" Target="../media/image40.png"/><Relationship Id="rId11" Type="http://schemas.openxmlformats.org/officeDocument/2006/relationships/customXml" Target="../ink/ink3.xml"/><Relationship Id="rId10" Type="http://schemas.openxmlformats.org/officeDocument/2006/relationships/image" Target="../media/image39.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customXml" Target="../ink/ink12.xml"/><Relationship Id="rId4" Type="http://schemas.openxmlformats.org/officeDocument/2006/relationships/image" Target="../media/image50.png"/><Relationship Id="rId3" Type="http://schemas.openxmlformats.org/officeDocument/2006/relationships/customXml" Target="../ink/ink11.xml"/><Relationship Id="rId2" Type="http://schemas.openxmlformats.org/officeDocument/2006/relationships/image" Target="../media/image49.png"/><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customXml" Target="../ink/ink14.xml"/><Relationship Id="rId7" Type="http://schemas.openxmlformats.org/officeDocument/2006/relationships/image" Target="../media/image55.png"/><Relationship Id="rId6" Type="http://schemas.openxmlformats.org/officeDocument/2006/relationships/customXml" Target="../ink/ink13.xml"/><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5" Type="http://schemas.openxmlformats.org/officeDocument/2006/relationships/notesSlide" Target="../notesSlides/notesSlide29.xml"/><Relationship Id="rId24" Type="http://schemas.openxmlformats.org/officeDocument/2006/relationships/slideLayout" Target="../slideLayouts/slideLayout6.xml"/><Relationship Id="rId23" Type="http://schemas.openxmlformats.org/officeDocument/2006/relationships/image" Target="../media/image63.png"/><Relationship Id="rId22" Type="http://schemas.openxmlformats.org/officeDocument/2006/relationships/customXml" Target="../ink/ink21.xml"/><Relationship Id="rId21" Type="http://schemas.openxmlformats.org/officeDocument/2006/relationships/image" Target="../media/image62.png"/><Relationship Id="rId20" Type="http://schemas.openxmlformats.org/officeDocument/2006/relationships/customXml" Target="../ink/ink20.xml"/><Relationship Id="rId2" Type="http://schemas.openxmlformats.org/officeDocument/2006/relationships/image" Target="../media/image49.png"/><Relationship Id="rId19" Type="http://schemas.openxmlformats.org/officeDocument/2006/relationships/image" Target="../media/image61.png"/><Relationship Id="rId18" Type="http://schemas.openxmlformats.org/officeDocument/2006/relationships/customXml" Target="../ink/ink19.xml"/><Relationship Id="rId17" Type="http://schemas.openxmlformats.org/officeDocument/2006/relationships/image" Target="../media/image60.png"/><Relationship Id="rId16" Type="http://schemas.openxmlformats.org/officeDocument/2006/relationships/customXml" Target="../ink/ink18.xml"/><Relationship Id="rId15" Type="http://schemas.openxmlformats.org/officeDocument/2006/relationships/image" Target="../media/image59.png"/><Relationship Id="rId14" Type="http://schemas.openxmlformats.org/officeDocument/2006/relationships/customXml" Target="../ink/ink17.xml"/><Relationship Id="rId13" Type="http://schemas.openxmlformats.org/officeDocument/2006/relationships/image" Target="../media/image58.png"/><Relationship Id="rId12" Type="http://schemas.openxmlformats.org/officeDocument/2006/relationships/customXml" Target="../ink/ink16.xml"/><Relationship Id="rId11" Type="http://schemas.openxmlformats.org/officeDocument/2006/relationships/image" Target="../media/image57.png"/><Relationship Id="rId10" Type="http://schemas.openxmlformats.org/officeDocument/2006/relationships/customXml" Target="../ink/ink15.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9" Type="http://schemas.openxmlformats.org/officeDocument/2006/relationships/customXml" Target="../ink/ink26.xml"/><Relationship Id="rId8" Type="http://schemas.openxmlformats.org/officeDocument/2006/relationships/image" Target="../media/image67.png"/><Relationship Id="rId7" Type="http://schemas.openxmlformats.org/officeDocument/2006/relationships/customXml" Target="../ink/ink25.xml"/><Relationship Id="rId6" Type="http://schemas.openxmlformats.org/officeDocument/2006/relationships/image" Target="../media/image66.png"/><Relationship Id="rId5" Type="http://schemas.openxmlformats.org/officeDocument/2006/relationships/customXml" Target="../ink/ink24.xml"/><Relationship Id="rId4" Type="http://schemas.openxmlformats.org/officeDocument/2006/relationships/image" Target="../media/image65.png"/><Relationship Id="rId36" Type="http://schemas.openxmlformats.org/officeDocument/2006/relationships/notesSlide" Target="../notesSlides/notesSlide36.xml"/><Relationship Id="rId35" Type="http://schemas.openxmlformats.org/officeDocument/2006/relationships/slideLayout" Target="../slideLayouts/slideLayout1.xml"/><Relationship Id="rId34" Type="http://schemas.openxmlformats.org/officeDocument/2006/relationships/image" Target="../media/image80.png"/><Relationship Id="rId33" Type="http://schemas.openxmlformats.org/officeDocument/2006/relationships/customXml" Target="../ink/ink38.xml"/><Relationship Id="rId32" Type="http://schemas.openxmlformats.org/officeDocument/2006/relationships/image" Target="../media/image79.png"/><Relationship Id="rId31" Type="http://schemas.openxmlformats.org/officeDocument/2006/relationships/customXml" Target="../ink/ink37.xml"/><Relationship Id="rId30" Type="http://schemas.openxmlformats.org/officeDocument/2006/relationships/image" Target="../media/image78.png"/><Relationship Id="rId3" Type="http://schemas.openxmlformats.org/officeDocument/2006/relationships/customXml" Target="../ink/ink23.xml"/><Relationship Id="rId29" Type="http://schemas.openxmlformats.org/officeDocument/2006/relationships/customXml" Target="../ink/ink36.xml"/><Relationship Id="rId28" Type="http://schemas.openxmlformats.org/officeDocument/2006/relationships/image" Target="../media/image77.png"/><Relationship Id="rId27" Type="http://schemas.openxmlformats.org/officeDocument/2006/relationships/customXml" Target="../ink/ink35.xml"/><Relationship Id="rId26" Type="http://schemas.openxmlformats.org/officeDocument/2006/relationships/image" Target="../media/image76.png"/><Relationship Id="rId25" Type="http://schemas.openxmlformats.org/officeDocument/2006/relationships/customXml" Target="../ink/ink34.xml"/><Relationship Id="rId24" Type="http://schemas.openxmlformats.org/officeDocument/2006/relationships/image" Target="../media/image75.png"/><Relationship Id="rId23" Type="http://schemas.openxmlformats.org/officeDocument/2006/relationships/customXml" Target="../ink/ink33.xml"/><Relationship Id="rId22" Type="http://schemas.openxmlformats.org/officeDocument/2006/relationships/image" Target="../media/image74.png"/><Relationship Id="rId21" Type="http://schemas.openxmlformats.org/officeDocument/2006/relationships/customXml" Target="../ink/ink32.xml"/><Relationship Id="rId20" Type="http://schemas.openxmlformats.org/officeDocument/2006/relationships/image" Target="../media/image73.png"/><Relationship Id="rId2" Type="http://schemas.openxmlformats.org/officeDocument/2006/relationships/image" Target="../media/image64.png"/><Relationship Id="rId19" Type="http://schemas.openxmlformats.org/officeDocument/2006/relationships/customXml" Target="../ink/ink31.xml"/><Relationship Id="rId18" Type="http://schemas.openxmlformats.org/officeDocument/2006/relationships/image" Target="../media/image72.png"/><Relationship Id="rId17" Type="http://schemas.openxmlformats.org/officeDocument/2006/relationships/customXml" Target="../ink/ink30.xml"/><Relationship Id="rId16" Type="http://schemas.openxmlformats.org/officeDocument/2006/relationships/image" Target="../media/image71.png"/><Relationship Id="rId15" Type="http://schemas.openxmlformats.org/officeDocument/2006/relationships/customXml" Target="../ink/ink29.xml"/><Relationship Id="rId14" Type="http://schemas.openxmlformats.org/officeDocument/2006/relationships/image" Target="../media/image70.png"/><Relationship Id="rId13" Type="http://schemas.openxmlformats.org/officeDocument/2006/relationships/customXml" Target="../ink/ink28.xml"/><Relationship Id="rId12" Type="http://schemas.openxmlformats.org/officeDocument/2006/relationships/image" Target="../media/image69.png"/><Relationship Id="rId11" Type="http://schemas.openxmlformats.org/officeDocument/2006/relationships/customXml" Target="../ink/ink27.xml"/><Relationship Id="rId10" Type="http://schemas.openxmlformats.org/officeDocument/2006/relationships/image" Target="../media/image68.png"/><Relationship Id="rId1" Type="http://schemas.openxmlformats.org/officeDocument/2006/relationships/customXml" Target="../ink/ink22.xml"/></Relationships>
</file>

<file path=ppt/slides/_rels/slide38.xml.rels><?xml version="1.0" encoding="UTF-8" standalone="yes"?>
<Relationships xmlns="http://schemas.openxmlformats.org/package/2006/relationships"><Relationship Id="rId9" Type="http://schemas.openxmlformats.org/officeDocument/2006/relationships/customXml" Target="../ink/ink43.xml"/><Relationship Id="rId8" Type="http://schemas.openxmlformats.org/officeDocument/2006/relationships/image" Target="../media/image84.png"/><Relationship Id="rId7" Type="http://schemas.openxmlformats.org/officeDocument/2006/relationships/customXml" Target="../ink/ink42.xml"/><Relationship Id="rId6" Type="http://schemas.openxmlformats.org/officeDocument/2006/relationships/image" Target="../media/image83.png"/><Relationship Id="rId5" Type="http://schemas.openxmlformats.org/officeDocument/2006/relationships/customXml" Target="../ink/ink41.xml"/><Relationship Id="rId4" Type="http://schemas.openxmlformats.org/officeDocument/2006/relationships/image" Target="../media/image82.png"/><Relationship Id="rId30" Type="http://schemas.openxmlformats.org/officeDocument/2006/relationships/notesSlide" Target="../notesSlides/notesSlide37.xml"/><Relationship Id="rId3" Type="http://schemas.openxmlformats.org/officeDocument/2006/relationships/customXml" Target="../ink/ink40.xml"/><Relationship Id="rId29" Type="http://schemas.openxmlformats.org/officeDocument/2006/relationships/slideLayout" Target="../slideLayouts/slideLayout1.xml"/><Relationship Id="rId28" Type="http://schemas.openxmlformats.org/officeDocument/2006/relationships/image" Target="../media/image94.png"/><Relationship Id="rId27" Type="http://schemas.openxmlformats.org/officeDocument/2006/relationships/customXml" Target="../ink/ink52.xml"/><Relationship Id="rId26" Type="http://schemas.openxmlformats.org/officeDocument/2006/relationships/image" Target="../media/image93.png"/><Relationship Id="rId25" Type="http://schemas.openxmlformats.org/officeDocument/2006/relationships/customXml" Target="../ink/ink51.xml"/><Relationship Id="rId24" Type="http://schemas.openxmlformats.org/officeDocument/2006/relationships/image" Target="../media/image92.png"/><Relationship Id="rId23" Type="http://schemas.openxmlformats.org/officeDocument/2006/relationships/customXml" Target="../ink/ink50.xml"/><Relationship Id="rId22" Type="http://schemas.openxmlformats.org/officeDocument/2006/relationships/image" Target="../media/image91.png"/><Relationship Id="rId21" Type="http://schemas.openxmlformats.org/officeDocument/2006/relationships/customXml" Target="../ink/ink49.xml"/><Relationship Id="rId20" Type="http://schemas.openxmlformats.org/officeDocument/2006/relationships/image" Target="../media/image90.png"/><Relationship Id="rId2" Type="http://schemas.openxmlformats.org/officeDocument/2006/relationships/image" Target="../media/image81.png"/><Relationship Id="rId19" Type="http://schemas.openxmlformats.org/officeDocument/2006/relationships/customXml" Target="../ink/ink48.xml"/><Relationship Id="rId18" Type="http://schemas.openxmlformats.org/officeDocument/2006/relationships/image" Target="../media/image89.png"/><Relationship Id="rId17" Type="http://schemas.openxmlformats.org/officeDocument/2006/relationships/customXml" Target="../ink/ink47.xml"/><Relationship Id="rId16" Type="http://schemas.openxmlformats.org/officeDocument/2006/relationships/image" Target="../media/image88.png"/><Relationship Id="rId15" Type="http://schemas.openxmlformats.org/officeDocument/2006/relationships/customXml" Target="../ink/ink46.xml"/><Relationship Id="rId14" Type="http://schemas.openxmlformats.org/officeDocument/2006/relationships/image" Target="../media/image87.png"/><Relationship Id="rId13" Type="http://schemas.openxmlformats.org/officeDocument/2006/relationships/customXml" Target="../ink/ink45.xml"/><Relationship Id="rId12" Type="http://schemas.openxmlformats.org/officeDocument/2006/relationships/image" Target="../media/image86.png"/><Relationship Id="rId11" Type="http://schemas.openxmlformats.org/officeDocument/2006/relationships/customXml" Target="../ink/ink44.xml"/><Relationship Id="rId10" Type="http://schemas.openxmlformats.org/officeDocument/2006/relationships/image" Target="../media/image85.png"/><Relationship Id="rId1" Type="http://schemas.openxmlformats.org/officeDocument/2006/relationships/customXml" Target="../ink/ink3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5.xml"/><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5.png"/></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6.xml"/><Relationship Id="rId7" Type="http://schemas.openxmlformats.org/officeDocument/2006/relationships/image" Target="../media/image99.png"/><Relationship Id="rId6" Type="http://schemas.openxmlformats.org/officeDocument/2006/relationships/customXml" Target="../ink/ink54.xml"/><Relationship Id="rId5" Type="http://schemas.openxmlformats.org/officeDocument/2006/relationships/image" Target="../media/image98.png"/><Relationship Id="rId4" Type="http://schemas.openxmlformats.org/officeDocument/2006/relationships/customXml" Target="../ink/ink53.xml"/><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5.png"/></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slideLayout" Target="../slideLayouts/slideLayout5.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100.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6.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10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5.xml"/><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6.xml"/><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6263" y="2016125"/>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263" y="2016125"/>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016125"/>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016125"/>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263" y="2016125"/>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itle 1"/>
          <p:cNvSpPr>
            <a:spLocks noGrp="1" noChangeArrowheads="1"/>
          </p:cNvSpPr>
          <p:nvPr>
            <p:ph type="title"/>
          </p:nvPr>
        </p:nvSpPr>
        <p:spPr>
          <a:xfrm>
            <a:off x="990600" y="107950"/>
            <a:ext cx="7696200" cy="1554163"/>
          </a:xfrm>
        </p:spPr>
        <p:txBody>
          <a:bodyPr/>
          <a:lstStyle/>
          <a:p>
            <a:r>
              <a:rPr lang="en-CA" altLang="en-US"/>
              <a:t>The Federal Budget</a:t>
            </a:r>
            <a:endParaRPr lang="en-CA" altLang="en-US"/>
          </a:p>
        </p:txBody>
      </p:sp>
      <p:sp>
        <p:nvSpPr>
          <p:cNvPr id="27656" name="Content Placeholder 2"/>
          <p:cNvSpPr>
            <a:spLocks noGrp="1" noChangeArrowheads="1"/>
          </p:cNvSpPr>
          <p:nvPr>
            <p:ph idx="1"/>
          </p:nvPr>
        </p:nvSpPr>
        <p:spPr/>
        <p:txBody>
          <a:bodyPr/>
          <a:lstStyle/>
          <a:p>
            <a:pPr lvl="1">
              <a:buClrTx/>
            </a:pPr>
            <a:r>
              <a:rPr lang="en-CA" altLang="en-US" b="1">
                <a:solidFill>
                  <a:srgbClr val="F2615F"/>
                </a:solidFill>
              </a:rPr>
              <a:t>Budget Balance</a:t>
            </a:r>
            <a:endParaRPr lang="en-CA" altLang="en-US" b="1">
              <a:solidFill>
                <a:srgbClr val="F2615F"/>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7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2"/>
          <p:cNvSpPr>
            <a:spLocks noGrp="1" noChangeArrowheads="1"/>
          </p:cNvSpPr>
          <p:nvPr>
            <p:ph type="title"/>
          </p:nvPr>
        </p:nvSpPr>
        <p:spPr>
          <a:xfrm>
            <a:off x="990600" y="107950"/>
            <a:ext cx="7696200" cy="1554163"/>
          </a:xfrm>
          <a:noFill/>
        </p:spPr>
        <p:txBody>
          <a:bodyPr/>
          <a:lstStyle/>
          <a:p>
            <a:pPr eaLnBrk="1" hangingPunct="1"/>
            <a:r>
              <a:rPr lang="en-CA" altLang="en-US"/>
              <a:t>The Federal Budget</a:t>
            </a:r>
            <a:endParaRPr lang="en-CA" altLang="en-US"/>
          </a:p>
        </p:txBody>
      </p:sp>
      <p:sp>
        <p:nvSpPr>
          <p:cNvPr id="419843" name="Rectangle 3"/>
          <p:cNvSpPr>
            <a:spLocks noGrp="1" noChangeArrowheads="1"/>
          </p:cNvSpPr>
          <p:nvPr>
            <p:ph idx="1"/>
          </p:nvPr>
        </p:nvSpPr>
        <p:spPr/>
        <p:txBody>
          <a:bodyPr/>
          <a:lstStyle/>
          <a:p>
            <a:pPr lvl="1" eaLnBrk="1" hangingPunct="1"/>
            <a:r>
              <a:rPr lang="en-CA" altLang="en-US" b="1">
                <a:solidFill>
                  <a:srgbClr val="F2615F"/>
                </a:solidFill>
              </a:rPr>
              <a:t>Revenues</a:t>
            </a:r>
            <a:endParaRPr lang="en-CA" altLang="en-US" b="1">
              <a:solidFill>
                <a:srgbClr val="F2615F"/>
              </a:solidFill>
            </a:endParaRPr>
          </a:p>
          <a:p>
            <a:pPr lvl="1" eaLnBrk="1" hangingPunct="1"/>
            <a:r>
              <a:rPr lang="en-CA" altLang="en-US"/>
              <a:t>Figure 29.3(a) shows revenues as a percentage of GDP.</a:t>
            </a:r>
            <a:endParaRPr lang="en-CA" altLang="en-US"/>
          </a:p>
        </p:txBody>
      </p:sp>
      <p:pic>
        <p:nvPicPr>
          <p:cNvPr id="2970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590800"/>
            <a:ext cx="6850062"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590800"/>
            <a:ext cx="6850062"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590800"/>
            <a:ext cx="6850062"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590800"/>
            <a:ext cx="6850062"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590800"/>
            <a:ext cx="6850062"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wipe(left)">
                                      <p:cBhvr>
                                        <p:cTn id="7" dur="1000"/>
                                        <p:tgtEl>
                                          <p:spTgt spid="419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7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7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7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ldLvl="3"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9"/>
          <p:cNvSpPr>
            <a:spLocks noGrp="1" noChangeArrowheads="1"/>
          </p:cNvSpPr>
          <p:nvPr>
            <p:ph type="title"/>
          </p:nvPr>
        </p:nvSpPr>
        <p:spPr>
          <a:xfrm>
            <a:off x="990600" y="107950"/>
            <a:ext cx="7696200" cy="1554163"/>
          </a:xfrm>
          <a:noFill/>
        </p:spPr>
        <p:txBody>
          <a:bodyPr/>
          <a:lstStyle/>
          <a:p>
            <a:pPr eaLnBrk="1" hangingPunct="1"/>
            <a:r>
              <a:rPr lang="en-CA" altLang="en-US"/>
              <a:t>The Federal Budget</a:t>
            </a:r>
            <a:endParaRPr lang="en-CA" altLang="en-US"/>
          </a:p>
        </p:txBody>
      </p:sp>
      <p:sp>
        <p:nvSpPr>
          <p:cNvPr id="769027" name="Rectangle 3"/>
          <p:cNvSpPr>
            <a:spLocks noGrp="1" noChangeArrowheads="1"/>
          </p:cNvSpPr>
          <p:nvPr>
            <p:ph idx="1"/>
          </p:nvPr>
        </p:nvSpPr>
        <p:spPr/>
        <p:txBody>
          <a:bodyPr/>
          <a:lstStyle/>
          <a:p>
            <a:pPr lvl="1" eaLnBrk="1" hangingPunct="1"/>
            <a:r>
              <a:rPr lang="en-CA" altLang="en-US" b="1">
                <a:solidFill>
                  <a:srgbClr val="F2615F"/>
                </a:solidFill>
              </a:rPr>
              <a:t>Outlays</a:t>
            </a:r>
            <a:r>
              <a:rPr lang="en-CA" altLang="en-US" b="1">
                <a:solidFill>
                  <a:srgbClr val="C40075"/>
                </a:solidFill>
              </a:rPr>
              <a:t> </a:t>
            </a:r>
            <a:endParaRPr lang="en-CA" altLang="en-US" b="1">
              <a:solidFill>
                <a:srgbClr val="C40075"/>
              </a:solidFill>
            </a:endParaRPr>
          </a:p>
          <a:p>
            <a:pPr lvl="1" eaLnBrk="1" hangingPunct="1"/>
            <a:r>
              <a:rPr lang="en-CA" altLang="en-US"/>
              <a:t>Figure 29.3(b) shows outlays as a percentage of GDP.</a:t>
            </a:r>
            <a:endParaRPr lang="en-CA" altLang="en-US"/>
          </a:p>
        </p:txBody>
      </p:sp>
      <p:pic>
        <p:nvPicPr>
          <p:cNvPr id="3174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592388"/>
            <a:ext cx="69088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592388"/>
            <a:ext cx="69088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592388"/>
            <a:ext cx="69088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592388"/>
            <a:ext cx="69088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9027">
                                            <p:txEl>
                                              <p:pRg st="1" end="1"/>
                                            </p:txEl>
                                          </p:spTgt>
                                        </p:tgtEl>
                                        <p:attrNameLst>
                                          <p:attrName>style.visibility</p:attrName>
                                        </p:attrNameLst>
                                      </p:cBhvr>
                                      <p:to>
                                        <p:strVal val="visible"/>
                                      </p:to>
                                    </p:set>
                                    <p:animEffect transition="in" filter="wipe(left)">
                                      <p:cBhvr>
                                        <p:cTn id="7" dur="1000"/>
                                        <p:tgtEl>
                                          <p:spTgt spid="7690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7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ldLvl="3"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4"/>
          <p:cNvSpPr>
            <a:spLocks noGrp="1" noChangeArrowheads="1"/>
          </p:cNvSpPr>
          <p:nvPr>
            <p:ph type="title"/>
          </p:nvPr>
        </p:nvSpPr>
        <p:spPr>
          <a:xfrm>
            <a:off x="990600" y="107950"/>
            <a:ext cx="7696200" cy="1554163"/>
          </a:xfrm>
          <a:noFill/>
        </p:spPr>
        <p:txBody>
          <a:bodyPr/>
          <a:lstStyle/>
          <a:p>
            <a:pPr eaLnBrk="1" hangingPunct="1"/>
            <a:r>
              <a:rPr lang="en-CA" altLang="en-US"/>
              <a:t>The Federal Budget</a:t>
            </a:r>
            <a:endParaRPr lang="en-CA" altLang="en-US"/>
          </a:p>
        </p:txBody>
      </p:sp>
      <p:sp>
        <p:nvSpPr>
          <p:cNvPr id="2" name="Content Placeholder 1"/>
          <p:cNvSpPr>
            <a:spLocks noGrp="1" noChangeArrowheads="1"/>
          </p:cNvSpPr>
          <p:nvPr>
            <p:ph idx="1"/>
          </p:nvPr>
        </p:nvSpPr>
        <p:spPr>
          <a:xfrm>
            <a:off x="360363" y="1584325"/>
            <a:ext cx="4114800" cy="4525963"/>
          </a:xfrm>
        </p:spPr>
        <p:txBody>
          <a:bodyPr/>
          <a:lstStyle/>
          <a:p>
            <a:pPr lvl="1" eaLnBrk="1" hangingPunct="1"/>
            <a:r>
              <a:rPr lang="en-CA" altLang="en-US" b="1">
                <a:solidFill>
                  <a:srgbClr val="F2615F"/>
                </a:solidFill>
              </a:rPr>
              <a:t>Deficit and Debt</a:t>
            </a:r>
            <a:endParaRPr lang="en-CA" altLang="en-US" b="1">
              <a:solidFill>
                <a:srgbClr val="F2615F"/>
              </a:solidFill>
            </a:endParaRPr>
          </a:p>
          <a:p>
            <a:pPr lvl="1" eaLnBrk="1" hangingPunct="1"/>
            <a:r>
              <a:rPr lang="en-CA" altLang="en-US" b="1"/>
              <a:t>Government debt</a:t>
            </a:r>
            <a:r>
              <a:rPr lang="en-CA" altLang="en-US"/>
              <a:t> is the </a:t>
            </a:r>
            <a:r>
              <a:rPr lang="en-CA" altLang="en-US" u="sng"/>
              <a:t>total amount that the government borrowing. </a:t>
            </a:r>
            <a:endParaRPr lang="en-CA" altLang="en-US" u="sng"/>
          </a:p>
          <a:p>
            <a:pPr lvl="1" eaLnBrk="1" hangingPunct="1"/>
            <a:r>
              <a:rPr lang="en-CA" altLang="en-US"/>
              <a:t>It is the sum of past deficits minus past surpluses.</a:t>
            </a:r>
            <a:endParaRPr lang="en-CA" altLang="en-US"/>
          </a:p>
          <a:p>
            <a:pPr lvl="1" eaLnBrk="1" hangingPunct="1"/>
            <a:r>
              <a:rPr lang="en-CA" altLang="en-US"/>
              <a:t>Figure 29.4 shows the federal government’s debt as a percentage of GDP.</a:t>
            </a:r>
            <a:endParaRPr lang="en-CA" altLang="en-US" b="1">
              <a:solidFill>
                <a:srgbClr val="126723"/>
              </a:solidFill>
            </a:endParaRPr>
          </a:p>
        </p:txBody>
      </p:sp>
      <p:pic>
        <p:nvPicPr>
          <p:cNvPr id="3379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42595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42595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75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75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750"/>
                                        <p:tgtEl>
                                          <p:spTgt spid="2">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838200"/>
            <a:ext cx="553402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38200"/>
            <a:ext cx="553402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107950"/>
            <a:ext cx="8001000" cy="1554163"/>
          </a:xfrm>
          <a:noFill/>
        </p:spPr>
        <p:txBody>
          <a:bodyPr/>
          <a:lstStyle/>
          <a:p>
            <a:pPr eaLnBrk="1" hangingPunct="1"/>
            <a:r>
              <a:rPr lang="en-CA" altLang="en-US"/>
              <a:t>The Supply-Side Effects of Fiscal Policy</a:t>
            </a:r>
            <a:endParaRPr lang="en-CA" altLang="en-US"/>
          </a:p>
        </p:txBody>
      </p:sp>
      <p:sp>
        <p:nvSpPr>
          <p:cNvPr id="1091587" name="Rectangle 3"/>
          <p:cNvSpPr>
            <a:spLocks noGrp="1" noChangeArrowheads="1"/>
          </p:cNvSpPr>
          <p:nvPr>
            <p:ph idx="1"/>
          </p:nvPr>
        </p:nvSpPr>
        <p:spPr/>
        <p:txBody>
          <a:bodyPr/>
          <a:lstStyle/>
          <a:p>
            <a:pPr lvl="1" eaLnBrk="1" hangingPunct="1"/>
            <a:r>
              <a:rPr lang="en-CA" altLang="en-US"/>
              <a:t>Fiscal policy has important effects employment, potential GDP, and aggregate supply—called </a:t>
            </a:r>
            <a:r>
              <a:rPr lang="en-CA" altLang="en-US" b="1"/>
              <a:t>supply-side effects</a:t>
            </a:r>
            <a:r>
              <a:rPr lang="en-CA" altLang="en-US"/>
              <a:t>. </a:t>
            </a:r>
            <a:endParaRPr lang="en-CA" altLang="en-US"/>
          </a:p>
          <a:p>
            <a:pPr lvl="1" eaLnBrk="1" hangingPunct="1"/>
            <a:r>
              <a:rPr lang="en-CA" altLang="en-US"/>
              <a:t>An income tax changes full employment and potential GDP.</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1587">
                                            <p:txEl>
                                              <p:pRg st="1" end="1"/>
                                            </p:txEl>
                                          </p:spTgt>
                                        </p:tgtEl>
                                        <p:attrNameLst>
                                          <p:attrName>style.visibility</p:attrName>
                                        </p:attrNameLst>
                                      </p:cBhvr>
                                      <p:to>
                                        <p:strVal val="visible"/>
                                      </p:to>
                                    </p:set>
                                    <p:animEffect transition="in" filter="wipe(left)">
                                      <p:cBhvr>
                                        <p:cTn id="7" dur="1000"/>
                                        <p:tgtEl>
                                          <p:spTgt spid="1091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ldLvl="3"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42"/>
          <p:cNvSpPr>
            <a:spLocks noGrp="1" noChangeArrowheads="1"/>
          </p:cNvSpPr>
          <p:nvPr>
            <p:ph type="title"/>
          </p:nvPr>
        </p:nvSpPr>
        <p:spPr>
          <a:xfrm>
            <a:off x="990600" y="107950"/>
            <a:ext cx="8001000" cy="1554163"/>
          </a:xfrm>
          <a:noFill/>
        </p:spPr>
        <p:txBody>
          <a:bodyPr/>
          <a:lstStyle/>
          <a:p>
            <a:r>
              <a:rPr lang="en-CA" altLang="en-US"/>
              <a:t>The Supply-Side Effects of Fiscal Policy</a:t>
            </a:r>
            <a:endParaRPr lang="en-CA" altLang="en-US"/>
          </a:p>
        </p:txBody>
      </p:sp>
      <p:sp>
        <p:nvSpPr>
          <p:cNvPr id="412675" name="Rectangle 3"/>
          <p:cNvSpPr>
            <a:spLocks noGrp="1" noChangeArrowheads="1"/>
          </p:cNvSpPr>
          <p:nvPr>
            <p:ph idx="1"/>
          </p:nvPr>
        </p:nvSpPr>
        <p:spPr>
          <a:xfrm>
            <a:off x="360363" y="1584325"/>
            <a:ext cx="4114800" cy="4525963"/>
          </a:xfrm>
        </p:spPr>
        <p:txBody>
          <a:bodyPr/>
          <a:lstStyle/>
          <a:p>
            <a:r>
              <a:rPr lang="en-CA" altLang="en-US"/>
              <a:t>Full Employment and Potential GDP</a:t>
            </a:r>
            <a:endParaRPr lang="en-CA" altLang="en-US"/>
          </a:p>
          <a:p>
            <a:pPr lvl="1"/>
            <a:r>
              <a:rPr lang="en-CA" altLang="en-US"/>
              <a:t>Figure 29.5(a) illustrates the effects of an income tax in the labour market.</a:t>
            </a:r>
            <a:endParaRPr lang="en-CA" altLang="en-US"/>
          </a:p>
          <a:p>
            <a:pPr lvl="1"/>
            <a:r>
              <a:rPr lang="en-CA" altLang="en-US"/>
              <a:t>The supply of labour decreases because the tax decreases the after-tax wage rate.</a:t>
            </a:r>
            <a:endParaRPr lang="en-CA" altLang="en-US"/>
          </a:p>
        </p:txBody>
      </p:sp>
      <p:pic>
        <p:nvPicPr>
          <p:cNvPr id="3994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1" end="1"/>
                                            </p:txEl>
                                          </p:spTgt>
                                        </p:tgtEl>
                                        <p:attrNameLst>
                                          <p:attrName>style.visibility</p:attrName>
                                        </p:attrNameLst>
                                      </p:cBhvr>
                                      <p:to>
                                        <p:strVal val="visible"/>
                                      </p:to>
                                    </p:set>
                                    <p:animEffect transition="in" filter="wipe(left)">
                                      <p:cBhvr>
                                        <p:cTn id="7" dur="1000"/>
                                        <p:tgtEl>
                                          <p:spTgt spid="412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xEl>
                                              <p:pRg st="2" end="2"/>
                                            </p:txEl>
                                          </p:spTgt>
                                        </p:tgtEl>
                                        <p:attrNameLst>
                                          <p:attrName>style.visibility</p:attrName>
                                        </p:attrNameLst>
                                      </p:cBhvr>
                                      <p:to>
                                        <p:strVal val="visible"/>
                                      </p:to>
                                    </p:set>
                                    <p:animEffect transition="in" filter="wipe(left)">
                                      <p:cBhvr>
                                        <p:cTn id="12" dur="1000"/>
                                        <p:tgtEl>
                                          <p:spTgt spid="412675">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ldLvl="3"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98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10400" y="2514600"/>
            <a:ext cx="1752600" cy="2308324"/>
          </a:xfrm>
          <a:prstGeom prst="rect">
            <a:avLst/>
          </a:prstGeom>
          <a:noFill/>
        </p:spPr>
        <p:txBody>
          <a:bodyPr wrap="square" rtlCol="0">
            <a:spAutoFit/>
          </a:bodyPr>
          <a:lstStyle/>
          <a:p>
            <a:r>
              <a:rPr lang="en-CA" dirty="0">
                <a:solidFill>
                  <a:srgbClr val="FF0000"/>
                </a:solidFill>
              </a:rPr>
              <a:t>The vertical distance between the LS curve and the LD curve measures the amount of the income tax</a:t>
            </a:r>
            <a:endParaRPr lang="en-CA" dirty="0">
              <a:solidFill>
                <a:srgbClr val="FF0000"/>
              </a:solidFill>
            </a:endParaRPr>
          </a:p>
        </p:txBody>
      </p:sp>
      <p:sp>
        <p:nvSpPr>
          <p:cNvPr id="14" name="TextBox 13"/>
          <p:cNvSpPr txBox="1"/>
          <p:nvPr/>
        </p:nvSpPr>
        <p:spPr>
          <a:xfrm>
            <a:off x="5715000" y="5782270"/>
            <a:ext cx="2819400" cy="923330"/>
          </a:xfrm>
          <a:prstGeom prst="rect">
            <a:avLst/>
          </a:prstGeom>
          <a:noFill/>
        </p:spPr>
        <p:txBody>
          <a:bodyPr wrap="square" rtlCol="0">
            <a:spAutoFit/>
          </a:bodyPr>
          <a:lstStyle/>
          <a:p>
            <a:r>
              <a:rPr lang="en-CA" dirty="0">
                <a:solidFill>
                  <a:srgbClr val="FF0000"/>
                </a:solidFill>
              </a:rPr>
              <a:t>full-employment decreases the quantity of labour (?)</a:t>
            </a:r>
            <a:endParaRPr lang="en-CA"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45"/>
          <p:cNvSpPr>
            <a:spLocks noGrp="1" noChangeArrowheads="1"/>
          </p:cNvSpPr>
          <p:nvPr>
            <p:ph type="title"/>
          </p:nvPr>
        </p:nvSpPr>
        <p:spPr>
          <a:xfrm>
            <a:off x="990600" y="107950"/>
            <a:ext cx="8001000" cy="1554163"/>
          </a:xfrm>
          <a:noFill/>
        </p:spPr>
        <p:txBody>
          <a:bodyPr/>
          <a:lstStyle/>
          <a:p>
            <a:r>
              <a:rPr lang="en-CA" altLang="en-US"/>
              <a:t>The Supply-Side Effects of Fiscal Policy</a:t>
            </a:r>
            <a:endParaRPr lang="en-CA" altLang="en-US"/>
          </a:p>
        </p:txBody>
      </p:sp>
      <p:sp>
        <p:nvSpPr>
          <p:cNvPr id="442371" name="Rectangle 3"/>
          <p:cNvSpPr>
            <a:spLocks noGrp="1" noChangeArrowheads="1"/>
          </p:cNvSpPr>
          <p:nvPr>
            <p:ph idx="1"/>
          </p:nvPr>
        </p:nvSpPr>
        <p:spPr>
          <a:xfrm>
            <a:off x="360363" y="1584325"/>
            <a:ext cx="4114800" cy="4525963"/>
          </a:xfrm>
        </p:spPr>
        <p:txBody>
          <a:bodyPr/>
          <a:lstStyle/>
          <a:p>
            <a:pPr lvl="1"/>
            <a:r>
              <a:rPr lang="en-CA" altLang="en-US"/>
              <a:t>The before-tax real wage rate rises but the after-tax real wage rate falls.</a:t>
            </a:r>
            <a:endParaRPr lang="en-CA" altLang="en-US"/>
          </a:p>
          <a:p>
            <a:pPr lvl="1"/>
            <a:r>
              <a:rPr lang="en-CA" altLang="en-US"/>
              <a:t>The gap created between the before-tax and after-tax wage rates is called the </a:t>
            </a:r>
            <a:r>
              <a:rPr lang="en-CA" altLang="en-US" b="1"/>
              <a:t>tax wedge</a:t>
            </a:r>
            <a:r>
              <a:rPr lang="en-CA" altLang="en-US"/>
              <a:t>.</a:t>
            </a:r>
            <a:endParaRPr lang="en-CA" altLang="en-US"/>
          </a:p>
          <a:p>
            <a:pPr lvl="1"/>
            <a:r>
              <a:rPr lang="en-CA" altLang="en-US"/>
              <a:t>The quantity of labour employed decreases.</a:t>
            </a:r>
            <a:endParaRPr lang="en-CA" altLang="en-US"/>
          </a:p>
        </p:txBody>
      </p:sp>
      <p:pic>
        <p:nvPicPr>
          <p:cNvPr id="4403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2371">
                                            <p:txEl>
                                              <p:pRg st="1" end="1"/>
                                            </p:txEl>
                                          </p:spTgt>
                                        </p:tgtEl>
                                        <p:attrNameLst>
                                          <p:attrName>style.visibility</p:attrName>
                                        </p:attrNameLst>
                                      </p:cBhvr>
                                      <p:to>
                                        <p:strVal val="visible"/>
                                      </p:to>
                                    </p:set>
                                    <p:animEffect transition="in" filter="wipe(left)">
                                      <p:cBhvr>
                                        <p:cTn id="17" dur="1000"/>
                                        <p:tgtEl>
                                          <p:spTgt spid="4423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75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2371">
                                            <p:txEl>
                                              <p:pRg st="2" end="2"/>
                                            </p:txEl>
                                          </p:spTgt>
                                        </p:tgtEl>
                                        <p:attrNameLst>
                                          <p:attrName>style.visibility</p:attrName>
                                        </p:attrNameLst>
                                      </p:cBhvr>
                                      <p:to>
                                        <p:strVal val="visible"/>
                                      </p:to>
                                    </p:set>
                                    <p:animEffect transition="in" filter="wipe(left)">
                                      <p:cBhvr>
                                        <p:cTn id="27" dur="1000"/>
                                        <p:tgtEl>
                                          <p:spTgt spid="4423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0"/>
          <p:cNvSpPr>
            <a:spLocks noGrp="1" noChangeArrowheads="1"/>
          </p:cNvSpPr>
          <p:nvPr>
            <p:ph type="title"/>
          </p:nvPr>
        </p:nvSpPr>
        <p:spPr>
          <a:xfrm>
            <a:off x="990600" y="107950"/>
            <a:ext cx="8001000" cy="1554163"/>
          </a:xfrm>
          <a:noFill/>
        </p:spPr>
        <p:txBody>
          <a:bodyPr/>
          <a:lstStyle/>
          <a:p>
            <a:r>
              <a:rPr lang="en-CA" altLang="en-US"/>
              <a:t>The Supply-Side Effects of Fiscal Policy</a:t>
            </a:r>
            <a:endParaRPr lang="en-CA" altLang="en-US"/>
          </a:p>
        </p:txBody>
      </p:sp>
      <p:sp>
        <p:nvSpPr>
          <p:cNvPr id="1095683" name="Rectangle 3"/>
          <p:cNvSpPr>
            <a:spLocks noGrp="1" noChangeArrowheads="1"/>
          </p:cNvSpPr>
          <p:nvPr>
            <p:ph idx="1"/>
          </p:nvPr>
        </p:nvSpPr>
        <p:spPr>
          <a:xfrm>
            <a:off x="360363" y="1584325"/>
            <a:ext cx="4114800" cy="4525963"/>
          </a:xfrm>
        </p:spPr>
        <p:txBody>
          <a:bodyPr/>
          <a:lstStyle/>
          <a:p>
            <a:pPr lvl="1"/>
            <a:r>
              <a:rPr lang="en-CA" altLang="en-US"/>
              <a:t>When the quantity of labour employed decreases, potential GDP decreases.</a:t>
            </a:r>
            <a:endParaRPr lang="en-CA" altLang="en-US"/>
          </a:p>
          <a:p>
            <a:pPr lvl="1"/>
            <a:r>
              <a:rPr lang="en-CA" altLang="en-US"/>
              <a:t>The supply-side effect of a rise in the income tax decreases potential GDP and decreases aggregate supply.</a:t>
            </a:r>
            <a:endParaRPr lang="en-CA" altLang="en-US"/>
          </a:p>
          <a:p>
            <a:pPr lvl="1"/>
            <a:endParaRPr lang="en-CA" altLang="en-US"/>
          </a:p>
        </p:txBody>
      </p:sp>
      <p:pic>
        <p:nvPicPr>
          <p:cNvPr id="4608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053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75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95683">
                                            <p:txEl>
                                              <p:pRg st="1" end="1"/>
                                            </p:txEl>
                                          </p:spTgt>
                                        </p:tgtEl>
                                        <p:attrNameLst>
                                          <p:attrName>style.visibility</p:attrName>
                                        </p:attrNameLst>
                                      </p:cBhvr>
                                      <p:to>
                                        <p:strVal val="visible"/>
                                      </p:to>
                                    </p:set>
                                    <p:animEffect transition="in" filter="wipe(left)">
                                      <p:cBhvr>
                                        <p:cTn id="15" dur="1000"/>
                                        <p:tgtEl>
                                          <p:spTgt spid="1095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ldLvl="5"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2"/>
          <p:cNvSpPr txBox="1"/>
          <p:nvPr/>
        </p:nvSpPr>
        <p:spPr bwMode="auto">
          <a:xfrm>
            <a:off x="3810000" y="5181600"/>
            <a:ext cx="472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600"/>
              </a:spcBef>
              <a:buFont typeface="Arial" panose="020B0604020202020204" pitchFamily="34" charset="0"/>
              <a:buNone/>
            </a:pPr>
            <a:r>
              <a:rPr lang="en-CA" altLang="en-US" sz="3600">
                <a:solidFill>
                  <a:srgbClr val="00B050"/>
                </a:solidFill>
                <a:latin typeface="Futura Condensed" pitchFamily="34" charset="0"/>
                <a:cs typeface="Arial" panose="020B0604020202020204" pitchFamily="34" charset="0"/>
              </a:rPr>
              <a:t>FISCAL POLICY</a:t>
            </a:r>
            <a:endParaRPr lang="en-CA" altLang="en-US" sz="3600">
              <a:solidFill>
                <a:srgbClr val="00B050"/>
              </a:solidFill>
              <a:latin typeface="Futura Condensed" pitchFamily="34" charset="0"/>
              <a:cs typeface="Arial" panose="020B0604020202020204" pitchFamily="34" charset="0"/>
            </a:endParaRPr>
          </a:p>
        </p:txBody>
      </p:sp>
      <p:sp>
        <p:nvSpPr>
          <p:cNvPr id="11267" name="Title 1"/>
          <p:cNvSpPr txBox="1"/>
          <p:nvPr/>
        </p:nvSpPr>
        <p:spPr bwMode="auto">
          <a:xfrm>
            <a:off x="1268413" y="4419600"/>
            <a:ext cx="26987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CA" altLang="en-US" sz="13600" b="1">
                <a:solidFill>
                  <a:srgbClr val="7030A0"/>
                </a:solidFill>
                <a:cs typeface="Arial" panose="020B0604020202020204" pitchFamily="34" charset="0"/>
              </a:rPr>
              <a:t>29</a:t>
            </a:r>
            <a:endParaRPr lang="en-CA" altLang="en-US" sz="13600" b="1">
              <a:solidFill>
                <a:srgbClr val="7030A0"/>
              </a:solidFill>
              <a:cs typeface="Arial" panose="020B0604020202020204" pitchFamily="34" charset="0"/>
            </a:endParaRPr>
          </a:p>
        </p:txBody>
      </p:sp>
      <p:pic>
        <p:nvPicPr>
          <p:cNvPr id="11268"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0"/>
            <a:ext cx="6731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3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816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3"/>
          <p:cNvSpPr>
            <a:spLocks noGrp="1" noChangeArrowheads="1"/>
          </p:cNvSpPr>
          <p:nvPr>
            <p:ph type="title"/>
          </p:nvPr>
        </p:nvSpPr>
        <p:spPr>
          <a:xfrm>
            <a:off x="990600" y="107950"/>
            <a:ext cx="8001000" cy="1554163"/>
          </a:xfrm>
          <a:noFill/>
        </p:spPr>
        <p:txBody>
          <a:bodyPr/>
          <a:lstStyle/>
          <a:p>
            <a:pPr eaLnBrk="1" hangingPunct="1"/>
            <a:r>
              <a:rPr lang="en-CA" altLang="en-US"/>
              <a:t>The Supply-Side Effects of Fiscal Policy</a:t>
            </a:r>
            <a:endParaRPr lang="en-CA" altLang="en-US"/>
          </a:p>
        </p:txBody>
      </p:sp>
      <p:sp>
        <p:nvSpPr>
          <p:cNvPr id="50179" name="Content Placeholder 1"/>
          <p:cNvSpPr>
            <a:spLocks noGrp="1" noChangeArrowheads="1"/>
          </p:cNvSpPr>
          <p:nvPr>
            <p:ph idx="1"/>
          </p:nvPr>
        </p:nvSpPr>
        <p:spPr/>
        <p:txBody>
          <a:bodyPr/>
          <a:lstStyle/>
          <a:p>
            <a:pPr eaLnBrk="1" hangingPunct="1"/>
            <a:r>
              <a:rPr lang="en-CA" altLang="en-US"/>
              <a:t>Taxes on Expenditure and the Tax Wedge</a:t>
            </a:r>
            <a:endParaRPr lang="en-CA" altLang="en-US"/>
          </a:p>
          <a:p>
            <a:pPr lvl="1" eaLnBrk="1" hangingPunct="1"/>
            <a:r>
              <a:rPr lang="en-CA" altLang="en-US"/>
              <a:t>Taxes on consumption expenditure add to the tax wedge.</a:t>
            </a:r>
            <a:endParaRPr lang="en-CA" altLang="en-US"/>
          </a:p>
          <a:p>
            <a:pPr lvl="1" eaLnBrk="1" hangingPunct="1"/>
            <a:r>
              <a:rPr lang="en-CA" altLang="en-US"/>
              <a:t>The reason is that a tax on consumption raises the prices paid for consumption goods and services and is equivalent to a cut in the real wage rate.</a:t>
            </a:r>
            <a:endParaRPr lang="en-CA" altLang="en-US"/>
          </a:p>
          <a:p>
            <a:pPr lvl="1" eaLnBrk="1" hangingPunct="1"/>
            <a:r>
              <a:rPr lang="en-CA" altLang="en-US"/>
              <a:t>If the income tax rate is 25 percent and the tax rate on consumption expenditure is 10 percent, a dollar earned buys only 65 cents worth of goods and services.</a:t>
            </a:r>
            <a:endParaRPr lang="en-CA" altLang="en-US"/>
          </a:p>
          <a:p>
            <a:pPr lvl="1" eaLnBrk="1" hangingPunct="1"/>
            <a:r>
              <a:rPr lang="en-CA" altLang="en-US"/>
              <a:t>The tax wedge is 35 percent.</a:t>
            </a:r>
            <a:endParaRPr lang="en-CA" altLang="en-US"/>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Content Placeholder 1"/>
          <p:cNvSpPr>
            <a:spLocks noGrp="1" noChangeArrowheads="1"/>
          </p:cNvSpPr>
          <p:nvPr>
            <p:ph idx="1"/>
          </p:nvPr>
        </p:nvSpPr>
        <p:spPr/>
        <p:txBody>
          <a:bodyPr/>
          <a:lstStyle/>
          <a:p>
            <a:pPr eaLnBrk="1" hangingPunct="1"/>
            <a:r>
              <a:rPr lang="en-CA" altLang="en-US" dirty="0"/>
              <a:t>3) Taxes and the Incentive to Save and Invest</a:t>
            </a:r>
            <a:endParaRPr lang="en-CA" altLang="en-US" dirty="0"/>
          </a:p>
          <a:p>
            <a:pPr lvl="1" eaLnBrk="1" hangingPunct="1"/>
            <a:r>
              <a:rPr lang="en-CA" altLang="en-US" dirty="0"/>
              <a:t>A </a:t>
            </a:r>
            <a:r>
              <a:rPr lang="en-CA" altLang="en-US" dirty="0">
                <a:highlight>
                  <a:srgbClr val="FFFF00"/>
                </a:highlight>
              </a:rPr>
              <a:t>tax on capital income</a:t>
            </a:r>
            <a:r>
              <a:rPr lang="en-CA" altLang="en-US" dirty="0"/>
              <a:t> lowers the quantity of saving and investment and </a:t>
            </a:r>
            <a:r>
              <a:rPr lang="en-CA" altLang="en-US" i="1" dirty="0"/>
              <a:t>slows the growth rate of real GDP</a:t>
            </a:r>
            <a:r>
              <a:rPr lang="en-CA" altLang="en-US" dirty="0"/>
              <a:t>.</a:t>
            </a:r>
            <a:endParaRPr lang="en-CA" altLang="en-US" dirty="0"/>
          </a:p>
          <a:p>
            <a:pPr lvl="1" eaLnBrk="1" hangingPunct="1"/>
            <a:r>
              <a:rPr lang="en-CA" altLang="en-US" dirty="0"/>
              <a:t>The interest rate that influence saving and investment is the </a:t>
            </a:r>
            <a:r>
              <a:rPr lang="en-CA" altLang="en-US" i="1" dirty="0">
                <a:highlight>
                  <a:srgbClr val="FFFF00"/>
                </a:highlight>
              </a:rPr>
              <a:t>real after-tax</a:t>
            </a:r>
            <a:r>
              <a:rPr lang="en-CA" altLang="en-US" dirty="0">
                <a:highlight>
                  <a:srgbClr val="FFFF00"/>
                </a:highlight>
              </a:rPr>
              <a:t> interest rate</a:t>
            </a:r>
            <a:r>
              <a:rPr lang="en-CA" altLang="en-US" dirty="0"/>
              <a:t>.</a:t>
            </a:r>
            <a:endParaRPr lang="en-CA" altLang="en-US" dirty="0"/>
          </a:p>
          <a:p>
            <a:pPr lvl="1" eaLnBrk="1" hangingPunct="1"/>
            <a:r>
              <a:rPr lang="en-CA" altLang="en-US" dirty="0"/>
              <a:t>The real after-tax interest rate subtracts the income tax paid on interest income from the real interest. </a:t>
            </a:r>
            <a:endParaRPr lang="en-CA" altLang="en-US" dirty="0"/>
          </a:p>
          <a:p>
            <a:pPr lvl="1" eaLnBrk="1" hangingPunct="1"/>
            <a:r>
              <a:rPr lang="en-CA" altLang="en-US" dirty="0"/>
              <a:t>Taxes depend on the nominal interest rate. So the true tax on interest income depends on the inflation rate.</a:t>
            </a:r>
            <a:endParaRPr lang="en-CA" altLang="en-US" dirty="0"/>
          </a:p>
        </p:txBody>
      </p:sp>
      <p:sp>
        <p:nvSpPr>
          <p:cNvPr id="52227" name="Rectangle 3"/>
          <p:cNvSpPr>
            <a:spLocks noGrp="1" noChangeArrowheads="1"/>
          </p:cNvSpPr>
          <p:nvPr>
            <p:ph type="title"/>
          </p:nvPr>
        </p:nvSpPr>
        <p:spPr>
          <a:xfrm>
            <a:off x="990600" y="107950"/>
            <a:ext cx="7924800" cy="1554163"/>
          </a:xfrm>
          <a:noFill/>
        </p:spPr>
        <p:txBody>
          <a:bodyPr/>
          <a:lstStyle/>
          <a:p>
            <a:pPr eaLnBrk="1" hangingPunct="1"/>
            <a:r>
              <a:rPr lang="en-CA" altLang="en-US"/>
              <a:t>The Supply-Side Effects of Fiscal Policy</a:t>
            </a:r>
            <a:endParaRPr lang="en-CA" altLang="en-US"/>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11"/>
          <p:cNvSpPr>
            <a:spLocks noGrp="1" noChangeArrowheads="1"/>
          </p:cNvSpPr>
          <p:nvPr>
            <p:ph type="title"/>
          </p:nvPr>
        </p:nvSpPr>
        <p:spPr>
          <a:xfrm>
            <a:off x="990600" y="107950"/>
            <a:ext cx="7924800" cy="1554163"/>
          </a:xfrm>
          <a:noFill/>
        </p:spPr>
        <p:txBody>
          <a:bodyPr/>
          <a:lstStyle/>
          <a:p>
            <a:r>
              <a:rPr lang="en-CA" altLang="en-US"/>
              <a:t>The Supply-Side Effects of Fiscal Policy</a:t>
            </a:r>
            <a:endParaRPr lang="en-CA" altLang="en-US"/>
          </a:p>
        </p:txBody>
      </p:sp>
      <p:sp>
        <p:nvSpPr>
          <p:cNvPr id="1227778" name="Rectangle 2"/>
          <p:cNvSpPr>
            <a:spLocks noGrp="1" noChangeArrowheads="1"/>
          </p:cNvSpPr>
          <p:nvPr>
            <p:ph idx="1"/>
          </p:nvPr>
        </p:nvSpPr>
        <p:spPr>
          <a:xfrm>
            <a:off x="360363" y="1584325"/>
            <a:ext cx="4114800" cy="4525963"/>
          </a:xfrm>
        </p:spPr>
        <p:txBody>
          <a:bodyPr/>
          <a:lstStyle/>
          <a:p>
            <a:pPr lvl="1"/>
            <a:r>
              <a:rPr lang="en-CA" altLang="en-US" dirty="0"/>
              <a:t>Figure 29.6 illustrates the </a:t>
            </a:r>
            <a:r>
              <a:rPr lang="en-CA" altLang="en-US" dirty="0">
                <a:highlight>
                  <a:srgbClr val="FFFF00"/>
                </a:highlight>
              </a:rPr>
              <a:t>effects of a tax on capital income</a:t>
            </a:r>
            <a:r>
              <a:rPr lang="en-CA" altLang="en-US" dirty="0"/>
              <a:t>.</a:t>
            </a:r>
            <a:endParaRPr lang="en-CA" altLang="en-US" dirty="0"/>
          </a:p>
          <a:p>
            <a:pPr lvl="1"/>
            <a:r>
              <a:rPr lang="en-CA" altLang="en-US" dirty="0"/>
              <a:t>A tax decreases the supply of loanable funds …</a:t>
            </a:r>
            <a:endParaRPr lang="en-CA" altLang="en-US" dirty="0"/>
          </a:p>
          <a:p>
            <a:pPr lvl="1"/>
            <a:r>
              <a:rPr lang="en-CA" altLang="en-US" dirty="0"/>
              <a:t>a tax wedge is driven between the real interest rate and the real after-tax interest rate.</a:t>
            </a:r>
            <a:endParaRPr lang="en-CA" altLang="en-US" dirty="0"/>
          </a:p>
          <a:p>
            <a:pPr lvl="1"/>
            <a:r>
              <a:rPr lang="en-CA" altLang="en-US" dirty="0"/>
              <a:t>Investment and saving decrease.</a:t>
            </a:r>
            <a:endParaRPr lang="en-CA" altLang="en-US" dirty="0"/>
          </a:p>
        </p:txBody>
      </p:sp>
      <p:pic>
        <p:nvPicPr>
          <p:cNvPr id="5427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243387"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243387"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43387"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43387"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243387"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243387"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630363" y="2362200"/>
            <a:ext cx="1905000" cy="369332"/>
          </a:xfrm>
          <a:prstGeom prst="rect">
            <a:avLst/>
          </a:prstGeom>
          <a:noFill/>
        </p:spPr>
        <p:txBody>
          <a:bodyPr wrap="square" rtlCol="0">
            <a:spAutoFit/>
          </a:bodyPr>
          <a:lstStyle/>
          <a:p>
            <a:r>
              <a:rPr lang="en-CA" dirty="0">
                <a:solidFill>
                  <a:srgbClr val="FF0000"/>
                </a:solidFill>
              </a:rPr>
              <a:t>(interest income)</a:t>
            </a:r>
            <a:endParaRPr lang="en-CA"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7778">
                                            <p:txEl>
                                              <p:pRg st="1" end="1"/>
                                            </p:txEl>
                                          </p:spTgt>
                                        </p:tgtEl>
                                        <p:attrNameLst>
                                          <p:attrName>style.visibility</p:attrName>
                                        </p:attrNameLst>
                                      </p:cBhvr>
                                      <p:to>
                                        <p:strVal val="visible"/>
                                      </p:to>
                                    </p:set>
                                    <p:animEffect transition="in" filter="wipe(left)">
                                      <p:cBhvr>
                                        <p:cTn id="7" dur="1000"/>
                                        <p:tgtEl>
                                          <p:spTgt spid="1227778">
                                            <p:txEl>
                                              <p:pRg st="1" end="1"/>
                                            </p:txEl>
                                          </p:spTgt>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75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7778">
                                            <p:txEl>
                                              <p:pRg st="2" end="2"/>
                                            </p:txEl>
                                          </p:spTgt>
                                        </p:tgtEl>
                                        <p:attrNameLst>
                                          <p:attrName>style.visibility</p:attrName>
                                        </p:attrNameLst>
                                      </p:cBhvr>
                                      <p:to>
                                        <p:strVal val="visible"/>
                                      </p:to>
                                    </p:set>
                                    <p:animEffect transition="in" filter="wipe(left)">
                                      <p:cBhvr>
                                        <p:cTn id="16" dur="1000"/>
                                        <p:tgtEl>
                                          <p:spTgt spid="1227778">
                                            <p:txEl>
                                              <p:pRg st="2" end="2"/>
                                            </p:txEl>
                                          </p:spTgt>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750"/>
                                        <p:tgtEl>
                                          <p:spTgt spid="12"/>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750"/>
                                        <p:tgtEl>
                                          <p:spTgt spid="13"/>
                                        </p:tgtEl>
                                      </p:cBhvr>
                                    </p:animEffect>
                                  </p:childTnLst>
                                </p:cTn>
                              </p:par>
                            </p:childTnLst>
                          </p:cTn>
                        </p:par>
                        <p:par>
                          <p:cTn id="25" fill="hold">
                            <p:stCondLst>
                              <p:cond delay="3000"/>
                            </p:stCondLst>
                            <p:childTnLst>
                              <p:par>
                                <p:cTn id="26" presetID="22" presetClass="entr" presetSubtype="4"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75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27778">
                                            <p:txEl>
                                              <p:pRg st="3" end="3"/>
                                            </p:txEl>
                                          </p:spTgt>
                                        </p:tgtEl>
                                        <p:attrNameLst>
                                          <p:attrName>style.visibility</p:attrName>
                                        </p:attrNameLst>
                                      </p:cBhvr>
                                      <p:to>
                                        <p:strVal val="visible"/>
                                      </p:to>
                                    </p:set>
                                    <p:animEffect transition="in" filter="wipe(left)">
                                      <p:cBhvr>
                                        <p:cTn id="33" dur="1000"/>
                                        <p:tgtEl>
                                          <p:spTgt spid="1227778">
                                            <p:txEl>
                                              <p:pRg st="3" end="3"/>
                                            </p:txEl>
                                          </p:spTgt>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78" grpId="0" bldLvl="3"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054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054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054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3054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720725"/>
            <a:ext cx="53054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720725"/>
            <a:ext cx="53054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429000" y="351393"/>
            <a:ext cx="2713037" cy="369332"/>
          </a:xfrm>
          <a:prstGeom prst="rect">
            <a:avLst/>
          </a:prstGeom>
          <a:noFill/>
        </p:spPr>
        <p:txBody>
          <a:bodyPr wrap="square" rtlCol="0">
            <a:spAutoFit/>
          </a:bodyPr>
          <a:lstStyle/>
          <a:p>
            <a:r>
              <a:rPr lang="en-CA" dirty="0">
                <a:solidFill>
                  <a:srgbClr val="FF0000"/>
                </a:solidFill>
              </a:rPr>
              <a:t>A Tax on Interest Income</a:t>
            </a:r>
            <a:endParaRPr lang="en-CA" dirty="0">
              <a:solidFill>
                <a:srgbClr val="FF0000"/>
              </a:solidFill>
            </a:endParaRPr>
          </a:p>
        </p:txBody>
      </p:sp>
      <p:sp>
        <p:nvSpPr>
          <p:cNvPr id="14" name="TextBox 13"/>
          <p:cNvSpPr txBox="1"/>
          <p:nvPr/>
        </p:nvSpPr>
        <p:spPr>
          <a:xfrm>
            <a:off x="6477000" y="2133600"/>
            <a:ext cx="1905000" cy="2031325"/>
          </a:xfrm>
          <a:prstGeom prst="rect">
            <a:avLst/>
          </a:prstGeom>
          <a:noFill/>
        </p:spPr>
        <p:txBody>
          <a:bodyPr wrap="square" rtlCol="0">
            <a:spAutoFit/>
          </a:bodyPr>
          <a:lstStyle/>
          <a:p>
            <a:r>
              <a:rPr lang="en-CA" dirty="0">
                <a:solidFill>
                  <a:srgbClr val="FF0000"/>
                </a:solidFill>
              </a:rPr>
              <a:t>The tax payable is measured by the vertical distance between the LSF and the SLF + tax curve</a:t>
            </a:r>
            <a:endParaRPr lang="en-CA" dirty="0">
              <a:solidFill>
                <a:srgbClr val="FF0000"/>
              </a:solidFill>
            </a:endParaRPr>
          </a:p>
        </p:txBody>
      </p:sp>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5402025" y="3184587"/>
              <a:ext cx="67392" cy="151776"/>
            </p14:xfrm>
          </p:contentPart>
        </mc:Choice>
        <mc:Fallback xmlns="">
          <p:pic>
            <p:nvPicPr>
              <p:cNvPr id="6" name="Ink 5"/>
            </p:nvPicPr>
            <p:blipFill>
              <a:blip r:embed="rId8"/>
            </p:blipFill>
            <p:spPr>
              <a:xfrm>
                <a:off x="5402025" y="3184587"/>
                <a:ext cx="67392" cy="15177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6" name="Ink 15"/>
              <p14:cNvContentPartPr/>
              <p14:nvPr/>
            </p14:nvContentPartPr>
            <p14:xfrm>
              <a:off x="4607145" y="2580075"/>
              <a:ext cx="60480" cy="136224"/>
            </p14:xfrm>
          </p:contentPart>
        </mc:Choice>
        <mc:Fallback xmlns="">
          <p:pic>
            <p:nvPicPr>
              <p:cNvPr id="16" name="Ink 15"/>
            </p:nvPicPr>
            <p:blipFill>
              <a:blip r:embed="rId10"/>
            </p:blipFill>
            <p:spPr>
              <a:xfrm>
                <a:off x="4607145" y="2580075"/>
                <a:ext cx="60480" cy="13622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7" name="Ink 16"/>
              <p14:cNvContentPartPr/>
              <p14:nvPr/>
            </p14:nvContentPartPr>
            <p14:xfrm>
              <a:off x="5185323" y="2326614"/>
              <a:ext cx="80640" cy="137952"/>
            </p14:xfrm>
          </p:contentPart>
        </mc:Choice>
        <mc:Fallback xmlns="">
          <p:pic>
            <p:nvPicPr>
              <p:cNvPr id="17" name="Ink 16"/>
            </p:nvPicPr>
            <p:blipFill>
              <a:blip r:embed="rId12"/>
            </p:blipFill>
            <p:spPr>
              <a:xfrm>
                <a:off x="5185323" y="2326614"/>
                <a:ext cx="80640" cy="13795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2" name="Ink 21"/>
              <p14:cNvContentPartPr/>
              <p14:nvPr/>
            </p14:nvContentPartPr>
            <p14:xfrm>
              <a:off x="5302539" y="2309334"/>
              <a:ext cx="131544" cy="147744"/>
            </p14:xfrm>
          </p:contentPart>
        </mc:Choice>
        <mc:Fallback xmlns="">
          <p:pic>
            <p:nvPicPr>
              <p:cNvPr id="22" name="Ink 21"/>
            </p:nvPicPr>
            <p:blipFill>
              <a:blip r:embed="rId14"/>
            </p:blipFill>
            <p:spPr>
              <a:xfrm>
                <a:off x="5302539" y="2309334"/>
                <a:ext cx="131544" cy="14774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3" name="Ink 22"/>
              <p14:cNvContentPartPr/>
              <p14:nvPr/>
            </p14:nvContentPartPr>
            <p14:xfrm>
              <a:off x="5597254" y="4486672"/>
              <a:ext cx="739008" cy="12384"/>
            </p14:xfrm>
          </p:contentPart>
        </mc:Choice>
        <mc:Fallback xmlns="">
          <p:pic>
            <p:nvPicPr>
              <p:cNvPr id="23" name="Ink 22"/>
            </p:nvPicPr>
            <p:blipFill>
              <a:blip r:embed="rId16"/>
            </p:blipFill>
            <p:spPr>
              <a:xfrm>
                <a:off x="5597254" y="4486672"/>
                <a:ext cx="739008" cy="1238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4" name="Ink 23"/>
              <p14:cNvContentPartPr/>
              <p14:nvPr/>
            </p14:nvContentPartPr>
            <p14:xfrm>
              <a:off x="5573926" y="4694320"/>
              <a:ext cx="762336" cy="35712"/>
            </p14:xfrm>
          </p:contentPart>
        </mc:Choice>
        <mc:Fallback xmlns="">
          <p:pic>
            <p:nvPicPr>
              <p:cNvPr id="24" name="Ink 23"/>
            </p:nvPicPr>
            <p:blipFill>
              <a:blip r:embed="rId18"/>
            </p:blipFill>
            <p:spPr>
              <a:xfrm>
                <a:off x="5573926" y="4694320"/>
                <a:ext cx="762336" cy="3571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5" name="Ink 24"/>
              <p14:cNvContentPartPr/>
              <p14:nvPr/>
            </p14:nvContentPartPr>
            <p14:xfrm>
              <a:off x="5562406" y="4914640"/>
              <a:ext cx="646272" cy="12096"/>
            </p14:xfrm>
          </p:contentPart>
        </mc:Choice>
        <mc:Fallback xmlns="">
          <p:pic>
            <p:nvPicPr>
              <p:cNvPr id="25" name="Ink 24"/>
            </p:nvPicPr>
            <p:blipFill>
              <a:blip r:embed="rId20"/>
            </p:blipFill>
            <p:spPr>
              <a:xfrm>
                <a:off x="5562406" y="4914640"/>
                <a:ext cx="646272" cy="1209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9" name="Ink 28"/>
              <p14:cNvContentPartPr/>
              <p14:nvPr/>
            </p14:nvContentPartPr>
            <p14:xfrm>
              <a:off x="5111398" y="2683216"/>
              <a:ext cx="184032" cy="288"/>
            </p14:xfrm>
          </p:contentPart>
        </mc:Choice>
        <mc:Fallback xmlns="">
          <p:pic>
            <p:nvPicPr>
              <p:cNvPr id="29" name="Ink 28"/>
            </p:nvPicPr>
            <p:blipFill>
              <a:blip r:embed="rId22"/>
            </p:blipFill>
            <p:spPr>
              <a:xfrm>
                <a:off x="5111398" y="2683216"/>
                <a:ext cx="184032" cy="28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0" name="Ink 29"/>
              <p14:cNvContentPartPr/>
              <p14:nvPr/>
            </p14:nvContentPartPr>
            <p14:xfrm>
              <a:off x="5053798" y="2601712"/>
              <a:ext cx="537696" cy="302400"/>
            </p14:xfrm>
          </p:contentPart>
        </mc:Choice>
        <mc:Fallback xmlns="">
          <p:pic>
            <p:nvPicPr>
              <p:cNvPr id="30" name="Ink 29"/>
            </p:nvPicPr>
            <p:blipFill>
              <a:blip r:embed="rId24"/>
            </p:blipFill>
            <p:spPr>
              <a:xfrm>
                <a:off x="5053798" y="2601712"/>
                <a:ext cx="537696" cy="3024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6324" name="Ink 56323"/>
              <p14:cNvContentPartPr/>
              <p14:nvPr/>
            </p14:nvContentPartPr>
            <p14:xfrm>
              <a:off x="4548298" y="3039020"/>
              <a:ext cx="310752" cy="1374912"/>
            </p14:xfrm>
          </p:contentPart>
        </mc:Choice>
        <mc:Fallback xmlns="">
          <p:pic>
            <p:nvPicPr>
              <p:cNvPr id="56324" name="Ink 56323"/>
            </p:nvPicPr>
            <p:blipFill>
              <a:blip r:embed="rId26"/>
            </p:blipFill>
            <p:spPr>
              <a:xfrm>
                <a:off x="4548298" y="3039020"/>
                <a:ext cx="310752" cy="1374912"/>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Effects of a Tax on Capital Income (Fig 29.6, </a:t>
            </a:r>
            <a:r>
              <a:rPr lang="en-CA" dirty="0" err="1"/>
              <a:t>Pg</a:t>
            </a:r>
            <a:r>
              <a:rPr lang="en-CA" dirty="0"/>
              <a:t> 712)</a:t>
            </a:r>
            <a:endParaRPr lang="en-CA" dirty="0"/>
          </a:p>
        </p:txBody>
      </p:sp>
      <p:sp>
        <p:nvSpPr>
          <p:cNvPr id="3" name="Content Placeholder 2"/>
          <p:cNvSpPr>
            <a:spLocks noGrp="1"/>
          </p:cNvSpPr>
          <p:nvPr>
            <p:ph idx="1"/>
          </p:nvPr>
        </p:nvSpPr>
        <p:spPr>
          <a:xfrm>
            <a:off x="17362" y="1371600"/>
            <a:ext cx="9126638" cy="5486400"/>
          </a:xfrm>
        </p:spPr>
        <p:txBody>
          <a:bodyPr>
            <a:normAutofit fontScale="92500"/>
          </a:bodyPr>
          <a:lstStyle/>
          <a:p>
            <a:pPr marL="450850" indent="-342900">
              <a:buFont typeface="Arial" panose="020B0604020202020204" pitchFamily="34" charset="0"/>
              <a:buChar char="•"/>
            </a:pPr>
            <a:r>
              <a:rPr lang="en-CA" b="0" dirty="0">
                <a:solidFill>
                  <a:schemeClr val="tx1"/>
                </a:solidFill>
              </a:rPr>
              <a:t>A tax on capital (interest) income is a disincentive to </a:t>
            </a:r>
            <a:r>
              <a:rPr lang="en-CA" dirty="0">
                <a:solidFill>
                  <a:schemeClr val="tx1"/>
                </a:solidFill>
              </a:rPr>
              <a:t>save</a:t>
            </a:r>
            <a:r>
              <a:rPr lang="en-CA" b="0" dirty="0">
                <a:solidFill>
                  <a:schemeClr val="tx1"/>
                </a:solidFill>
              </a:rPr>
              <a:t> (SLF)</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SLF shifts </a:t>
            </a:r>
            <a:r>
              <a:rPr lang="en-CA" dirty="0">
                <a:solidFill>
                  <a:schemeClr val="tx1"/>
                </a:solidFill>
              </a:rPr>
              <a:t>left</a:t>
            </a:r>
            <a:endParaRPr lang="en-CA" b="0" dirty="0">
              <a:solidFill>
                <a:schemeClr val="tx1"/>
              </a:solidFill>
            </a:endParaRPr>
          </a:p>
          <a:p>
            <a:pPr marL="450850" indent="-342900">
              <a:buFont typeface="Arial" panose="020B0604020202020204" pitchFamily="34" charset="0"/>
              <a:buChar char="•"/>
            </a:pPr>
            <a:r>
              <a:rPr lang="en-CA" u="sng" dirty="0">
                <a:solidFill>
                  <a:schemeClr val="tx1"/>
                </a:solidFill>
              </a:rPr>
              <a:t>Outcomes</a:t>
            </a:r>
            <a:endParaRPr lang="en-CA" b="0" u="sng" dirty="0">
              <a:solidFill>
                <a:schemeClr val="tx1"/>
              </a:solidFill>
            </a:endParaRPr>
          </a:p>
          <a:p>
            <a:pPr marL="914400" lvl="3" indent="-342900">
              <a:buFont typeface="Arial" panose="020B0604020202020204" pitchFamily="34" charset="0"/>
              <a:buChar char="•"/>
            </a:pPr>
            <a:r>
              <a:rPr lang="en-CA" dirty="0">
                <a:latin typeface="+mj-lt"/>
              </a:rPr>
              <a:t>At point B, the equilibrium real interest </a:t>
            </a:r>
            <a:r>
              <a:rPr lang="en-CA" b="1" dirty="0">
                <a:latin typeface="+mj-lt"/>
              </a:rPr>
              <a:t>rises</a:t>
            </a:r>
            <a:endParaRPr lang="en-CA" b="1" dirty="0">
              <a:latin typeface="+mj-lt"/>
            </a:endParaRPr>
          </a:p>
          <a:p>
            <a:pPr marL="914400" lvl="3" indent="-342900">
              <a:buFont typeface="Arial" panose="020B0604020202020204" pitchFamily="34" charset="0"/>
              <a:buChar char="•"/>
            </a:pPr>
            <a:r>
              <a:rPr lang="en-CA" dirty="0">
                <a:solidFill>
                  <a:schemeClr val="tx1"/>
                </a:solidFill>
                <a:latin typeface="+mj-lt"/>
              </a:rPr>
              <a:t>The quantity of loanable funds is smaller</a:t>
            </a:r>
            <a:endParaRPr lang="en-CA" dirty="0">
              <a:solidFill>
                <a:schemeClr val="tx1"/>
              </a:solidFill>
              <a:latin typeface="+mj-lt"/>
            </a:endParaRPr>
          </a:p>
          <a:p>
            <a:pPr marL="450850" lvl="2" indent="-342900">
              <a:buFont typeface="Arial" panose="020B0604020202020204" pitchFamily="34" charset="0"/>
              <a:buChar char="•"/>
            </a:pPr>
            <a:r>
              <a:rPr lang="en-CA" sz="2400" dirty="0">
                <a:solidFill>
                  <a:schemeClr val="tx1"/>
                </a:solidFill>
                <a:latin typeface="+mj-lt"/>
              </a:rPr>
              <a:t>Savers look at the after-tax real interest rate when deciding how much to save</a:t>
            </a:r>
            <a:endParaRPr lang="en-CA" sz="2400" dirty="0">
              <a:solidFill>
                <a:schemeClr val="tx1"/>
              </a:solidFill>
              <a:latin typeface="+mj-lt"/>
            </a:endParaRPr>
          </a:p>
          <a:p>
            <a:pPr marL="450850" lvl="2" indent="-342900">
              <a:buFont typeface="Arial" panose="020B0604020202020204" pitchFamily="34" charset="0"/>
              <a:buChar char="•"/>
            </a:pPr>
            <a:r>
              <a:rPr lang="en-CA" sz="2400" dirty="0">
                <a:latin typeface="+mj-lt"/>
              </a:rPr>
              <a:t>Real interest rate – income tax paid on interest income = real after-tax interest rate</a:t>
            </a:r>
            <a:endParaRPr lang="en-CA" sz="2400" dirty="0">
              <a:latin typeface="+mj-lt"/>
            </a:endParaRPr>
          </a:p>
          <a:p>
            <a:pPr marL="450850" lvl="2" indent="-342900">
              <a:buFont typeface="Arial" panose="020B0604020202020204" pitchFamily="34" charset="0"/>
              <a:buChar char="•"/>
            </a:pPr>
            <a:r>
              <a:rPr lang="en-CA" sz="2400" dirty="0">
                <a:solidFill>
                  <a:schemeClr val="tx1"/>
                </a:solidFill>
                <a:latin typeface="+mj-lt"/>
              </a:rPr>
              <a:t>In this example, the equilibrium interest rate rises to 4% but the after-tax interest rate falls to 1%</a:t>
            </a:r>
            <a:endParaRPr lang="en-CA" sz="2400" dirty="0">
              <a:solidFill>
                <a:schemeClr val="tx1"/>
              </a:solidFill>
              <a:latin typeface="+mj-lt"/>
            </a:endParaRPr>
          </a:p>
          <a:p>
            <a:pPr marL="450850" lvl="2" indent="-342900">
              <a:buFont typeface="Arial" panose="020B0604020202020204" pitchFamily="34" charset="0"/>
              <a:buChar char="•"/>
            </a:pPr>
            <a:r>
              <a:rPr lang="en-CA" sz="2400" dirty="0">
                <a:latin typeface="+mj-lt"/>
              </a:rPr>
              <a:t>However, only </a:t>
            </a:r>
            <a:r>
              <a:rPr lang="en-CA" sz="2400" b="1" dirty="0">
                <a:latin typeface="+mj-lt"/>
              </a:rPr>
              <a:t>nominal</a:t>
            </a:r>
            <a:r>
              <a:rPr lang="en-CA" sz="2400" dirty="0">
                <a:latin typeface="+mj-lt"/>
              </a:rPr>
              <a:t> amounts are taxed so we must also consider the inflation rate</a:t>
            </a:r>
            <a:endParaRPr lang="en-CA" sz="2400" dirty="0">
              <a:solidFill>
                <a:schemeClr val="tx1"/>
              </a:solidFill>
              <a:latin typeface="+mj-lt"/>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Interest Rate</a:t>
            </a:r>
            <a:endParaRPr lang="en-CA" dirty="0"/>
          </a:p>
        </p:txBody>
      </p:sp>
      <p:sp>
        <p:nvSpPr>
          <p:cNvPr id="3" name="Content Placeholder 2"/>
          <p:cNvSpPr>
            <a:spLocks noGrp="1"/>
          </p:cNvSpPr>
          <p:nvPr>
            <p:ph idx="1"/>
          </p:nvPr>
        </p:nvSpPr>
        <p:spPr>
          <a:xfrm>
            <a:off x="152400" y="1371600"/>
            <a:ext cx="8762999" cy="5334000"/>
          </a:xfrm>
        </p:spPr>
        <p:txBody>
          <a:bodyPr/>
          <a:lstStyle/>
          <a:p>
            <a:r>
              <a:rPr lang="en-CA" dirty="0"/>
              <a:t>Given:</a:t>
            </a:r>
            <a:endParaRPr lang="en-CA" dirty="0"/>
          </a:p>
          <a:p>
            <a:pPr>
              <a:spcBef>
                <a:spcPts val="0"/>
              </a:spcBef>
              <a:spcAft>
                <a:spcPts val="0"/>
              </a:spcAft>
            </a:pPr>
            <a:r>
              <a:rPr lang="en-CA" b="0" dirty="0">
                <a:solidFill>
                  <a:schemeClr val="tx1"/>
                </a:solidFill>
              </a:rPr>
              <a:t>Real interest rate = 4%</a:t>
            </a:r>
            <a:endParaRPr lang="en-CA" b="0" dirty="0">
              <a:solidFill>
                <a:schemeClr val="tx1"/>
              </a:solidFill>
            </a:endParaRPr>
          </a:p>
          <a:p>
            <a:pPr>
              <a:spcBef>
                <a:spcPts val="0"/>
              </a:spcBef>
              <a:spcAft>
                <a:spcPts val="0"/>
              </a:spcAft>
            </a:pPr>
            <a:r>
              <a:rPr lang="en-CA" b="0" dirty="0">
                <a:solidFill>
                  <a:schemeClr val="tx1"/>
                </a:solidFill>
              </a:rPr>
              <a:t>Tax rate = 40%</a:t>
            </a:r>
            <a:endParaRPr lang="en-CA" b="0" dirty="0">
              <a:solidFill>
                <a:schemeClr val="tx1"/>
              </a:solidFill>
            </a:endParaRPr>
          </a:p>
          <a:p>
            <a:pPr>
              <a:spcBef>
                <a:spcPts val="0"/>
              </a:spcBef>
              <a:spcAft>
                <a:spcPts val="0"/>
              </a:spcAft>
            </a:pPr>
            <a:r>
              <a:rPr lang="en-CA" b="0" dirty="0">
                <a:solidFill>
                  <a:schemeClr val="tx1"/>
                </a:solidFill>
              </a:rPr>
              <a:t>Inflation = 0</a:t>
            </a:r>
            <a:endParaRPr lang="en-CA" b="0" dirty="0">
              <a:solidFill>
                <a:schemeClr val="tx1"/>
              </a:solidFill>
            </a:endParaRPr>
          </a:p>
          <a:p>
            <a:pPr>
              <a:spcBef>
                <a:spcPts val="0"/>
              </a:spcBef>
              <a:spcAft>
                <a:spcPts val="0"/>
              </a:spcAft>
            </a:pPr>
            <a:r>
              <a:rPr lang="en-CA" b="0" dirty="0">
                <a:solidFill>
                  <a:schemeClr val="tx1"/>
                </a:solidFill>
              </a:rPr>
              <a:t>Nominal interest rate = real interest rate + inflation</a:t>
            </a:r>
            <a:endParaRPr lang="en-CA" b="0" dirty="0">
              <a:solidFill>
                <a:schemeClr val="tx1"/>
              </a:solidFill>
            </a:endParaRPr>
          </a:p>
          <a:p>
            <a:pPr>
              <a:spcBef>
                <a:spcPts val="0"/>
              </a:spcBef>
              <a:spcAft>
                <a:spcPts val="0"/>
              </a:spcAft>
            </a:pPr>
            <a:r>
              <a:rPr lang="en-CA" b="0" dirty="0">
                <a:solidFill>
                  <a:schemeClr val="tx1"/>
                </a:solidFill>
              </a:rPr>
              <a:t>Nominal interest rate = 4% + 0</a:t>
            </a:r>
            <a:endParaRPr lang="en-CA" b="0" dirty="0">
              <a:solidFill>
                <a:schemeClr val="tx1"/>
              </a:solidFill>
            </a:endParaRPr>
          </a:p>
          <a:p>
            <a:pPr>
              <a:spcBef>
                <a:spcPts val="0"/>
              </a:spcBef>
              <a:spcAft>
                <a:spcPts val="0"/>
              </a:spcAft>
            </a:pPr>
            <a:r>
              <a:rPr lang="en-CA" b="0" dirty="0">
                <a:solidFill>
                  <a:schemeClr val="tx1"/>
                </a:solidFill>
              </a:rPr>
              <a:t>Nominal interest rate = 4%</a:t>
            </a:r>
            <a:endParaRPr lang="en-CA" b="0" dirty="0">
              <a:solidFill>
                <a:schemeClr val="tx1"/>
              </a:solidFill>
            </a:endParaRPr>
          </a:p>
          <a:p>
            <a:pPr>
              <a:spcBef>
                <a:spcPts val="0"/>
              </a:spcBef>
              <a:spcAft>
                <a:spcPts val="0"/>
              </a:spcAft>
            </a:pPr>
            <a:endParaRPr lang="en-CA" b="0" dirty="0">
              <a:solidFill>
                <a:schemeClr val="tx1"/>
              </a:solidFill>
            </a:endParaRPr>
          </a:p>
          <a:p>
            <a:pPr>
              <a:spcBef>
                <a:spcPts val="0"/>
              </a:spcBef>
              <a:spcAft>
                <a:spcPts val="0"/>
              </a:spcAft>
            </a:pPr>
            <a:r>
              <a:rPr lang="en-CA" b="0" dirty="0">
                <a:solidFill>
                  <a:schemeClr val="tx1"/>
                </a:solidFill>
              </a:rPr>
              <a:t>After-tax real interest rate = Nominal interest rate (1 – tax rate) – inflation </a:t>
            </a:r>
            <a:endParaRPr lang="en-CA" b="0" dirty="0">
              <a:solidFill>
                <a:schemeClr val="tx1"/>
              </a:solidFill>
            </a:endParaRPr>
          </a:p>
          <a:p>
            <a:pPr>
              <a:spcBef>
                <a:spcPts val="0"/>
              </a:spcBef>
              <a:spcAft>
                <a:spcPts val="0"/>
              </a:spcAft>
            </a:pPr>
            <a:r>
              <a:rPr lang="en-CA" b="0" dirty="0">
                <a:solidFill>
                  <a:schemeClr val="tx1"/>
                </a:solidFill>
              </a:rPr>
              <a:t>				</a:t>
            </a:r>
            <a:endParaRPr lang="en-CA" b="0" dirty="0">
              <a:solidFill>
                <a:schemeClr val="tx1"/>
              </a:solidFill>
            </a:endParaRPr>
          </a:p>
          <a:p>
            <a:pPr>
              <a:spcBef>
                <a:spcPts val="0"/>
              </a:spcBef>
              <a:spcAft>
                <a:spcPts val="0"/>
              </a:spcAft>
            </a:pPr>
            <a:r>
              <a:rPr lang="en-CA" b="0" dirty="0">
                <a:solidFill>
                  <a:schemeClr val="tx1"/>
                </a:solidFill>
              </a:rPr>
              <a:t>				= 0.4 (1 – 0.40) – 0</a:t>
            </a:r>
            <a:endParaRPr lang="en-CA" b="0" dirty="0">
              <a:solidFill>
                <a:schemeClr val="tx1"/>
              </a:solidFill>
            </a:endParaRPr>
          </a:p>
          <a:p>
            <a:pPr>
              <a:spcBef>
                <a:spcPts val="0"/>
              </a:spcBef>
              <a:spcAft>
                <a:spcPts val="0"/>
              </a:spcAft>
            </a:pPr>
            <a:r>
              <a:rPr lang="en-CA" b="0" dirty="0">
                <a:solidFill>
                  <a:schemeClr val="tx1"/>
                </a:solidFill>
              </a:rPr>
              <a:t>				= 0.024</a:t>
            </a:r>
            <a:endParaRPr lang="en-CA" b="0" dirty="0">
              <a:solidFill>
                <a:schemeClr val="tx1"/>
              </a:solidFill>
            </a:endParaRPr>
          </a:p>
          <a:p>
            <a:pPr>
              <a:spcBef>
                <a:spcPts val="0"/>
              </a:spcBef>
              <a:spcAft>
                <a:spcPts val="0"/>
              </a:spcAft>
            </a:pPr>
            <a:r>
              <a:rPr lang="en-CA" b="0" dirty="0">
                <a:solidFill>
                  <a:schemeClr val="tx1"/>
                </a:solidFill>
              </a:rPr>
              <a:t>				= 2.4% </a:t>
            </a:r>
            <a:endParaRPr lang="en-CA" b="0" dirty="0">
              <a:solidFill>
                <a:schemeClr val="tx1"/>
              </a:solidFill>
            </a:endParaRPr>
          </a:p>
        </p:txBody>
      </p:sp>
      <p:sp>
        <p:nvSpPr>
          <p:cNvPr id="4" name="Rectangle 3"/>
          <p:cNvSpPr/>
          <p:nvPr/>
        </p:nvSpPr>
        <p:spPr>
          <a:xfrm>
            <a:off x="152400" y="4191000"/>
            <a:ext cx="8686800" cy="1143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endParaRPr lang="en-CA"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2795" y="990600"/>
            <a:ext cx="8762999" cy="5715000"/>
          </a:xfrm>
        </p:spPr>
        <p:txBody>
          <a:bodyPr/>
          <a:lstStyle/>
          <a:p>
            <a:r>
              <a:rPr lang="en-CA" dirty="0"/>
              <a:t>Given:</a:t>
            </a:r>
            <a:endParaRPr lang="en-CA" dirty="0"/>
          </a:p>
          <a:p>
            <a:pPr>
              <a:spcBef>
                <a:spcPts val="0"/>
              </a:spcBef>
              <a:spcAft>
                <a:spcPts val="0"/>
              </a:spcAft>
            </a:pPr>
            <a:r>
              <a:rPr lang="en-CA" b="0" dirty="0">
                <a:solidFill>
                  <a:schemeClr val="tx1"/>
                </a:solidFill>
              </a:rPr>
              <a:t>Real interest rate = 4%</a:t>
            </a:r>
            <a:endParaRPr lang="en-CA" b="0" dirty="0">
              <a:solidFill>
                <a:schemeClr val="tx1"/>
              </a:solidFill>
            </a:endParaRPr>
          </a:p>
          <a:p>
            <a:pPr>
              <a:spcBef>
                <a:spcPts val="0"/>
              </a:spcBef>
              <a:spcAft>
                <a:spcPts val="0"/>
              </a:spcAft>
            </a:pPr>
            <a:r>
              <a:rPr lang="en-CA" b="0" dirty="0">
                <a:solidFill>
                  <a:schemeClr val="tx1"/>
                </a:solidFill>
              </a:rPr>
              <a:t>Tax rate = 40%</a:t>
            </a:r>
            <a:endParaRPr lang="en-CA" b="0" dirty="0">
              <a:solidFill>
                <a:schemeClr val="tx1"/>
              </a:solidFill>
            </a:endParaRPr>
          </a:p>
          <a:p>
            <a:pPr>
              <a:spcBef>
                <a:spcPts val="0"/>
              </a:spcBef>
              <a:spcAft>
                <a:spcPts val="0"/>
              </a:spcAft>
            </a:pPr>
            <a:r>
              <a:rPr lang="en-CA" b="0" dirty="0">
                <a:solidFill>
                  <a:schemeClr val="tx1"/>
                </a:solidFill>
              </a:rPr>
              <a:t>Inflation = 6%</a:t>
            </a:r>
            <a:endParaRPr lang="en-CA" b="0" dirty="0">
              <a:solidFill>
                <a:schemeClr val="tx1"/>
              </a:solidFill>
            </a:endParaRPr>
          </a:p>
          <a:p>
            <a:pPr>
              <a:spcBef>
                <a:spcPts val="0"/>
              </a:spcBef>
              <a:spcAft>
                <a:spcPts val="0"/>
              </a:spcAft>
            </a:pPr>
            <a:r>
              <a:rPr lang="en-CA" b="0" dirty="0">
                <a:solidFill>
                  <a:schemeClr val="tx1"/>
                </a:solidFill>
              </a:rPr>
              <a:t>Nominal interest rate = real interest rate + inflation</a:t>
            </a:r>
            <a:endParaRPr lang="en-CA" b="0" dirty="0">
              <a:solidFill>
                <a:schemeClr val="tx1"/>
              </a:solidFill>
            </a:endParaRPr>
          </a:p>
          <a:p>
            <a:pPr>
              <a:spcBef>
                <a:spcPts val="0"/>
              </a:spcBef>
              <a:spcAft>
                <a:spcPts val="0"/>
              </a:spcAft>
            </a:pPr>
            <a:r>
              <a:rPr lang="en-CA" b="0" dirty="0">
                <a:solidFill>
                  <a:schemeClr val="tx1"/>
                </a:solidFill>
              </a:rPr>
              <a:t>Nominal interest rate = 4% + 6%</a:t>
            </a:r>
            <a:endParaRPr lang="en-CA" b="0" dirty="0">
              <a:solidFill>
                <a:schemeClr val="tx1"/>
              </a:solidFill>
            </a:endParaRPr>
          </a:p>
          <a:p>
            <a:pPr>
              <a:spcBef>
                <a:spcPts val="0"/>
              </a:spcBef>
              <a:spcAft>
                <a:spcPts val="0"/>
              </a:spcAft>
            </a:pPr>
            <a:r>
              <a:rPr lang="en-CA" b="0" dirty="0">
                <a:solidFill>
                  <a:schemeClr val="tx1"/>
                </a:solidFill>
              </a:rPr>
              <a:t>Nominal interest rate = 10%</a:t>
            </a:r>
            <a:endParaRPr lang="en-CA" b="0" dirty="0">
              <a:solidFill>
                <a:schemeClr val="tx1"/>
              </a:solidFill>
            </a:endParaRPr>
          </a:p>
          <a:p>
            <a:pPr>
              <a:spcBef>
                <a:spcPts val="0"/>
              </a:spcBef>
              <a:spcAft>
                <a:spcPts val="0"/>
              </a:spcAft>
            </a:pPr>
            <a:endParaRPr lang="en-CA" b="0" dirty="0">
              <a:solidFill>
                <a:schemeClr val="tx1"/>
              </a:solidFill>
            </a:endParaRPr>
          </a:p>
          <a:p>
            <a:pPr>
              <a:spcBef>
                <a:spcPts val="0"/>
              </a:spcBef>
              <a:spcAft>
                <a:spcPts val="0"/>
              </a:spcAft>
            </a:pPr>
            <a:r>
              <a:rPr lang="en-CA" b="0" dirty="0">
                <a:solidFill>
                  <a:schemeClr val="tx1"/>
                </a:solidFill>
              </a:rPr>
              <a:t>After-tax real interest rate = Nominal interest rate (1 – tax rate) – inflation </a:t>
            </a:r>
            <a:endParaRPr lang="en-CA" b="0" dirty="0">
              <a:solidFill>
                <a:schemeClr val="tx1"/>
              </a:solidFill>
            </a:endParaRPr>
          </a:p>
          <a:p>
            <a:pPr>
              <a:spcBef>
                <a:spcPts val="0"/>
              </a:spcBef>
              <a:spcAft>
                <a:spcPts val="0"/>
              </a:spcAft>
            </a:pPr>
            <a:r>
              <a:rPr lang="en-CA" b="0" dirty="0">
                <a:solidFill>
                  <a:schemeClr val="tx1"/>
                </a:solidFill>
              </a:rPr>
              <a:t>				= 0.10 (1 – 0.40) – 0.06</a:t>
            </a:r>
            <a:endParaRPr lang="en-CA" b="0" dirty="0">
              <a:solidFill>
                <a:schemeClr val="tx1"/>
              </a:solidFill>
            </a:endParaRPr>
          </a:p>
          <a:p>
            <a:pPr>
              <a:spcBef>
                <a:spcPts val="0"/>
              </a:spcBef>
              <a:spcAft>
                <a:spcPts val="0"/>
              </a:spcAft>
            </a:pPr>
            <a:r>
              <a:rPr lang="en-CA" b="0" dirty="0">
                <a:solidFill>
                  <a:schemeClr val="tx1"/>
                </a:solidFill>
              </a:rPr>
              <a:t>				= 0.60 – 0.60</a:t>
            </a:r>
            <a:endParaRPr lang="en-CA" b="0" dirty="0">
              <a:solidFill>
                <a:schemeClr val="tx1"/>
              </a:solidFill>
            </a:endParaRPr>
          </a:p>
          <a:p>
            <a:pPr>
              <a:spcBef>
                <a:spcPts val="0"/>
              </a:spcBef>
              <a:spcAft>
                <a:spcPts val="0"/>
              </a:spcAft>
            </a:pPr>
            <a:r>
              <a:rPr lang="en-CA" b="0" dirty="0">
                <a:solidFill>
                  <a:schemeClr val="tx1"/>
                </a:solidFill>
              </a:rPr>
              <a:t>				= 0</a:t>
            </a:r>
            <a:endParaRPr lang="en-CA" b="0" dirty="0">
              <a:solidFill>
                <a:schemeClr val="tx1"/>
              </a:solidFill>
            </a:endParaRPr>
          </a:p>
          <a:p>
            <a:pPr>
              <a:spcBef>
                <a:spcPts val="0"/>
              </a:spcBef>
              <a:spcAft>
                <a:spcPts val="0"/>
              </a:spcAft>
            </a:pPr>
            <a:r>
              <a:rPr lang="en-CA" dirty="0">
                <a:solidFill>
                  <a:schemeClr val="tx1"/>
                </a:solidFill>
              </a:rPr>
              <a:t>With inflation</a:t>
            </a:r>
            <a:r>
              <a:rPr lang="en-CA" b="0" dirty="0">
                <a:solidFill>
                  <a:schemeClr val="tx1"/>
                </a:solidFill>
              </a:rPr>
              <a:t>, in this example, the true tax rate is not 40% but 100%</a:t>
            </a:r>
            <a:endParaRPr lang="en-CA" dirty="0">
              <a:solidFill>
                <a:schemeClr val="tx1"/>
              </a:solidFill>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3"/>
          <p:cNvSpPr>
            <a:spLocks noGrp="1" noChangeArrowheads="1"/>
          </p:cNvSpPr>
          <p:nvPr>
            <p:ph type="title"/>
          </p:nvPr>
        </p:nvSpPr>
        <p:spPr>
          <a:xfrm>
            <a:off x="990600" y="107950"/>
            <a:ext cx="7924800" cy="1554163"/>
          </a:xfrm>
          <a:noFill/>
        </p:spPr>
        <p:txBody>
          <a:bodyPr/>
          <a:lstStyle/>
          <a:p>
            <a:r>
              <a:rPr lang="en-CA" altLang="en-US"/>
              <a:t>The Supply-Side Effects of Fiscal Policy</a:t>
            </a:r>
            <a:endParaRPr lang="en-CA" altLang="en-US"/>
          </a:p>
        </p:txBody>
      </p:sp>
      <p:sp>
        <p:nvSpPr>
          <p:cNvPr id="791555" name="Rectangle 3"/>
          <p:cNvSpPr>
            <a:spLocks noGrp="1" noChangeArrowheads="1"/>
          </p:cNvSpPr>
          <p:nvPr>
            <p:ph idx="1"/>
          </p:nvPr>
        </p:nvSpPr>
        <p:spPr>
          <a:xfrm>
            <a:off x="360363" y="1584325"/>
            <a:ext cx="4114800" cy="4525963"/>
          </a:xfrm>
        </p:spPr>
        <p:txBody>
          <a:bodyPr/>
          <a:lstStyle/>
          <a:p>
            <a:r>
              <a:rPr lang="en-CA" altLang="en-US"/>
              <a:t>Tax Revenues and the Laffer Curve </a:t>
            </a:r>
            <a:endParaRPr lang="en-CA" altLang="en-US"/>
          </a:p>
          <a:p>
            <a:pPr lvl="1"/>
            <a:r>
              <a:rPr lang="en-CA" altLang="en-US"/>
              <a:t>The relationship between the tax rate and the amount of tax revenue collected is called the </a:t>
            </a:r>
            <a:r>
              <a:rPr lang="en-CA" altLang="en-US" b="1"/>
              <a:t>Laffer curve</a:t>
            </a:r>
            <a:r>
              <a:rPr lang="en-CA" altLang="en-US"/>
              <a:t>.</a:t>
            </a:r>
            <a:endParaRPr lang="en-CA" altLang="en-US"/>
          </a:p>
          <a:p>
            <a:pPr lvl="1"/>
            <a:r>
              <a:rPr lang="en-CA" altLang="en-US"/>
              <a:t>At the tax rate </a:t>
            </a:r>
            <a:r>
              <a:rPr lang="en-CA" altLang="en-US" i="1"/>
              <a:t>T</a:t>
            </a:r>
            <a:r>
              <a:rPr lang="en-CA" altLang="en-US"/>
              <a:t>*,</a:t>
            </a:r>
            <a:br>
              <a:rPr lang="en-CA" altLang="en-US"/>
            </a:br>
            <a:r>
              <a:rPr lang="en-CA" altLang="en-US"/>
              <a:t>tax revenue is maximized.</a:t>
            </a:r>
            <a:endParaRPr lang="en-CA" altLang="en-US"/>
          </a:p>
        </p:txBody>
      </p:sp>
      <p:pic>
        <p:nvPicPr>
          <p:cNvPr id="58372" name="Picture 24" descr="fig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1577" name="Picture 25" descr="fig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7485961" y="5020672"/>
              <a:ext cx="154656" cy="17064"/>
            </p14:xfrm>
          </p:contentPart>
        </mc:Choice>
        <mc:Fallback xmlns="">
          <p:pic>
            <p:nvPicPr>
              <p:cNvPr id="7" name="Ink 6"/>
            </p:nvPicPr>
            <p:blipFill>
              <a:blip r:embed="rId4"/>
            </p:blipFill>
            <p:spPr>
              <a:xfrm>
                <a:off x="7485961" y="5020672"/>
                <a:ext cx="154656" cy="1706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7485673" y="4995904"/>
              <a:ext cx="141912" cy="5904"/>
            </p14:xfrm>
          </p:contentPart>
        </mc:Choice>
        <mc:Fallback xmlns="">
          <p:pic>
            <p:nvPicPr>
              <p:cNvPr id="6" name="Ink 5"/>
            </p:nvPicPr>
            <p:blipFill>
              <a:blip r:embed="rId6"/>
            </p:blipFill>
            <p:spPr>
              <a:xfrm>
                <a:off x="7485673" y="4995904"/>
                <a:ext cx="141912" cy="5904"/>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wipe(left)">
                                      <p:cBhvr>
                                        <p:cTn id="7" dur="1000"/>
                                        <p:tgtEl>
                                          <p:spTgt spid="79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wipe(left)">
                                      <p:cBhvr>
                                        <p:cTn id="12" dur="1000"/>
                                        <p:tgtEl>
                                          <p:spTgt spid="791555">
                                            <p:txEl>
                                              <p:pRg st="2" end="2"/>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91577"/>
                                        </p:tgtEl>
                                        <p:attrNameLst>
                                          <p:attrName>style.visibility</p:attrName>
                                        </p:attrNameLst>
                                      </p:cBhvr>
                                      <p:to>
                                        <p:strVal val="visible"/>
                                      </p:to>
                                    </p:set>
                                    <p:animEffect transition="in" filter="fade">
                                      <p:cBhvr>
                                        <p:cTn id="16" dur="500"/>
                                        <p:tgtEl>
                                          <p:spTgt spid="79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ldLvl="3"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418" name="Picture 7" descr="fig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4063" y="1309688"/>
            <a:ext cx="50958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fig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309688"/>
            <a:ext cx="50958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fig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309688"/>
            <a:ext cx="50958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fig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3" y="1309688"/>
            <a:ext cx="50958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g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63" y="1286523"/>
            <a:ext cx="50958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4343400" y="2590800"/>
            <a:ext cx="0" cy="25146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76800" y="1981200"/>
            <a:ext cx="0" cy="31242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52700" y="3124200"/>
            <a:ext cx="4000500" cy="0"/>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6" p14:bwMode="auto">
            <p14:nvContentPartPr>
              <p14:cNvPr id="18" name="Ink 17"/>
              <p14:cNvContentPartPr/>
              <p14:nvPr/>
            </p14:nvContentPartPr>
            <p14:xfrm>
              <a:off x="6655592" y="2995131"/>
              <a:ext cx="112843" cy="201960"/>
            </p14:xfrm>
          </p:contentPart>
        </mc:Choice>
        <mc:Fallback xmlns="">
          <p:pic>
            <p:nvPicPr>
              <p:cNvPr id="18" name="Ink 17"/>
            </p:nvPicPr>
            <p:blipFill>
              <a:blip r:embed="rId7"/>
            </p:blipFill>
            <p:spPr>
              <a:xfrm>
                <a:off x="6655592" y="2995131"/>
                <a:ext cx="112843" cy="2019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23" name="Ink 22"/>
              <p14:cNvContentPartPr/>
              <p14:nvPr/>
            </p14:nvContentPartPr>
            <p14:xfrm>
              <a:off x="4234632" y="5124222"/>
              <a:ext cx="138528" cy="166824"/>
            </p14:xfrm>
          </p:contentPart>
        </mc:Choice>
        <mc:Fallback xmlns="">
          <p:pic>
            <p:nvPicPr>
              <p:cNvPr id="23" name="Ink 22"/>
            </p:nvPicPr>
            <p:blipFill>
              <a:blip r:embed="rId9"/>
            </p:blipFill>
            <p:spPr>
              <a:xfrm>
                <a:off x="4234632" y="5124222"/>
                <a:ext cx="138528" cy="16682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8" name="Ink 27"/>
              <p14:cNvContentPartPr/>
              <p14:nvPr/>
            </p14:nvContentPartPr>
            <p14:xfrm>
              <a:off x="4768008" y="5122206"/>
              <a:ext cx="192672" cy="160704"/>
            </p14:xfrm>
          </p:contentPart>
        </mc:Choice>
        <mc:Fallback xmlns="">
          <p:pic>
            <p:nvPicPr>
              <p:cNvPr id="28" name="Ink 27"/>
            </p:nvPicPr>
            <p:blipFill>
              <a:blip r:embed="rId11"/>
            </p:blipFill>
            <p:spPr>
              <a:xfrm>
                <a:off x="4768008" y="5122206"/>
                <a:ext cx="192672" cy="160704"/>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31" name="Ink 30"/>
              <p14:cNvContentPartPr/>
              <p14:nvPr/>
            </p14:nvContentPartPr>
            <p14:xfrm>
              <a:off x="3825240" y="2958540"/>
              <a:ext cx="78624" cy="109440"/>
            </p14:xfrm>
          </p:contentPart>
        </mc:Choice>
        <mc:Fallback xmlns="">
          <p:pic>
            <p:nvPicPr>
              <p:cNvPr id="31" name="Ink 30"/>
            </p:nvPicPr>
            <p:blipFill>
              <a:blip r:embed="rId13"/>
            </p:blipFill>
            <p:spPr>
              <a:xfrm>
                <a:off x="3825240" y="2958540"/>
                <a:ext cx="78624" cy="10944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60421" name="Ink 60420"/>
              <p14:cNvContentPartPr/>
              <p14:nvPr/>
            </p14:nvContentPartPr>
            <p14:xfrm>
              <a:off x="2302872" y="3034572"/>
              <a:ext cx="186912" cy="136368"/>
            </p14:xfrm>
          </p:contentPart>
        </mc:Choice>
        <mc:Fallback xmlns="">
          <p:pic>
            <p:nvPicPr>
              <p:cNvPr id="60421" name="Ink 60420"/>
            </p:nvPicPr>
            <p:blipFill>
              <a:blip r:embed="rId15"/>
            </p:blipFill>
            <p:spPr>
              <a:xfrm>
                <a:off x="2302872" y="3034572"/>
                <a:ext cx="186912" cy="13636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60427" name="Ink 60426"/>
              <p14:cNvContentPartPr/>
              <p14:nvPr/>
            </p14:nvContentPartPr>
            <p14:xfrm>
              <a:off x="2270547" y="2516307"/>
              <a:ext cx="215712" cy="136224"/>
            </p14:xfrm>
          </p:contentPart>
        </mc:Choice>
        <mc:Fallback xmlns="">
          <p:pic>
            <p:nvPicPr>
              <p:cNvPr id="60427" name="Ink 60426"/>
            </p:nvPicPr>
            <p:blipFill>
              <a:blip r:embed="rId17"/>
            </p:blipFill>
            <p:spPr>
              <a:xfrm>
                <a:off x="2270547" y="2516307"/>
                <a:ext cx="215712" cy="13622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60437" name="Ink 60436"/>
              <p14:cNvContentPartPr/>
              <p14:nvPr/>
            </p14:nvContentPartPr>
            <p14:xfrm>
              <a:off x="2257209" y="1988712"/>
              <a:ext cx="228240" cy="128592"/>
            </p14:xfrm>
          </p:contentPart>
        </mc:Choice>
        <mc:Fallback xmlns="">
          <p:pic>
            <p:nvPicPr>
              <p:cNvPr id="60437" name="Ink 60436"/>
            </p:nvPicPr>
            <p:blipFill>
              <a:blip r:embed="rId19"/>
            </p:blipFill>
            <p:spPr>
              <a:xfrm>
                <a:off x="2257209" y="1988712"/>
                <a:ext cx="228240" cy="12859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60444" name="Ink 60443"/>
              <p14:cNvContentPartPr/>
              <p14:nvPr/>
            </p14:nvContentPartPr>
            <p14:xfrm>
              <a:off x="2266713" y="1472328"/>
              <a:ext cx="240624" cy="157968"/>
            </p14:xfrm>
          </p:contentPart>
        </mc:Choice>
        <mc:Fallback xmlns="">
          <p:pic>
            <p:nvPicPr>
              <p:cNvPr id="60444" name="Ink 60443"/>
            </p:nvPicPr>
            <p:blipFill>
              <a:blip r:embed="rId21"/>
            </p:blipFill>
            <p:spPr>
              <a:xfrm>
                <a:off x="2266713" y="1472328"/>
                <a:ext cx="240624" cy="15796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60457" name="Ink 60456"/>
              <p14:cNvContentPartPr/>
              <p14:nvPr/>
            </p14:nvContentPartPr>
            <p14:xfrm>
              <a:off x="5219652" y="1286523"/>
              <a:ext cx="711648" cy="108360"/>
            </p14:xfrm>
          </p:contentPart>
        </mc:Choice>
        <mc:Fallback xmlns="">
          <p:pic>
            <p:nvPicPr>
              <p:cNvPr id="60457" name="Ink 60456"/>
            </p:nvPicPr>
            <p:blipFill>
              <a:blip r:embed="rId23"/>
            </p:blipFill>
            <p:spPr>
              <a:xfrm>
                <a:off x="5219652" y="1286523"/>
                <a:ext cx="711648" cy="108360"/>
              </a:xfrm>
              <a:prstGeom prst="rect"/>
            </p:spPr>
          </p:pic>
        </mc:Fallback>
      </mc:AlternateContent>
      <p:sp>
        <p:nvSpPr>
          <p:cNvPr id="75" name="TextBox 74"/>
          <p:cNvSpPr txBox="1"/>
          <p:nvPr/>
        </p:nvSpPr>
        <p:spPr>
          <a:xfrm>
            <a:off x="4026300" y="553522"/>
            <a:ext cx="1905000" cy="369332"/>
          </a:xfrm>
          <a:prstGeom prst="rect">
            <a:avLst/>
          </a:prstGeom>
          <a:noFill/>
        </p:spPr>
        <p:txBody>
          <a:bodyPr wrap="square" rtlCol="0">
            <a:spAutoFit/>
          </a:bodyPr>
          <a:lstStyle/>
          <a:p>
            <a:r>
              <a:rPr lang="en-CA" dirty="0">
                <a:solidFill>
                  <a:srgbClr val="FF0000"/>
                </a:solidFill>
              </a:rPr>
              <a:t>The Laffer Curve</a:t>
            </a:r>
            <a:endParaRPr lang="en-CA"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871538" y="990600"/>
            <a:ext cx="7662862"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a:solidFill>
                  <a:srgbClr val="FF0000"/>
                </a:solidFill>
                <a:cs typeface="Arial" panose="020B0604020202020204" pitchFamily="34" charset="0"/>
              </a:rPr>
              <a:t>After studying this chapter, you will be able to:</a:t>
            </a:r>
            <a:endParaRPr lang="en-US" altLang="en-US" sz="2800">
              <a:solidFill>
                <a:srgbClr val="FF0000"/>
              </a:solidFill>
            </a:endParaRPr>
          </a:p>
        </p:txBody>
      </p:sp>
      <p:sp>
        <p:nvSpPr>
          <p:cNvPr id="386051" name="Rectangle 3"/>
          <p:cNvSpPr>
            <a:spLocks noGrp="1" noChangeArrowheads="1"/>
          </p:cNvSpPr>
          <p:nvPr>
            <p:ph idx="4294967295"/>
          </p:nvPr>
        </p:nvSpPr>
        <p:spPr bwMode="auto">
          <a:xfrm>
            <a:off x="1447800" y="1828800"/>
            <a:ext cx="6351588" cy="365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Describe the federal budget process and the recent history of outlays, revenues, deficits, and debt</a:t>
            </a:r>
            <a:endParaRPr lang="en-CA" altLang="en-US" sz="2400">
              <a:cs typeface="Arial" panose="020B0604020202020204" pitchFamily="34" charset="0"/>
            </a:endParaRPr>
          </a:p>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Explain the supply-side effects of fiscal policy</a:t>
            </a:r>
            <a:endParaRPr lang="en-CA" altLang="en-US" sz="2400">
              <a:cs typeface="Arial" panose="020B0604020202020204" pitchFamily="34" charset="0"/>
            </a:endParaRPr>
          </a:p>
          <a:p>
            <a:pPr>
              <a:spcBef>
                <a:spcPts val="1400"/>
              </a:spcBef>
              <a:spcAft>
                <a:spcPts val="600"/>
              </a:spcAft>
              <a:buClr>
                <a:srgbClr val="FF0000"/>
              </a:buClr>
              <a:buFont typeface="Symbol" panose="05050102010706020507" pitchFamily="18" charset="2"/>
              <a:buChar char="¨"/>
            </a:pPr>
            <a:r>
              <a:rPr lang="en-CA" altLang="en-US" sz="2400">
                <a:cs typeface="Arial" panose="020B0604020202020204" pitchFamily="34" charset="0"/>
              </a:rPr>
              <a:t>Explain how fiscal stimulus is used to fight a recession</a:t>
            </a:r>
            <a:endParaRPr lang="en-CA" altLang="en-US" sz="2400">
              <a:cs typeface="Arial" panose="020B0604020202020204"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8"/>
          <p:cNvSpPr>
            <a:spLocks noGrp="1" noChangeArrowheads="1"/>
          </p:cNvSpPr>
          <p:nvPr>
            <p:ph type="title"/>
          </p:nvPr>
        </p:nvSpPr>
        <p:spPr>
          <a:xfrm>
            <a:off x="990600" y="107950"/>
            <a:ext cx="8001000" cy="1554163"/>
          </a:xfrm>
          <a:noFill/>
        </p:spPr>
        <p:txBody>
          <a:bodyPr/>
          <a:lstStyle/>
          <a:p>
            <a:r>
              <a:rPr lang="en-CA" altLang="en-US"/>
              <a:t>The Supply-Side Effects of Fiscal Policy</a:t>
            </a:r>
            <a:endParaRPr lang="en-CA" altLang="en-US"/>
          </a:p>
        </p:txBody>
      </p:sp>
      <p:sp>
        <p:nvSpPr>
          <p:cNvPr id="1233922" name="Rectangle 2"/>
          <p:cNvSpPr>
            <a:spLocks noGrp="1" noChangeArrowheads="1"/>
          </p:cNvSpPr>
          <p:nvPr>
            <p:ph idx="1"/>
          </p:nvPr>
        </p:nvSpPr>
        <p:spPr>
          <a:xfrm>
            <a:off x="360363" y="1584325"/>
            <a:ext cx="4114800" cy="4525963"/>
          </a:xfrm>
        </p:spPr>
        <p:txBody>
          <a:bodyPr/>
          <a:lstStyle/>
          <a:p>
            <a:pPr lvl="1"/>
            <a:r>
              <a:rPr lang="en-CA" altLang="en-US" dirty="0"/>
              <a:t>For a </a:t>
            </a:r>
            <a:r>
              <a:rPr lang="en-CA" altLang="en-US" dirty="0">
                <a:highlight>
                  <a:srgbClr val="FFFF00"/>
                </a:highlight>
              </a:rPr>
              <a:t>tax rate below </a:t>
            </a:r>
            <a:r>
              <a:rPr lang="en-CA" altLang="en-US" i="1" dirty="0">
                <a:highlight>
                  <a:srgbClr val="FFFF00"/>
                </a:highlight>
              </a:rPr>
              <a:t>T</a:t>
            </a:r>
            <a:r>
              <a:rPr lang="en-CA" altLang="en-US" dirty="0">
                <a:highlight>
                  <a:srgbClr val="FFFF00"/>
                </a:highlight>
              </a:rPr>
              <a:t>*,</a:t>
            </a:r>
            <a:br>
              <a:rPr lang="en-CA" altLang="en-US" dirty="0"/>
            </a:br>
            <a:r>
              <a:rPr lang="en-CA" altLang="en-US" dirty="0"/>
              <a:t>a rise in the tax rate increases tax revenue. </a:t>
            </a:r>
            <a:endParaRPr lang="en-CA" altLang="en-US" dirty="0"/>
          </a:p>
          <a:p>
            <a:pPr lvl="1"/>
            <a:r>
              <a:rPr lang="en-CA" altLang="en-US" dirty="0"/>
              <a:t>For a </a:t>
            </a:r>
            <a:r>
              <a:rPr lang="en-CA" altLang="en-US" dirty="0">
                <a:highlight>
                  <a:srgbClr val="FFFF00"/>
                </a:highlight>
              </a:rPr>
              <a:t>tax rate above </a:t>
            </a:r>
            <a:r>
              <a:rPr lang="en-CA" altLang="en-US" i="1" dirty="0">
                <a:highlight>
                  <a:srgbClr val="FFFF00"/>
                </a:highlight>
              </a:rPr>
              <a:t>T</a:t>
            </a:r>
            <a:r>
              <a:rPr lang="en-CA" altLang="en-US" dirty="0">
                <a:highlight>
                  <a:srgbClr val="FFFF00"/>
                </a:highlight>
              </a:rPr>
              <a:t>*,</a:t>
            </a:r>
            <a:br>
              <a:rPr lang="en-CA" altLang="en-US" dirty="0"/>
            </a:br>
            <a:r>
              <a:rPr lang="en-CA" altLang="en-US" dirty="0"/>
              <a:t>a rise in the tax rate decreases tax revenue. </a:t>
            </a:r>
            <a:endParaRPr lang="en-CA" altLang="en-US" dirty="0"/>
          </a:p>
        </p:txBody>
      </p:sp>
      <p:pic>
        <p:nvPicPr>
          <p:cNvPr id="62468" name="Picture 9" descr="fig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10" descr="fig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31" name="Picture 11" descr="fig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32" name="Picture 12" descr="fig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33" name="Picture 13" descr="fig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728788"/>
            <a:ext cx="42481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3922">
                                            <p:txEl>
                                              <p:pRg st="0" end="0"/>
                                            </p:txEl>
                                          </p:spTgt>
                                        </p:tgtEl>
                                        <p:attrNameLst>
                                          <p:attrName>style.visibility</p:attrName>
                                        </p:attrNameLst>
                                      </p:cBhvr>
                                      <p:to>
                                        <p:strVal val="visible"/>
                                      </p:to>
                                    </p:set>
                                    <p:animEffect transition="in" filter="wipe(left)">
                                      <p:cBhvr>
                                        <p:cTn id="7" dur="1000"/>
                                        <p:tgtEl>
                                          <p:spTgt spid="1233922">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33931"/>
                                        </p:tgtEl>
                                        <p:attrNameLst>
                                          <p:attrName>style.visibility</p:attrName>
                                        </p:attrNameLst>
                                      </p:cBhvr>
                                      <p:to>
                                        <p:strVal val="visible"/>
                                      </p:to>
                                    </p:set>
                                    <p:animEffect transition="in" filter="fade">
                                      <p:cBhvr>
                                        <p:cTn id="11" dur="500"/>
                                        <p:tgtEl>
                                          <p:spTgt spid="123393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233932"/>
                                        </p:tgtEl>
                                        <p:attrNameLst>
                                          <p:attrName>style.visibility</p:attrName>
                                        </p:attrNameLst>
                                      </p:cBhvr>
                                      <p:to>
                                        <p:strVal val="visible"/>
                                      </p:to>
                                    </p:set>
                                    <p:animEffect transition="in" filter="fade">
                                      <p:cBhvr>
                                        <p:cTn id="15" dur="500"/>
                                        <p:tgtEl>
                                          <p:spTgt spid="1233932"/>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233933"/>
                                        </p:tgtEl>
                                        <p:attrNameLst>
                                          <p:attrName>style.visibility</p:attrName>
                                        </p:attrNameLst>
                                      </p:cBhvr>
                                      <p:to>
                                        <p:strVal val="visible"/>
                                      </p:to>
                                    </p:set>
                                    <p:animEffect transition="in" filter="fade">
                                      <p:cBhvr>
                                        <p:cTn id="19" dur="500"/>
                                        <p:tgtEl>
                                          <p:spTgt spid="12339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33922">
                                            <p:txEl>
                                              <p:pRg st="1" end="1"/>
                                            </p:txEl>
                                          </p:spTgt>
                                        </p:tgtEl>
                                        <p:attrNameLst>
                                          <p:attrName>style.visibility</p:attrName>
                                        </p:attrNameLst>
                                      </p:cBhvr>
                                      <p:to>
                                        <p:strVal val="visible"/>
                                      </p:to>
                                    </p:set>
                                    <p:animEffect transition="in" filter="wipe(left)">
                                      <p:cBhvr>
                                        <p:cTn id="24" dur="1000"/>
                                        <p:tgtEl>
                                          <p:spTgt spid="12339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2" grpId="0" bldLvl="3"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Laffer Curve (Fig 29.7, g 713)</a:t>
            </a:r>
            <a:endParaRPr lang="en-CA" dirty="0"/>
          </a:p>
        </p:txBody>
      </p:sp>
      <p:sp>
        <p:nvSpPr>
          <p:cNvPr id="3" name="Content Placeholder 2"/>
          <p:cNvSpPr>
            <a:spLocks noGrp="1"/>
          </p:cNvSpPr>
          <p:nvPr>
            <p:ph idx="1"/>
          </p:nvPr>
        </p:nvSpPr>
        <p:spPr>
          <a:xfrm>
            <a:off x="360363" y="1584325"/>
            <a:ext cx="8229600" cy="5045075"/>
          </a:xfrm>
        </p:spPr>
        <p:txBody>
          <a:bodyPr/>
          <a:lstStyle/>
          <a:p>
            <a:pPr marL="450850" indent="-342900">
              <a:buFont typeface="Arial" panose="020B0604020202020204" pitchFamily="34" charset="0"/>
              <a:buChar char="•"/>
            </a:pPr>
            <a:r>
              <a:rPr lang="en-CA" b="0" dirty="0">
                <a:solidFill>
                  <a:schemeClr val="tx1"/>
                </a:solidFill>
              </a:rPr>
              <a:t>This graph is named after the economist who introduced it, Arthur Laffer</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The high point of the graph shows the revenue-maximizing tax rate</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If the economy were at point A, a tax cut would decrease revenue</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If the economy were at point B, a tax cut would actually raise revenue</a:t>
            </a:r>
            <a:endParaRPr lang="en-CA" b="0" dirty="0">
              <a:solidFill>
                <a:schemeClr val="tx1"/>
              </a:solidFill>
            </a:endParaRPr>
          </a:p>
          <a:p>
            <a:pPr marL="450850" indent="-342900">
              <a:buFont typeface="Arial" panose="020B0604020202020204" pitchFamily="34" charset="0"/>
              <a:buChar char="•"/>
            </a:pPr>
            <a:r>
              <a:rPr lang="en-CA" b="0" dirty="0">
                <a:solidFill>
                  <a:schemeClr val="tx1"/>
                </a:solidFill>
              </a:rPr>
              <a:t>Though we can observe that there is some revenue-maximizing tax rate, we cannot observe whether the economy is actually at any given point</a:t>
            </a:r>
            <a:endParaRPr lang="en-CA" b="0" dirty="0">
              <a:solidFill>
                <a:schemeClr val="tx1"/>
              </a:solidFill>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90600" y="107950"/>
            <a:ext cx="7696200" cy="1554163"/>
          </a:xfrm>
        </p:spPr>
        <p:txBody>
          <a:bodyPr/>
          <a:lstStyle/>
          <a:p>
            <a:pPr eaLnBrk="1" hangingPunct="1"/>
            <a:r>
              <a:rPr lang="en-CA" altLang="en-US"/>
              <a:t>Fiscal Stimulus</a:t>
            </a:r>
            <a:endParaRPr lang="en-CA" altLang="en-US"/>
          </a:p>
        </p:txBody>
      </p:sp>
      <p:sp>
        <p:nvSpPr>
          <p:cNvPr id="1028099" name="Rectangle 3"/>
          <p:cNvSpPr>
            <a:spLocks noGrp="1" noChangeArrowheads="1"/>
          </p:cNvSpPr>
          <p:nvPr>
            <p:ph idx="1"/>
          </p:nvPr>
        </p:nvSpPr>
        <p:spPr>
          <a:xfrm>
            <a:off x="360363" y="1584325"/>
            <a:ext cx="8229600" cy="4740275"/>
          </a:xfrm>
        </p:spPr>
        <p:txBody>
          <a:bodyPr/>
          <a:lstStyle/>
          <a:p>
            <a:pPr marL="107950" lvl="1" eaLnBrk="1" hangingPunct="1">
              <a:defRPr/>
            </a:pPr>
            <a:r>
              <a:rPr lang="en-CA" dirty="0"/>
              <a:t>A </a:t>
            </a:r>
            <a:r>
              <a:rPr lang="en-CA" b="1" dirty="0"/>
              <a:t>fiscal stimulus </a:t>
            </a:r>
            <a:r>
              <a:rPr lang="en-CA" dirty="0"/>
              <a:t>is the use of fiscal policy to increase production and employment.</a:t>
            </a:r>
            <a:endParaRPr lang="en-CA" dirty="0"/>
          </a:p>
          <a:p>
            <a:pPr marL="107950" lvl="1" eaLnBrk="1" hangingPunct="1">
              <a:defRPr/>
            </a:pPr>
            <a:r>
              <a:rPr lang="en-CA" dirty="0"/>
              <a:t>Fiscal stimulus can be either</a:t>
            </a:r>
            <a:endParaRPr lang="en-CA" dirty="0"/>
          </a:p>
          <a:p>
            <a:pPr marL="107950" lvl="1" eaLnBrk="1" hangingPunct="1">
              <a:buClr>
                <a:schemeClr val="tx1"/>
              </a:buClr>
              <a:buFont typeface="Wingdings" panose="05000000000000000000" pitchFamily="2" charset="2"/>
              <a:buChar char="§"/>
              <a:defRPr/>
            </a:pPr>
            <a:r>
              <a:rPr lang="en-CA" dirty="0"/>
              <a:t> Automatic</a:t>
            </a:r>
            <a:endParaRPr lang="en-CA" dirty="0"/>
          </a:p>
          <a:p>
            <a:pPr marL="107950" lvl="1" eaLnBrk="1" hangingPunct="1">
              <a:buClr>
                <a:schemeClr val="tx1"/>
              </a:buClr>
              <a:buFont typeface="Wingdings" panose="05000000000000000000" pitchFamily="2" charset="2"/>
              <a:buChar char="§"/>
              <a:defRPr/>
            </a:pPr>
            <a:r>
              <a:rPr lang="en-CA" dirty="0"/>
              <a:t> Discretionary</a:t>
            </a:r>
            <a:endParaRPr lang="en-CA" b="1" dirty="0">
              <a:solidFill>
                <a:srgbClr val="FF0000"/>
              </a:solidFill>
            </a:endParaRPr>
          </a:p>
          <a:p>
            <a:pPr marL="565150" lvl="1" indent="-457200" eaLnBrk="1" hangingPunct="1">
              <a:buAutoNum type="arabicParenR"/>
              <a:defRPr/>
            </a:pPr>
            <a:r>
              <a:rPr lang="en-CA" b="1" dirty="0"/>
              <a:t>Automatic fiscal policy</a:t>
            </a:r>
            <a:r>
              <a:rPr lang="en-CA" dirty="0"/>
              <a:t> is a fiscal policy action triggered by the state of the economy with no government action.</a:t>
            </a:r>
            <a:endParaRPr lang="en-CA" dirty="0"/>
          </a:p>
          <a:p>
            <a:pPr marL="565150" lvl="1" indent="-457200" eaLnBrk="1" hangingPunct="1">
              <a:buAutoNum type="arabicParenR"/>
              <a:defRPr/>
            </a:pPr>
            <a:r>
              <a:rPr lang="en-CA" b="1" dirty="0"/>
              <a:t>Discretionary fiscal policy</a:t>
            </a:r>
            <a:r>
              <a:rPr lang="en-CA" dirty="0"/>
              <a:t> is a policy action that is initiated by an act of Parliament.</a:t>
            </a:r>
            <a:endParaRPr lang="en-CA" dirty="0"/>
          </a:p>
          <a:p>
            <a:pPr lvl="1" eaLnBrk="1" hangingPunct="1">
              <a:defRPr/>
            </a:pPr>
            <a:endParaRPr lang="en-CA"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1000"/>
                                        <p:tgtEl>
                                          <p:spTgt spid="102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1000"/>
                                        <p:tgtEl>
                                          <p:spTgt spid="102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1000"/>
                                        <p:tgtEl>
                                          <p:spTgt spid="1028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1000"/>
                                        <p:tgtEl>
                                          <p:spTgt spid="10280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8099">
                                            <p:txEl>
                                              <p:pRg st="5" end="5"/>
                                            </p:txEl>
                                          </p:spTgt>
                                        </p:tgtEl>
                                        <p:attrNameLst>
                                          <p:attrName>style.visibility</p:attrName>
                                        </p:attrNameLst>
                                      </p:cBhvr>
                                      <p:to>
                                        <p:strVal val="visible"/>
                                      </p:to>
                                    </p:set>
                                    <p:animEffect transition="in" filter="wipe(left)">
                                      <p:cBhvr>
                                        <p:cTn id="27" dur="1000"/>
                                        <p:tgtEl>
                                          <p:spTgt spid="1028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ldLvl="3"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90600" y="107950"/>
            <a:ext cx="7696200" cy="1554163"/>
          </a:xfrm>
        </p:spPr>
        <p:txBody>
          <a:bodyPr/>
          <a:lstStyle/>
          <a:p>
            <a:pPr eaLnBrk="1" hangingPunct="1"/>
            <a:r>
              <a:rPr lang="en-CA" altLang="en-US"/>
              <a:t>Fiscal Stimulus</a:t>
            </a:r>
            <a:endParaRPr lang="en-CA" altLang="en-US"/>
          </a:p>
        </p:txBody>
      </p:sp>
      <p:sp>
        <p:nvSpPr>
          <p:cNvPr id="1028099" name="Rectangle 3"/>
          <p:cNvSpPr>
            <a:spLocks noGrp="1" noChangeArrowheads="1"/>
          </p:cNvSpPr>
          <p:nvPr>
            <p:ph idx="1"/>
          </p:nvPr>
        </p:nvSpPr>
        <p:spPr/>
        <p:txBody>
          <a:bodyPr/>
          <a:lstStyle/>
          <a:p>
            <a:pPr lvl="1" eaLnBrk="1" hangingPunct="1"/>
            <a:r>
              <a:rPr lang="en-CA" altLang="en-US" b="1" dirty="0">
                <a:solidFill>
                  <a:srgbClr val="7030A0"/>
                </a:solidFill>
              </a:rPr>
              <a:t>1) Automatic Fiscal Policy and Cyclical and Structural Budget Balances</a:t>
            </a:r>
            <a:endParaRPr lang="en-CA" altLang="en-US" b="1" dirty="0">
              <a:solidFill>
                <a:srgbClr val="7030A0"/>
              </a:solidFill>
            </a:endParaRPr>
          </a:p>
          <a:p>
            <a:pPr lvl="1" eaLnBrk="1" hangingPunct="1"/>
            <a:r>
              <a:rPr lang="en-AU" altLang="en-US" dirty="0"/>
              <a:t>Two items in the government budget change automatically in response to the </a:t>
            </a:r>
            <a:r>
              <a:rPr lang="en-AU" altLang="en-US" dirty="0">
                <a:highlight>
                  <a:srgbClr val="FFFF00"/>
                </a:highlight>
              </a:rPr>
              <a:t>state of the economy</a:t>
            </a:r>
            <a:r>
              <a:rPr lang="en-AU" altLang="en-US" dirty="0"/>
              <a:t>.</a:t>
            </a:r>
            <a:endParaRPr lang="en-AU" altLang="en-US" dirty="0"/>
          </a:p>
          <a:p>
            <a:pPr marL="622300" indent="-514350">
              <a:buClr>
                <a:srgbClr val="F2615F"/>
              </a:buClr>
              <a:buSzPct val="120000"/>
              <a:buFont typeface="+mj-lt"/>
              <a:buAutoNum type="romanUcPeriod"/>
            </a:pPr>
            <a:r>
              <a:rPr lang="en-AU" altLang="en-US" b="0" dirty="0">
                <a:solidFill>
                  <a:schemeClr val="tx1"/>
                </a:solidFill>
              </a:rPr>
              <a:t>Tax revenues</a:t>
            </a:r>
            <a:endParaRPr lang="en-AU" altLang="en-US" b="0" dirty="0">
              <a:solidFill>
                <a:schemeClr val="tx1"/>
              </a:solidFill>
            </a:endParaRPr>
          </a:p>
          <a:p>
            <a:pPr marL="622300" indent="-514350">
              <a:buClr>
                <a:srgbClr val="F2615F"/>
              </a:buClr>
              <a:buSzPct val="120000"/>
              <a:buFont typeface="+mj-lt"/>
              <a:buAutoNum type="romanUcPeriod"/>
            </a:pPr>
            <a:r>
              <a:rPr lang="en-AU" altLang="en-US" b="0" dirty="0">
                <a:solidFill>
                  <a:schemeClr val="tx1"/>
                </a:solidFill>
              </a:rPr>
              <a:t>Transfer payments</a:t>
            </a:r>
            <a:endParaRPr lang="en-AU" altLang="en-US" b="0"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1000"/>
                                        <p:tgtEl>
                                          <p:spTgt spid="102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1000"/>
                                        <p:tgtEl>
                                          <p:spTgt spid="102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1000"/>
                                        <p:tgtEl>
                                          <p:spTgt spid="1028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ldLvl="3"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90600" y="107950"/>
            <a:ext cx="7696200" cy="1554163"/>
          </a:xfrm>
        </p:spPr>
        <p:txBody>
          <a:bodyPr/>
          <a:lstStyle/>
          <a:p>
            <a:pPr eaLnBrk="1" hangingPunct="1"/>
            <a:r>
              <a:rPr lang="en-CA" altLang="en-US"/>
              <a:t>Fiscal Stimulus</a:t>
            </a:r>
            <a:endParaRPr lang="en-CA" altLang="en-US"/>
          </a:p>
        </p:txBody>
      </p:sp>
      <p:sp>
        <p:nvSpPr>
          <p:cNvPr id="1028099" name="Rectangle 3"/>
          <p:cNvSpPr>
            <a:spLocks noGrp="1" noChangeArrowheads="1"/>
          </p:cNvSpPr>
          <p:nvPr>
            <p:ph idx="1"/>
          </p:nvPr>
        </p:nvSpPr>
        <p:spPr/>
        <p:txBody>
          <a:bodyPr/>
          <a:lstStyle/>
          <a:p>
            <a:pPr marL="622300" indent="-514350">
              <a:buFont typeface="+mj-lt"/>
              <a:buAutoNum type="romanUcPeriod"/>
            </a:pPr>
            <a:r>
              <a:rPr lang="en-AU" altLang="en-US" dirty="0">
                <a:solidFill>
                  <a:srgbClr val="F2615F"/>
                </a:solidFill>
              </a:rPr>
              <a:t>Automatic Changes in Tax Revenues</a:t>
            </a:r>
            <a:endParaRPr lang="en-AU" altLang="en-US" dirty="0">
              <a:solidFill>
                <a:srgbClr val="F2615F"/>
              </a:solidFill>
            </a:endParaRPr>
          </a:p>
          <a:p>
            <a:r>
              <a:rPr lang="en-AU" altLang="en-US" b="0" dirty="0">
                <a:solidFill>
                  <a:schemeClr val="tx1"/>
                </a:solidFill>
              </a:rPr>
              <a:t>Parliament sets the tax </a:t>
            </a:r>
            <a:r>
              <a:rPr lang="en-AU" altLang="en-US" b="0" i="1" dirty="0">
                <a:solidFill>
                  <a:schemeClr val="tx1"/>
                </a:solidFill>
              </a:rPr>
              <a:t>rates </a:t>
            </a:r>
            <a:r>
              <a:rPr lang="en-AU" altLang="en-US" b="0" dirty="0">
                <a:solidFill>
                  <a:schemeClr val="tx1"/>
                </a:solidFill>
              </a:rPr>
              <a:t>that people must pay. </a:t>
            </a:r>
            <a:endParaRPr lang="en-AU" altLang="en-US" b="0" dirty="0">
              <a:solidFill>
                <a:schemeClr val="tx1"/>
              </a:solidFill>
            </a:endParaRPr>
          </a:p>
          <a:p>
            <a:r>
              <a:rPr lang="en-AU" altLang="en-US" b="0" dirty="0">
                <a:solidFill>
                  <a:schemeClr val="tx1"/>
                </a:solidFill>
              </a:rPr>
              <a:t>The tax dollars people pay depend on tax rates and incomes. </a:t>
            </a:r>
            <a:endParaRPr lang="en-AU" altLang="en-US" b="0" dirty="0">
              <a:solidFill>
                <a:schemeClr val="tx1"/>
              </a:solidFill>
            </a:endParaRPr>
          </a:p>
          <a:p>
            <a:r>
              <a:rPr lang="en-AU" altLang="en-US" b="0" dirty="0">
                <a:solidFill>
                  <a:schemeClr val="tx1"/>
                </a:solidFill>
              </a:rPr>
              <a:t>But incomes vary with real GDP, so tax revenues depend on real GDP.</a:t>
            </a:r>
            <a:endParaRPr lang="en-AU" altLang="en-US" b="0" dirty="0">
              <a:solidFill>
                <a:schemeClr val="tx1"/>
              </a:solidFill>
            </a:endParaRPr>
          </a:p>
          <a:p>
            <a:r>
              <a:rPr lang="en-AU" altLang="en-US" b="0" dirty="0">
                <a:solidFill>
                  <a:schemeClr val="tx1"/>
                </a:solidFill>
              </a:rPr>
              <a:t>When the real GDP increases </a:t>
            </a:r>
            <a:r>
              <a:rPr lang="en-AU" altLang="en-US" b="0" dirty="0">
                <a:solidFill>
                  <a:schemeClr val="tx1"/>
                </a:solidFill>
                <a:highlight>
                  <a:srgbClr val="FFFF00"/>
                </a:highlight>
              </a:rPr>
              <a:t>in an expansion</a:t>
            </a:r>
            <a:r>
              <a:rPr lang="en-AU" altLang="en-US" b="0" dirty="0">
                <a:solidFill>
                  <a:schemeClr val="tx1"/>
                </a:solidFill>
              </a:rPr>
              <a:t>, tax revenues increase.</a:t>
            </a:r>
            <a:endParaRPr lang="en-AU" altLang="en-US" b="0" dirty="0">
              <a:solidFill>
                <a:schemeClr val="tx1"/>
              </a:solidFill>
            </a:endParaRPr>
          </a:p>
          <a:p>
            <a:r>
              <a:rPr lang="en-AU" altLang="en-US" b="0" dirty="0">
                <a:solidFill>
                  <a:schemeClr val="tx1"/>
                </a:solidFill>
              </a:rPr>
              <a:t>When real GDP decreases </a:t>
            </a:r>
            <a:r>
              <a:rPr lang="en-AU" altLang="en-US" b="0" dirty="0">
                <a:solidFill>
                  <a:schemeClr val="tx1"/>
                </a:solidFill>
                <a:highlight>
                  <a:srgbClr val="FFFF00"/>
                </a:highlight>
              </a:rPr>
              <a:t>in a recession</a:t>
            </a:r>
            <a:r>
              <a:rPr lang="en-AU" altLang="en-US" b="0" dirty="0">
                <a:solidFill>
                  <a:schemeClr val="tx1"/>
                </a:solidFill>
              </a:rPr>
              <a:t>, tax revenues decrease.</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1000"/>
                                        <p:tgtEl>
                                          <p:spTgt spid="102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1000"/>
                                        <p:tgtEl>
                                          <p:spTgt spid="102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1000"/>
                                        <p:tgtEl>
                                          <p:spTgt spid="1028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1000"/>
                                        <p:tgtEl>
                                          <p:spTgt spid="10280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8099">
                                            <p:txEl>
                                              <p:pRg st="5" end="5"/>
                                            </p:txEl>
                                          </p:spTgt>
                                        </p:tgtEl>
                                        <p:attrNameLst>
                                          <p:attrName>style.visibility</p:attrName>
                                        </p:attrNameLst>
                                      </p:cBhvr>
                                      <p:to>
                                        <p:strVal val="visible"/>
                                      </p:to>
                                    </p:set>
                                    <p:animEffect transition="in" filter="wipe(left)">
                                      <p:cBhvr>
                                        <p:cTn id="27" dur="1000"/>
                                        <p:tgtEl>
                                          <p:spTgt spid="1028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ldLvl="3"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107950"/>
            <a:ext cx="7696200" cy="1554163"/>
          </a:xfrm>
        </p:spPr>
        <p:txBody>
          <a:bodyPr/>
          <a:lstStyle/>
          <a:p>
            <a:pPr eaLnBrk="1" hangingPunct="1"/>
            <a:r>
              <a:rPr lang="en-CA" altLang="en-US"/>
              <a:t>Fiscal Stimulus</a:t>
            </a:r>
            <a:endParaRPr lang="en-CA" altLang="en-US"/>
          </a:p>
        </p:txBody>
      </p:sp>
      <p:sp>
        <p:nvSpPr>
          <p:cNvPr id="1028099" name="Rectangle 3"/>
          <p:cNvSpPr>
            <a:spLocks noGrp="1" noChangeArrowheads="1"/>
          </p:cNvSpPr>
          <p:nvPr>
            <p:ph idx="1"/>
          </p:nvPr>
        </p:nvSpPr>
        <p:spPr/>
        <p:txBody>
          <a:bodyPr/>
          <a:lstStyle/>
          <a:p>
            <a:r>
              <a:rPr lang="en-AU" altLang="en-US" dirty="0">
                <a:solidFill>
                  <a:srgbClr val="F2615F"/>
                </a:solidFill>
              </a:rPr>
              <a:t>II.  Transfer Payments</a:t>
            </a:r>
            <a:endParaRPr lang="en-AU" altLang="en-US" dirty="0">
              <a:solidFill>
                <a:srgbClr val="F2615F"/>
              </a:solidFill>
            </a:endParaRPr>
          </a:p>
          <a:p>
            <a:r>
              <a:rPr lang="en-US" altLang="en-US" b="0" dirty="0">
                <a:solidFill>
                  <a:schemeClr val="tx1"/>
                </a:solidFill>
              </a:rPr>
              <a:t>The government creates programs that pay benefits to qualified people and businesses.</a:t>
            </a:r>
            <a:endParaRPr lang="en-US" altLang="en-US" b="0" dirty="0">
              <a:solidFill>
                <a:schemeClr val="tx1"/>
              </a:solidFill>
            </a:endParaRPr>
          </a:p>
          <a:p>
            <a:r>
              <a:rPr lang="en-US" altLang="en-US" b="0" dirty="0">
                <a:solidFill>
                  <a:schemeClr val="tx1"/>
                </a:solidFill>
              </a:rPr>
              <a:t>These transfer payments depend on the economic state of the economy.</a:t>
            </a:r>
            <a:endParaRPr lang="en-US" altLang="en-US" b="0" dirty="0">
              <a:solidFill>
                <a:schemeClr val="tx1"/>
              </a:solidFill>
            </a:endParaRPr>
          </a:p>
          <a:p>
            <a:r>
              <a:rPr lang="en-US" altLang="en-US" b="0" dirty="0">
                <a:solidFill>
                  <a:schemeClr val="tx1"/>
                </a:solidFill>
              </a:rPr>
              <a:t>When the economy is </a:t>
            </a:r>
            <a:r>
              <a:rPr lang="en-US" altLang="en-US" b="0" dirty="0">
                <a:solidFill>
                  <a:schemeClr val="tx1"/>
                </a:solidFill>
                <a:highlight>
                  <a:srgbClr val="FFFF00"/>
                </a:highlight>
              </a:rPr>
              <a:t>in an expansion</a:t>
            </a:r>
            <a:r>
              <a:rPr lang="en-US" altLang="en-US" b="0" dirty="0">
                <a:solidFill>
                  <a:schemeClr val="tx1"/>
                </a:solidFill>
              </a:rPr>
              <a:t>, unemployment falls, so (un)employment benefits decrease.</a:t>
            </a:r>
            <a:endParaRPr lang="en-US" altLang="en-US" b="0" dirty="0">
              <a:solidFill>
                <a:schemeClr val="tx1"/>
              </a:solidFill>
            </a:endParaRPr>
          </a:p>
          <a:p>
            <a:r>
              <a:rPr lang="en-US" altLang="en-US" b="0" dirty="0">
                <a:solidFill>
                  <a:schemeClr val="tx1"/>
                </a:solidFill>
              </a:rPr>
              <a:t>When the economy is </a:t>
            </a:r>
            <a:r>
              <a:rPr lang="en-US" altLang="en-US" b="0" dirty="0">
                <a:solidFill>
                  <a:schemeClr val="tx1"/>
                </a:solidFill>
                <a:highlight>
                  <a:srgbClr val="FFFF00"/>
                </a:highlight>
              </a:rPr>
              <a:t>in a recession</a:t>
            </a:r>
            <a:r>
              <a:rPr lang="en-US" altLang="en-US" b="0" dirty="0">
                <a:solidFill>
                  <a:schemeClr val="tx1"/>
                </a:solidFill>
              </a:rPr>
              <a:t>, unemployment rises, so (un)employment benefits increase.</a:t>
            </a:r>
            <a:endParaRPr lang="en-US" altLang="en-US" b="0"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500"/>
                                        <p:tgtEl>
                                          <p:spTgt spid="102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500"/>
                                        <p:tgtEl>
                                          <p:spTgt spid="102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500"/>
                                        <p:tgtEl>
                                          <p:spTgt spid="1028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500"/>
                                        <p:tgtEl>
                                          <p:spTgt spid="1028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90600" y="107950"/>
            <a:ext cx="7696200" cy="1554163"/>
          </a:xfrm>
        </p:spPr>
        <p:txBody>
          <a:bodyPr/>
          <a:lstStyle/>
          <a:p>
            <a:pPr eaLnBrk="1" hangingPunct="1"/>
            <a:r>
              <a:rPr lang="en-CA" altLang="en-US"/>
              <a:t>Fiscal Stimulus</a:t>
            </a:r>
            <a:endParaRPr lang="en-CA" altLang="en-US"/>
          </a:p>
        </p:txBody>
      </p:sp>
      <p:sp>
        <p:nvSpPr>
          <p:cNvPr id="1028099" name="Rectangle 3"/>
          <p:cNvSpPr>
            <a:spLocks noGrp="1" noChangeArrowheads="1"/>
          </p:cNvSpPr>
          <p:nvPr>
            <p:ph idx="1"/>
          </p:nvPr>
        </p:nvSpPr>
        <p:spPr/>
        <p:txBody>
          <a:bodyPr/>
          <a:lstStyle/>
          <a:p>
            <a:r>
              <a:rPr lang="en-AU" altLang="en-US" dirty="0">
                <a:solidFill>
                  <a:srgbClr val="F2615F"/>
                </a:solidFill>
              </a:rPr>
              <a:t>Automatic Stimulus</a:t>
            </a:r>
            <a:endParaRPr lang="en-AU" altLang="en-US" dirty="0">
              <a:solidFill>
                <a:srgbClr val="F2615F"/>
              </a:solidFill>
            </a:endParaRPr>
          </a:p>
          <a:p>
            <a:r>
              <a:rPr lang="en-US" altLang="en-US" b="0" dirty="0">
                <a:solidFill>
                  <a:schemeClr val="tx1"/>
                </a:solidFill>
                <a:highlight>
                  <a:srgbClr val="FFFF00"/>
                </a:highlight>
              </a:rPr>
              <a:t>In a recession</a:t>
            </a:r>
            <a:r>
              <a:rPr lang="en-US" altLang="en-US" b="0" dirty="0">
                <a:solidFill>
                  <a:schemeClr val="tx1"/>
                </a:solidFill>
              </a:rPr>
              <a:t>, tax revenues decrease and outlays increase.</a:t>
            </a:r>
            <a:endParaRPr lang="en-US" altLang="en-US" b="0" dirty="0">
              <a:solidFill>
                <a:schemeClr val="tx1"/>
              </a:solidFill>
            </a:endParaRPr>
          </a:p>
          <a:p>
            <a:r>
              <a:rPr lang="en-US" altLang="en-US" b="0" dirty="0">
                <a:solidFill>
                  <a:schemeClr val="tx1"/>
                </a:solidFill>
              </a:rPr>
              <a:t>So the budget provides an automatic stimulus that helps shrink the recessionary gap.</a:t>
            </a:r>
            <a:endParaRPr lang="en-US" altLang="en-US" b="0" dirty="0">
              <a:solidFill>
                <a:schemeClr val="tx1"/>
              </a:solidFill>
            </a:endParaRPr>
          </a:p>
          <a:p>
            <a:r>
              <a:rPr lang="en-US" altLang="en-US" b="0" dirty="0">
                <a:solidFill>
                  <a:schemeClr val="tx1"/>
                </a:solidFill>
                <a:highlight>
                  <a:srgbClr val="FFFF00"/>
                </a:highlight>
              </a:rPr>
              <a:t>In a boom (expansion)</a:t>
            </a:r>
            <a:r>
              <a:rPr lang="en-US" altLang="en-US" b="0" dirty="0">
                <a:solidFill>
                  <a:schemeClr val="tx1"/>
                </a:solidFill>
              </a:rPr>
              <a:t>, tax revenues increase and outlays decrease.</a:t>
            </a:r>
            <a:endParaRPr lang="en-US" altLang="en-US" b="0" dirty="0">
              <a:solidFill>
                <a:schemeClr val="tx1"/>
              </a:solidFill>
            </a:endParaRPr>
          </a:p>
          <a:p>
            <a:r>
              <a:rPr lang="en-US" altLang="en-US" b="0" dirty="0">
                <a:solidFill>
                  <a:schemeClr val="tx1"/>
                </a:solidFill>
              </a:rPr>
              <a:t>So the budget provides automatic restraint that helps shrink the inflationary gap.</a:t>
            </a:r>
            <a:endParaRPr lang="en-US" altLang="en-US" b="0"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500"/>
                                        <p:tgtEl>
                                          <p:spTgt spid="102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500"/>
                                        <p:tgtEl>
                                          <p:spTgt spid="102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500"/>
                                        <p:tgtEl>
                                          <p:spTgt spid="1028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500"/>
                                        <p:tgtEl>
                                          <p:spTgt spid="1028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Automatic Fiscal Stimulus</a:t>
            </a:r>
            <a:endParaRPr lang="en-CA" dirty="0"/>
          </a:p>
        </p:txBody>
      </p:sp>
      <p:sp>
        <p:nvSpPr>
          <p:cNvPr id="3" name="Content Placeholder 2"/>
          <p:cNvSpPr>
            <a:spLocks noGrp="1"/>
          </p:cNvSpPr>
          <p:nvPr>
            <p:ph idx="1"/>
          </p:nvPr>
        </p:nvSpPr>
        <p:spPr>
          <a:xfrm>
            <a:off x="6275408" y="2907822"/>
            <a:ext cx="2901722" cy="1708819"/>
          </a:xfrm>
        </p:spPr>
        <p:txBody>
          <a:bodyPr/>
          <a:lstStyle/>
          <a:p>
            <a:r>
              <a:rPr lang="en-CA" sz="2000" b="0" dirty="0">
                <a:solidFill>
                  <a:schemeClr val="tx1"/>
                </a:solidFill>
              </a:rPr>
              <a:t>In a recession,</a:t>
            </a:r>
            <a:endParaRPr lang="en-CA" sz="2000" b="0" dirty="0">
              <a:solidFill>
                <a:schemeClr val="tx1"/>
              </a:solidFill>
            </a:endParaRPr>
          </a:p>
          <a:p>
            <a:r>
              <a:rPr lang="en-CA" sz="2000" b="0" dirty="0">
                <a:solidFill>
                  <a:schemeClr val="tx1"/>
                </a:solidFill>
              </a:rPr>
              <a:t>T  </a:t>
            </a:r>
            <a:r>
              <a:rPr lang="en-CA" sz="2000" b="0" dirty="0">
                <a:solidFill>
                  <a:schemeClr val="tx1"/>
                </a:solidFill>
                <a:sym typeface="Wingdings" panose="05000000000000000000" pitchFamily="2" charset="2"/>
              </a:rPr>
              <a:t> C    real GDP</a:t>
            </a:r>
            <a:endParaRPr lang="en-CA" sz="2000" b="0" dirty="0">
              <a:solidFill>
                <a:schemeClr val="tx1"/>
              </a:solidFill>
              <a:sym typeface="Wingdings" panose="05000000000000000000" pitchFamily="2" charset="2"/>
            </a:endParaRPr>
          </a:p>
          <a:p>
            <a:r>
              <a:rPr lang="en-CA" sz="2000" b="0" dirty="0">
                <a:solidFill>
                  <a:schemeClr val="tx1"/>
                </a:solidFill>
                <a:sym typeface="Wingdings" panose="05000000000000000000" pitchFamily="2" charset="2"/>
              </a:rPr>
              <a:t>G    real GDP</a:t>
            </a:r>
            <a:endParaRPr lang="en-CA" sz="2000" b="0" dirty="0">
              <a:solidFill>
                <a:schemeClr val="tx1"/>
              </a:solidFill>
            </a:endParaRPr>
          </a:p>
        </p:txBody>
      </p:sp>
      <p:cxnSp>
        <p:nvCxnSpPr>
          <p:cNvPr id="5" name="Straight Connector 4"/>
          <p:cNvCxnSpPr/>
          <p:nvPr/>
        </p:nvCxnSpPr>
        <p:spPr>
          <a:xfrm>
            <a:off x="990600" y="1662163"/>
            <a:ext cx="0" cy="4433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6081763"/>
            <a:ext cx="60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26267" y="2545581"/>
            <a:ext cx="4541133" cy="3164536"/>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1734275" y="2084523"/>
            <a:ext cx="4945521" cy="3529816"/>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1452863" y="1966963"/>
            <a:ext cx="5100337" cy="3480739"/>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5181600" y="1662163"/>
            <a:ext cx="0" cy="4433837"/>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176033" y="1560479"/>
            <a:ext cx="814567" cy="646331"/>
          </a:xfrm>
          <a:prstGeom prst="rect">
            <a:avLst/>
          </a:prstGeom>
          <a:noFill/>
        </p:spPr>
        <p:txBody>
          <a:bodyPr wrap="square" rtlCol="0">
            <a:spAutoFit/>
          </a:bodyPr>
          <a:lstStyle/>
          <a:p>
            <a:r>
              <a:rPr lang="en-CA" dirty="0"/>
              <a:t>Price level</a:t>
            </a:r>
            <a:endParaRPr lang="en-CA" dirty="0"/>
          </a:p>
        </p:txBody>
      </p:sp>
      <p:sp>
        <p:nvSpPr>
          <p:cNvPr id="53" name="TextBox 52"/>
          <p:cNvSpPr txBox="1"/>
          <p:nvPr/>
        </p:nvSpPr>
        <p:spPr>
          <a:xfrm>
            <a:off x="6553200" y="6130244"/>
            <a:ext cx="814567" cy="646331"/>
          </a:xfrm>
          <a:prstGeom prst="rect">
            <a:avLst/>
          </a:prstGeom>
          <a:noFill/>
        </p:spPr>
        <p:txBody>
          <a:bodyPr wrap="square" rtlCol="0">
            <a:spAutoFit/>
          </a:bodyPr>
          <a:lstStyle/>
          <a:p>
            <a:r>
              <a:rPr lang="en-CA" dirty="0"/>
              <a:t>Real GDP</a:t>
            </a:r>
            <a:endParaRPr lang="en-CA" dirty="0"/>
          </a:p>
        </p:txBody>
      </p:sp>
      <p:cxnSp>
        <p:nvCxnSpPr>
          <p:cNvPr id="55" name="Straight Connector 54"/>
          <p:cNvCxnSpPr/>
          <p:nvPr/>
        </p:nvCxnSpPr>
        <p:spPr>
          <a:xfrm>
            <a:off x="3505200" y="4024363"/>
            <a:ext cx="0" cy="2057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39658" y="6407243"/>
            <a:ext cx="2388484" cy="369332"/>
          </a:xfrm>
          <a:prstGeom prst="rect">
            <a:avLst/>
          </a:prstGeom>
          <a:noFill/>
        </p:spPr>
        <p:txBody>
          <a:bodyPr wrap="square" rtlCol="0">
            <a:spAutoFit/>
          </a:bodyPr>
          <a:lstStyle/>
          <a:p>
            <a:r>
              <a:rPr lang="en-CA" dirty="0">
                <a:solidFill>
                  <a:srgbClr val="FF0000"/>
                </a:solidFill>
              </a:rPr>
              <a:t>Recessionary gap</a:t>
            </a:r>
            <a:endParaRPr lang="en-CA"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65" name="Ink 64"/>
              <p14:cNvContentPartPr/>
              <p14:nvPr/>
            </p14:nvContentPartPr>
            <p14:xfrm>
              <a:off x="5017512" y="1488616"/>
              <a:ext cx="301680" cy="150840"/>
            </p14:xfrm>
          </p:contentPart>
        </mc:Choice>
        <mc:Fallback xmlns="">
          <p:pic>
            <p:nvPicPr>
              <p:cNvPr id="65" name="Ink 64"/>
            </p:nvPicPr>
            <p:blipFill>
              <a:blip r:embed="rId2"/>
            </p:blipFill>
            <p:spPr>
              <a:xfrm>
                <a:off x="5017512" y="1488616"/>
                <a:ext cx="301680" cy="1508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1" name="Ink 70"/>
              <p14:cNvContentPartPr/>
              <p14:nvPr/>
            </p14:nvContentPartPr>
            <p14:xfrm>
              <a:off x="6585729" y="1897621"/>
              <a:ext cx="331488" cy="176040"/>
            </p14:xfrm>
          </p:contentPart>
        </mc:Choice>
        <mc:Fallback xmlns="">
          <p:pic>
            <p:nvPicPr>
              <p:cNvPr id="71" name="Ink 70"/>
            </p:nvPicPr>
            <p:blipFill>
              <a:blip r:embed="rId4"/>
            </p:blipFill>
            <p:spPr>
              <a:xfrm>
                <a:off x="6585729" y="1897621"/>
                <a:ext cx="331488" cy="1760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7" name="Ink 76"/>
              <p14:cNvContentPartPr/>
              <p14:nvPr/>
            </p14:nvContentPartPr>
            <p14:xfrm>
              <a:off x="5794905" y="5784457"/>
              <a:ext cx="110880" cy="163296"/>
            </p14:xfrm>
          </p:contentPart>
        </mc:Choice>
        <mc:Fallback xmlns="">
          <p:pic>
            <p:nvPicPr>
              <p:cNvPr id="77" name="Ink 76"/>
            </p:nvPicPr>
            <p:blipFill>
              <a:blip r:embed="rId6"/>
            </p:blipFill>
            <p:spPr>
              <a:xfrm>
                <a:off x="5794905" y="5784457"/>
                <a:ext cx="110880" cy="16329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8" name="Ink 77"/>
              <p14:cNvContentPartPr/>
              <p14:nvPr/>
            </p14:nvContentPartPr>
            <p14:xfrm>
              <a:off x="5886201" y="5788201"/>
              <a:ext cx="85536" cy="144000"/>
            </p14:xfrm>
          </p:contentPart>
        </mc:Choice>
        <mc:Fallback xmlns="">
          <p:pic>
            <p:nvPicPr>
              <p:cNvPr id="78" name="Ink 77"/>
            </p:nvPicPr>
            <p:blipFill>
              <a:blip r:embed="rId8"/>
            </p:blipFill>
            <p:spPr>
              <a:xfrm>
                <a:off x="5886201" y="5788201"/>
                <a:ext cx="85536" cy="1440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9" name="Ink 78"/>
              <p14:cNvContentPartPr/>
              <p14:nvPr/>
            </p14:nvContentPartPr>
            <p14:xfrm>
              <a:off x="6006297" y="5891017"/>
              <a:ext cx="288" cy="49248"/>
            </p14:xfrm>
          </p:contentPart>
        </mc:Choice>
        <mc:Fallback xmlns="">
          <p:pic>
            <p:nvPicPr>
              <p:cNvPr id="79" name="Ink 78"/>
            </p:nvPicPr>
            <p:blipFill>
              <a:blip r:embed="rId10"/>
            </p:blipFill>
            <p:spPr>
              <a:xfrm>
                <a:off x="6006297" y="5891017"/>
                <a:ext cx="288" cy="4924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9" name="Ink 88"/>
              <p14:cNvContentPartPr/>
              <p14:nvPr/>
            </p14:nvContentPartPr>
            <p14:xfrm>
              <a:off x="6640761" y="5656873"/>
              <a:ext cx="257328" cy="181512"/>
            </p14:xfrm>
          </p:contentPart>
        </mc:Choice>
        <mc:Fallback xmlns="">
          <p:pic>
            <p:nvPicPr>
              <p:cNvPr id="89" name="Ink 88"/>
            </p:nvPicPr>
            <p:blipFill>
              <a:blip r:embed="rId12"/>
            </p:blipFill>
            <p:spPr>
              <a:xfrm>
                <a:off x="6640761" y="5656873"/>
                <a:ext cx="257328" cy="18151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2" name="Ink 91"/>
              <p14:cNvContentPartPr/>
              <p14:nvPr/>
            </p14:nvContentPartPr>
            <p14:xfrm>
              <a:off x="5633049" y="5355913"/>
              <a:ext cx="546984" cy="104760"/>
            </p14:xfrm>
          </p:contentPart>
        </mc:Choice>
        <mc:Fallback xmlns="">
          <p:pic>
            <p:nvPicPr>
              <p:cNvPr id="92" name="Ink 91"/>
            </p:nvPicPr>
            <p:blipFill>
              <a:blip r:embed="rId14"/>
            </p:blipFill>
            <p:spPr>
              <a:xfrm>
                <a:off x="5633049" y="5355913"/>
                <a:ext cx="546984" cy="1047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3" name="Ink 92"/>
              <p14:cNvContentPartPr/>
              <p14:nvPr/>
            </p14:nvContentPartPr>
            <p14:xfrm>
              <a:off x="5156586" y="2887675"/>
              <a:ext cx="51840" cy="59040"/>
            </p14:xfrm>
          </p:contentPart>
        </mc:Choice>
        <mc:Fallback xmlns="">
          <p:pic>
            <p:nvPicPr>
              <p:cNvPr id="93" name="Ink 92"/>
            </p:nvPicPr>
            <p:blipFill>
              <a:blip r:embed="rId16"/>
            </p:blipFill>
            <p:spPr>
              <a:xfrm>
                <a:off x="5156586" y="2887675"/>
                <a:ext cx="51840" cy="590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4" name="Ink 93"/>
              <p14:cNvContentPartPr/>
              <p14:nvPr/>
            </p14:nvContentPartPr>
            <p14:xfrm>
              <a:off x="3461865" y="4027732"/>
              <a:ext cx="62496" cy="63360"/>
            </p14:xfrm>
          </p:contentPart>
        </mc:Choice>
        <mc:Fallback xmlns="">
          <p:pic>
            <p:nvPicPr>
              <p:cNvPr id="94" name="Ink 93"/>
            </p:nvPicPr>
            <p:blipFill>
              <a:blip r:embed="rId18"/>
            </p:blipFill>
            <p:spPr>
              <a:xfrm>
                <a:off x="3461865" y="4027732"/>
                <a:ext cx="62496" cy="63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97" name="Ink 96"/>
              <p14:cNvContentPartPr/>
              <p14:nvPr/>
            </p14:nvContentPartPr>
            <p14:xfrm>
              <a:off x="3459273" y="3879412"/>
              <a:ext cx="92160" cy="111744"/>
            </p14:xfrm>
          </p:contentPart>
        </mc:Choice>
        <mc:Fallback xmlns="">
          <p:pic>
            <p:nvPicPr>
              <p:cNvPr id="97" name="Ink 96"/>
            </p:nvPicPr>
            <p:blipFill>
              <a:blip r:embed="rId20"/>
            </p:blipFill>
            <p:spPr>
              <a:xfrm>
                <a:off x="3459273" y="3879412"/>
                <a:ext cx="92160" cy="11174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02" name="Ink 101"/>
              <p14:cNvContentPartPr/>
              <p14:nvPr/>
            </p14:nvContentPartPr>
            <p14:xfrm>
              <a:off x="3383262" y="6112039"/>
              <a:ext cx="150480" cy="221688"/>
            </p14:xfrm>
          </p:contentPart>
        </mc:Choice>
        <mc:Fallback xmlns="">
          <p:pic>
            <p:nvPicPr>
              <p:cNvPr id="102" name="Ink 101"/>
            </p:nvPicPr>
            <p:blipFill>
              <a:blip r:embed="rId22"/>
            </p:blipFill>
            <p:spPr>
              <a:xfrm>
                <a:off x="3383262" y="6112039"/>
                <a:ext cx="150480" cy="22168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05" name="Ink 104"/>
              <p14:cNvContentPartPr/>
              <p14:nvPr/>
            </p14:nvContentPartPr>
            <p14:xfrm>
              <a:off x="5057694" y="6133063"/>
              <a:ext cx="125928" cy="180000"/>
            </p14:xfrm>
          </p:contentPart>
        </mc:Choice>
        <mc:Fallback xmlns="">
          <p:pic>
            <p:nvPicPr>
              <p:cNvPr id="105" name="Ink 104"/>
            </p:nvPicPr>
            <p:blipFill>
              <a:blip r:embed="rId24"/>
            </p:blipFill>
            <p:spPr>
              <a:xfrm>
                <a:off x="5057694" y="6133063"/>
                <a:ext cx="125928" cy="1800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08" name="Ink 107"/>
              <p14:cNvContentPartPr/>
              <p14:nvPr/>
            </p14:nvContentPartPr>
            <p14:xfrm>
              <a:off x="6635100" y="3485970"/>
              <a:ext cx="117360" cy="164880"/>
            </p14:xfrm>
          </p:contentPart>
        </mc:Choice>
        <mc:Fallback xmlns="">
          <p:pic>
            <p:nvPicPr>
              <p:cNvPr id="108" name="Ink 107"/>
            </p:nvPicPr>
            <p:blipFill>
              <a:blip r:embed="rId26"/>
            </p:blipFill>
            <p:spPr>
              <a:xfrm>
                <a:off x="6635100" y="3485970"/>
                <a:ext cx="117360" cy="1648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11" name="Ink 110"/>
              <p14:cNvContentPartPr/>
              <p14:nvPr/>
            </p14:nvContentPartPr>
            <p14:xfrm>
              <a:off x="7313052" y="3468978"/>
              <a:ext cx="105120" cy="181728"/>
            </p14:xfrm>
          </p:contentPart>
        </mc:Choice>
        <mc:Fallback xmlns="">
          <p:pic>
            <p:nvPicPr>
              <p:cNvPr id="111" name="Ink 110"/>
            </p:nvPicPr>
            <p:blipFill>
              <a:blip r:embed="rId28"/>
            </p:blipFill>
            <p:spPr>
              <a:xfrm>
                <a:off x="7313052" y="3468978"/>
                <a:ext cx="105120" cy="181728"/>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14" name="Ink 113"/>
              <p14:cNvContentPartPr/>
              <p14:nvPr/>
            </p14:nvContentPartPr>
            <p14:xfrm>
              <a:off x="6737340" y="3929778"/>
              <a:ext cx="91080" cy="177696"/>
            </p14:xfrm>
          </p:contentPart>
        </mc:Choice>
        <mc:Fallback xmlns="">
          <p:pic>
            <p:nvPicPr>
              <p:cNvPr id="114" name="Ink 113"/>
            </p:nvPicPr>
            <p:blipFill>
              <a:blip r:embed="rId30"/>
            </p:blipFill>
            <p:spPr>
              <a:xfrm>
                <a:off x="6737340" y="3929778"/>
                <a:ext cx="91080" cy="17769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17" name="Ink 116"/>
              <p14:cNvContentPartPr/>
              <p14:nvPr/>
            </p14:nvContentPartPr>
            <p14:xfrm>
              <a:off x="8253615" y="3921528"/>
              <a:ext cx="134640" cy="202752"/>
            </p14:xfrm>
          </p:contentPart>
        </mc:Choice>
        <mc:Fallback xmlns="">
          <p:pic>
            <p:nvPicPr>
              <p:cNvPr id="117" name="Ink 116"/>
            </p:nvPicPr>
            <p:blipFill>
              <a:blip r:embed="rId32"/>
            </p:blipFill>
            <p:spPr>
              <a:xfrm>
                <a:off x="8253615" y="3921528"/>
                <a:ext cx="134640" cy="20275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20" name="Ink 119"/>
              <p14:cNvContentPartPr/>
              <p14:nvPr/>
            </p14:nvContentPartPr>
            <p14:xfrm>
              <a:off x="8865039" y="3449208"/>
              <a:ext cx="151920" cy="223488"/>
            </p14:xfrm>
          </p:contentPart>
        </mc:Choice>
        <mc:Fallback xmlns="">
          <p:pic>
            <p:nvPicPr>
              <p:cNvPr id="120" name="Ink 119"/>
            </p:nvPicPr>
            <p:blipFill>
              <a:blip r:embed="rId34"/>
            </p:blipFill>
            <p:spPr>
              <a:xfrm>
                <a:off x="8865039" y="3449208"/>
                <a:ext cx="151920" cy="223488"/>
              </a:xfrm>
              <a:prstGeom prst="rect"/>
            </p:spPr>
          </p:pic>
        </mc:Fallback>
      </mc:AlternateContent>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97612" y="1534257"/>
            <a:ext cx="0" cy="4433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7612" y="5953857"/>
            <a:ext cx="60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33279" y="2417675"/>
            <a:ext cx="4541133" cy="3164536"/>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1641287" y="1956617"/>
            <a:ext cx="4945521" cy="3529816"/>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1359875" y="1839057"/>
            <a:ext cx="5100337" cy="3480739"/>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2040612" y="1534257"/>
            <a:ext cx="0" cy="4433837"/>
          </a:xfrm>
          <a:prstGeom prst="line">
            <a:avLst/>
          </a:prstGeom>
          <a:ln>
            <a:solidFill>
              <a:srgbClr val="3399FF"/>
            </a:solidFill>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143574" y="1458057"/>
            <a:ext cx="814567" cy="646331"/>
          </a:xfrm>
          <a:prstGeom prst="rect">
            <a:avLst/>
          </a:prstGeom>
          <a:noFill/>
        </p:spPr>
        <p:txBody>
          <a:bodyPr wrap="square" rtlCol="0">
            <a:spAutoFit/>
          </a:bodyPr>
          <a:lstStyle/>
          <a:p>
            <a:r>
              <a:rPr lang="en-CA" dirty="0"/>
              <a:t>Price level</a:t>
            </a:r>
            <a:endParaRPr lang="en-CA" dirty="0"/>
          </a:p>
        </p:txBody>
      </p:sp>
      <p:sp>
        <p:nvSpPr>
          <p:cNvPr id="14" name="TextBox 13"/>
          <p:cNvSpPr txBox="1"/>
          <p:nvPr/>
        </p:nvSpPr>
        <p:spPr>
          <a:xfrm>
            <a:off x="6384012" y="6002338"/>
            <a:ext cx="814567" cy="646331"/>
          </a:xfrm>
          <a:prstGeom prst="rect">
            <a:avLst/>
          </a:prstGeom>
          <a:noFill/>
        </p:spPr>
        <p:txBody>
          <a:bodyPr wrap="square" rtlCol="0">
            <a:spAutoFit/>
          </a:bodyPr>
          <a:lstStyle/>
          <a:p>
            <a:r>
              <a:rPr lang="en-CA" dirty="0"/>
              <a:t>Real GDP</a:t>
            </a:r>
            <a:endParaRPr lang="en-CA" dirty="0"/>
          </a:p>
        </p:txBody>
      </p:sp>
      <p:cxnSp>
        <p:nvCxnSpPr>
          <p:cNvPr id="15" name="Straight Connector 14"/>
          <p:cNvCxnSpPr/>
          <p:nvPr/>
        </p:nvCxnSpPr>
        <p:spPr>
          <a:xfrm>
            <a:off x="3412212" y="3944938"/>
            <a:ext cx="0" cy="2057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88212" y="6339740"/>
            <a:ext cx="2388484" cy="369332"/>
          </a:xfrm>
          <a:prstGeom prst="rect">
            <a:avLst/>
          </a:prstGeom>
          <a:noFill/>
        </p:spPr>
        <p:txBody>
          <a:bodyPr wrap="square" rtlCol="0">
            <a:spAutoFit/>
          </a:bodyPr>
          <a:lstStyle/>
          <a:p>
            <a:r>
              <a:rPr lang="en-CA" dirty="0">
                <a:solidFill>
                  <a:srgbClr val="FF0000"/>
                </a:solidFill>
              </a:rPr>
              <a:t>Inflationary gap</a:t>
            </a:r>
            <a:endParaRPr lang="en-CA"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3" name="Ink 22"/>
              <p14:cNvContentPartPr/>
              <p14:nvPr/>
            </p14:nvContentPartPr>
            <p14:xfrm>
              <a:off x="1905000" y="1371600"/>
              <a:ext cx="286704" cy="143640"/>
            </p14:xfrm>
          </p:contentPart>
        </mc:Choice>
        <mc:Fallback xmlns="">
          <p:pic>
            <p:nvPicPr>
              <p:cNvPr id="23" name="Ink 22"/>
            </p:nvPicPr>
            <p:blipFill>
              <a:blip r:embed="rId2"/>
            </p:blipFill>
            <p:spPr>
              <a:xfrm>
                <a:off x="1905000" y="1371600"/>
                <a:ext cx="286704" cy="1436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1" name="Ink 30"/>
              <p14:cNvContentPartPr/>
              <p14:nvPr/>
            </p14:nvContentPartPr>
            <p14:xfrm>
              <a:off x="6507081" y="1741776"/>
              <a:ext cx="366408" cy="140976"/>
            </p14:xfrm>
          </p:contentPart>
        </mc:Choice>
        <mc:Fallback xmlns="">
          <p:pic>
            <p:nvPicPr>
              <p:cNvPr id="31" name="Ink 30"/>
            </p:nvPicPr>
            <p:blipFill>
              <a:blip r:embed="rId4"/>
            </p:blipFill>
            <p:spPr>
              <a:xfrm>
                <a:off x="6507081" y="1741776"/>
                <a:ext cx="366408" cy="14097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9" name="Ink 38"/>
              <p14:cNvContentPartPr/>
              <p14:nvPr/>
            </p14:nvContentPartPr>
            <p14:xfrm>
              <a:off x="6638886" y="5437332"/>
              <a:ext cx="188856" cy="165240"/>
            </p14:xfrm>
          </p:contentPart>
        </mc:Choice>
        <mc:Fallback xmlns="">
          <p:pic>
            <p:nvPicPr>
              <p:cNvPr id="39" name="Ink 38"/>
            </p:nvPicPr>
            <p:blipFill>
              <a:blip r:embed="rId6"/>
            </p:blipFill>
            <p:spPr>
              <a:xfrm>
                <a:off x="6638886" y="5437332"/>
                <a:ext cx="188856" cy="1652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9" name="Ink 48"/>
              <p14:cNvContentPartPr/>
              <p14:nvPr/>
            </p14:nvContentPartPr>
            <p14:xfrm>
              <a:off x="5737734" y="5639508"/>
              <a:ext cx="280224" cy="190656"/>
            </p14:xfrm>
          </p:contentPart>
        </mc:Choice>
        <mc:Fallback xmlns="">
          <p:pic>
            <p:nvPicPr>
              <p:cNvPr id="49" name="Ink 48"/>
            </p:nvPicPr>
            <p:blipFill>
              <a:blip r:embed="rId8"/>
            </p:blipFill>
            <p:spPr>
              <a:xfrm>
                <a:off x="5737734" y="5639508"/>
                <a:ext cx="280224" cy="19065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2" name="Ink 51"/>
              <p14:cNvContentPartPr/>
              <p14:nvPr/>
            </p14:nvContentPartPr>
            <p14:xfrm>
              <a:off x="3385713" y="3914754"/>
              <a:ext cx="45792" cy="46656"/>
            </p14:xfrm>
          </p:contentPart>
        </mc:Choice>
        <mc:Fallback xmlns="">
          <p:pic>
            <p:nvPicPr>
              <p:cNvPr id="52" name="Ink 51"/>
            </p:nvPicPr>
            <p:blipFill>
              <a:blip r:embed="rId10"/>
            </p:blipFill>
            <p:spPr>
              <a:xfrm>
                <a:off x="3385713" y="3914754"/>
                <a:ext cx="45792" cy="4665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7" name="Ink 56"/>
              <p14:cNvContentPartPr/>
              <p14:nvPr/>
            </p14:nvContentPartPr>
            <p14:xfrm>
              <a:off x="3390897" y="3738210"/>
              <a:ext cx="77184" cy="137808"/>
            </p14:xfrm>
          </p:contentPart>
        </mc:Choice>
        <mc:Fallback xmlns="">
          <p:pic>
            <p:nvPicPr>
              <p:cNvPr id="57" name="Ink 56"/>
            </p:nvPicPr>
            <p:blipFill>
              <a:blip r:embed="rId12"/>
            </p:blipFill>
            <p:spPr>
              <a:xfrm>
                <a:off x="3390897" y="3738210"/>
                <a:ext cx="77184" cy="13780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59" name="Ink 58"/>
              <p14:cNvContentPartPr/>
              <p14:nvPr/>
            </p14:nvContentPartPr>
            <p14:xfrm>
              <a:off x="2025156" y="4837401"/>
              <a:ext cx="34848" cy="40032"/>
            </p14:xfrm>
          </p:contentPart>
        </mc:Choice>
        <mc:Fallback xmlns="">
          <p:pic>
            <p:nvPicPr>
              <p:cNvPr id="59" name="Ink 58"/>
            </p:nvPicPr>
            <p:blipFill>
              <a:blip r:embed="rId14"/>
            </p:blipFill>
            <p:spPr>
              <a:xfrm>
                <a:off x="2025156" y="4837401"/>
                <a:ext cx="34848" cy="4003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62" name="Ink 61"/>
              <p14:cNvContentPartPr/>
              <p14:nvPr/>
            </p14:nvContentPartPr>
            <p14:xfrm>
              <a:off x="1975575" y="5995698"/>
              <a:ext cx="118656" cy="196704"/>
            </p14:xfrm>
          </p:contentPart>
        </mc:Choice>
        <mc:Fallback xmlns="">
          <p:pic>
            <p:nvPicPr>
              <p:cNvPr id="62" name="Ink 61"/>
            </p:nvPicPr>
            <p:blipFill>
              <a:blip r:embed="rId16"/>
            </p:blipFill>
            <p:spPr>
              <a:xfrm>
                <a:off x="1975575" y="5995698"/>
                <a:ext cx="118656" cy="19670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66" name="Ink 65"/>
              <p14:cNvContentPartPr/>
              <p14:nvPr/>
            </p14:nvContentPartPr>
            <p14:xfrm>
              <a:off x="3299799" y="6024210"/>
              <a:ext cx="141408" cy="219312"/>
            </p14:xfrm>
          </p:contentPart>
        </mc:Choice>
        <mc:Fallback xmlns="">
          <p:pic>
            <p:nvPicPr>
              <p:cNvPr id="66" name="Ink 65"/>
            </p:nvPicPr>
            <p:blipFill>
              <a:blip r:embed="rId18"/>
            </p:blipFill>
            <p:spPr>
              <a:xfrm>
                <a:off x="3299799" y="6024210"/>
                <a:ext cx="141408" cy="21931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69" name="Ink 68"/>
              <p14:cNvContentPartPr/>
              <p14:nvPr/>
            </p14:nvContentPartPr>
            <p14:xfrm>
              <a:off x="5306925" y="5025696"/>
              <a:ext cx="436032" cy="118008"/>
            </p14:xfrm>
          </p:contentPart>
        </mc:Choice>
        <mc:Fallback xmlns="">
          <p:pic>
            <p:nvPicPr>
              <p:cNvPr id="69" name="Ink 68"/>
            </p:nvPicPr>
            <p:blipFill>
              <a:blip r:embed="rId20"/>
            </p:blipFill>
            <p:spPr>
              <a:xfrm>
                <a:off x="5306925" y="5025696"/>
                <a:ext cx="436032" cy="118008"/>
              </a:xfrm>
              <a:prstGeom prst="rect"/>
            </p:spPr>
          </p:pic>
        </mc:Fallback>
      </mc:AlternateContent>
      <p:sp>
        <p:nvSpPr>
          <p:cNvPr id="70" name="Content Placeholder 2"/>
          <p:cNvSpPr>
            <a:spLocks noGrp="1"/>
          </p:cNvSpPr>
          <p:nvPr>
            <p:ph idx="1"/>
          </p:nvPr>
        </p:nvSpPr>
        <p:spPr>
          <a:xfrm>
            <a:off x="6275408" y="2907822"/>
            <a:ext cx="2901722" cy="1708819"/>
          </a:xfrm>
        </p:spPr>
        <p:txBody>
          <a:bodyPr/>
          <a:lstStyle/>
          <a:p>
            <a:r>
              <a:rPr lang="en-CA" sz="2000" b="0" dirty="0">
                <a:solidFill>
                  <a:schemeClr val="tx1"/>
                </a:solidFill>
              </a:rPr>
              <a:t>In a boom,</a:t>
            </a:r>
            <a:endParaRPr lang="en-CA" sz="2000" b="0" dirty="0">
              <a:solidFill>
                <a:schemeClr val="tx1"/>
              </a:solidFill>
            </a:endParaRPr>
          </a:p>
          <a:p>
            <a:r>
              <a:rPr lang="en-CA" sz="2000" b="0" dirty="0">
                <a:solidFill>
                  <a:schemeClr val="tx1"/>
                </a:solidFill>
              </a:rPr>
              <a:t>T  </a:t>
            </a:r>
            <a:r>
              <a:rPr lang="en-CA" sz="2000" b="0" dirty="0">
                <a:solidFill>
                  <a:schemeClr val="tx1"/>
                </a:solidFill>
                <a:sym typeface="Wingdings" panose="05000000000000000000" pitchFamily="2" charset="2"/>
              </a:rPr>
              <a:t> C    real GDP</a:t>
            </a:r>
            <a:endParaRPr lang="en-CA" sz="2000" b="0" dirty="0">
              <a:solidFill>
                <a:schemeClr val="tx1"/>
              </a:solidFill>
              <a:sym typeface="Wingdings" panose="05000000000000000000" pitchFamily="2" charset="2"/>
            </a:endParaRPr>
          </a:p>
          <a:p>
            <a:r>
              <a:rPr lang="en-CA" sz="2000" b="0" dirty="0">
                <a:solidFill>
                  <a:schemeClr val="tx1"/>
                </a:solidFill>
                <a:sym typeface="Wingdings" panose="05000000000000000000" pitchFamily="2" charset="2"/>
              </a:rPr>
              <a:t>G    real GDP</a:t>
            </a:r>
            <a:endParaRPr lang="en-CA" sz="2000" b="0" dirty="0">
              <a:solidFill>
                <a:schemeClr val="tx1"/>
              </a:solidFill>
            </a:endParaRPr>
          </a:p>
        </p:txBody>
      </p:sp>
      <mc:AlternateContent xmlns:mc="http://schemas.openxmlformats.org/markup-compatibility/2006" xmlns:p14="http://schemas.microsoft.com/office/powerpoint/2010/main">
        <mc:Choice Requires="p14">
          <p:contentPart r:id="rId21" p14:bwMode="auto">
            <p14:nvContentPartPr>
              <p14:cNvPr id="73" name="Ink 72"/>
              <p14:cNvContentPartPr/>
              <p14:nvPr/>
            </p14:nvContentPartPr>
            <p14:xfrm>
              <a:off x="6659325" y="3489846"/>
              <a:ext cx="87480" cy="174240"/>
            </p14:xfrm>
          </p:contentPart>
        </mc:Choice>
        <mc:Fallback xmlns="">
          <p:pic>
            <p:nvPicPr>
              <p:cNvPr id="73" name="Ink 72"/>
            </p:nvPicPr>
            <p:blipFill>
              <a:blip r:embed="rId22"/>
            </p:blipFill>
            <p:spPr>
              <a:xfrm>
                <a:off x="6659325" y="3489846"/>
                <a:ext cx="87480" cy="1742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76" name="Ink 75"/>
              <p14:cNvContentPartPr/>
              <p14:nvPr/>
            </p14:nvContentPartPr>
            <p14:xfrm>
              <a:off x="7328349" y="3467094"/>
              <a:ext cx="109080" cy="189504"/>
            </p14:xfrm>
          </p:contentPart>
        </mc:Choice>
        <mc:Fallback xmlns="">
          <p:pic>
            <p:nvPicPr>
              <p:cNvPr id="76" name="Ink 75"/>
            </p:nvPicPr>
            <p:blipFill>
              <a:blip r:embed="rId24"/>
            </p:blipFill>
            <p:spPr>
              <a:xfrm>
                <a:off x="7328349" y="3467094"/>
                <a:ext cx="109080" cy="18950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79" name="Ink 78"/>
              <p14:cNvContentPartPr/>
              <p14:nvPr/>
            </p14:nvContentPartPr>
            <p14:xfrm>
              <a:off x="6707421" y="3929910"/>
              <a:ext cx="108000" cy="157824"/>
            </p14:xfrm>
          </p:contentPart>
        </mc:Choice>
        <mc:Fallback xmlns="">
          <p:pic>
            <p:nvPicPr>
              <p:cNvPr id="79" name="Ink 78"/>
            </p:nvPicPr>
            <p:blipFill>
              <a:blip r:embed="rId26"/>
            </p:blipFill>
            <p:spPr>
              <a:xfrm>
                <a:off x="6707421" y="3929910"/>
                <a:ext cx="108000" cy="15782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82" name="Ink 81"/>
              <p14:cNvContentPartPr/>
              <p14:nvPr/>
            </p14:nvContentPartPr>
            <p14:xfrm>
              <a:off x="8229501" y="3929910"/>
              <a:ext cx="151560" cy="179856"/>
            </p14:xfrm>
          </p:contentPart>
        </mc:Choice>
        <mc:Fallback xmlns="">
          <p:pic>
            <p:nvPicPr>
              <p:cNvPr id="82" name="Ink 81"/>
            </p:nvPicPr>
            <p:blipFill>
              <a:blip r:embed="rId28"/>
            </p:blipFill>
            <p:spPr>
              <a:xfrm>
                <a:off x="8229501" y="3929910"/>
                <a:ext cx="151560" cy="179856"/>
              </a:xfrm>
              <a:prstGeom prst="rect"/>
            </p:spPr>
          </p:pic>
        </mc:Fallback>
      </mc:AlternateContent>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056771" name="Rectangle 3"/>
          <p:cNvSpPr>
            <a:spLocks noGrp="1" noChangeArrowheads="1"/>
          </p:cNvSpPr>
          <p:nvPr>
            <p:ph idx="1"/>
          </p:nvPr>
        </p:nvSpPr>
        <p:spPr/>
        <p:txBody>
          <a:bodyPr/>
          <a:lstStyle/>
          <a:p>
            <a:pPr lvl="1" eaLnBrk="1" hangingPunct="1"/>
            <a:r>
              <a:rPr lang="en-CA" altLang="en-US" b="1" dirty="0">
                <a:solidFill>
                  <a:srgbClr val="F2615F"/>
                </a:solidFill>
              </a:rPr>
              <a:t>Cyclical and Structural Balances</a:t>
            </a:r>
            <a:endParaRPr lang="en-CA" altLang="en-US" b="1" dirty="0">
              <a:solidFill>
                <a:srgbClr val="F2615F"/>
              </a:solidFill>
            </a:endParaRPr>
          </a:p>
          <a:p>
            <a:pPr lvl="1" eaLnBrk="1" hangingPunct="1"/>
            <a:r>
              <a:rPr lang="en-CA" altLang="en-US" dirty="0"/>
              <a:t>The </a:t>
            </a:r>
            <a:r>
              <a:rPr lang="en-CA" altLang="en-US" b="1" dirty="0"/>
              <a:t>structural surplus or deficit</a:t>
            </a:r>
            <a:r>
              <a:rPr lang="en-CA" altLang="en-US" dirty="0"/>
              <a:t> is the budget balance that would occur </a:t>
            </a:r>
            <a:r>
              <a:rPr lang="en-CA" altLang="en-US" b="1" i="1" u="sng" dirty="0">
                <a:highlight>
                  <a:srgbClr val="FFFF00"/>
                </a:highlight>
              </a:rPr>
              <a:t>if</a:t>
            </a:r>
            <a:r>
              <a:rPr lang="en-CA" altLang="en-US" dirty="0">
                <a:highlight>
                  <a:srgbClr val="FFFF00"/>
                </a:highlight>
              </a:rPr>
              <a:t> the economy were at full employment and real GDP were equal to potential GDP</a:t>
            </a:r>
            <a:r>
              <a:rPr lang="en-CA" altLang="en-US" dirty="0"/>
              <a:t>.</a:t>
            </a:r>
            <a:endParaRPr lang="en-CA" altLang="en-US" dirty="0"/>
          </a:p>
          <a:p>
            <a:pPr lvl="1" eaLnBrk="1" hangingPunct="1"/>
            <a:r>
              <a:rPr lang="en-CA" altLang="en-US" dirty="0"/>
              <a:t>The </a:t>
            </a:r>
            <a:r>
              <a:rPr lang="en-CA" altLang="en-US" b="1" dirty="0"/>
              <a:t>cyclical surplus or deficit</a:t>
            </a:r>
            <a:r>
              <a:rPr lang="en-CA" altLang="en-US" dirty="0"/>
              <a:t> is </a:t>
            </a:r>
            <a:r>
              <a:rPr lang="en-CA" altLang="en-US" dirty="0">
                <a:highlight>
                  <a:srgbClr val="FFFF00"/>
                </a:highlight>
              </a:rPr>
              <a:t>the actual surplus or deficit minus the structural surplus or deficit</a:t>
            </a:r>
            <a:r>
              <a:rPr lang="en-CA" altLang="en-US" dirty="0"/>
              <a:t>.</a:t>
            </a:r>
            <a:endParaRPr lang="en-CA" altLang="en-US" dirty="0"/>
          </a:p>
          <a:p>
            <a:pPr lvl="1" eaLnBrk="1" hangingPunct="1"/>
            <a:r>
              <a:rPr lang="en-CA" altLang="en-US" dirty="0"/>
              <a:t>That is, a cyclical surplus or deficit is the surplus or deficit that occurs purely because </a:t>
            </a:r>
            <a:r>
              <a:rPr lang="en-CA" altLang="en-US" dirty="0">
                <a:highlight>
                  <a:srgbClr val="FFFF00"/>
                </a:highlight>
              </a:rPr>
              <a:t>real GDP does </a:t>
            </a:r>
            <a:r>
              <a:rPr lang="en-CA" altLang="en-US" i="1" dirty="0">
                <a:highlight>
                  <a:srgbClr val="FFFF00"/>
                </a:highlight>
              </a:rPr>
              <a:t>not</a:t>
            </a:r>
            <a:r>
              <a:rPr lang="en-CA" altLang="en-US" dirty="0">
                <a:highlight>
                  <a:srgbClr val="FFFF00"/>
                </a:highlight>
              </a:rPr>
              <a:t> equal potential GDP</a:t>
            </a:r>
            <a:r>
              <a:rPr lang="en-CA" altLang="en-US" dirty="0"/>
              <a:t>.</a:t>
            </a: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animEffect transition="in" filter="wipe(left)">
                                      <p:cBhvr>
                                        <p:cTn id="7" dur="1000"/>
                                        <p:tgtEl>
                                          <p:spTgt spid="1056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6771">
                                            <p:txEl>
                                              <p:pRg st="2" end="2"/>
                                            </p:txEl>
                                          </p:spTgt>
                                        </p:tgtEl>
                                        <p:attrNameLst>
                                          <p:attrName>style.visibility</p:attrName>
                                        </p:attrNameLst>
                                      </p:cBhvr>
                                      <p:to>
                                        <p:strVal val="visible"/>
                                      </p:to>
                                    </p:set>
                                    <p:animEffect transition="in" filter="wipe(left)">
                                      <p:cBhvr>
                                        <p:cTn id="12" dur="1000"/>
                                        <p:tgtEl>
                                          <p:spTgt spid="10567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6771">
                                            <p:txEl>
                                              <p:pRg st="3" end="3"/>
                                            </p:txEl>
                                          </p:spTgt>
                                        </p:tgtEl>
                                        <p:attrNameLst>
                                          <p:attrName>style.visibility</p:attrName>
                                        </p:attrNameLst>
                                      </p:cBhvr>
                                      <p:to>
                                        <p:strVal val="visible"/>
                                      </p:to>
                                    </p:set>
                                    <p:animEffect transition="in" filter="wipe(left)">
                                      <p:cBhvr>
                                        <p:cTn id="17" dur="1000"/>
                                        <p:tgtEl>
                                          <p:spTgt spid="105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ldLvl="3"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107950"/>
            <a:ext cx="7696200" cy="1554163"/>
          </a:xfrm>
        </p:spPr>
        <p:txBody>
          <a:bodyPr/>
          <a:lstStyle/>
          <a:p>
            <a:pPr eaLnBrk="1" hangingPunct="1"/>
            <a:r>
              <a:rPr lang="en-CA" altLang="en-US"/>
              <a:t>The Federal Budget</a:t>
            </a:r>
            <a:endParaRPr lang="en-CA" altLang="en-US"/>
          </a:p>
        </p:txBody>
      </p:sp>
      <p:sp>
        <p:nvSpPr>
          <p:cNvPr id="409603" name="Rectangle 3"/>
          <p:cNvSpPr>
            <a:spLocks noGrp="1" noChangeArrowheads="1"/>
          </p:cNvSpPr>
          <p:nvPr>
            <p:ph idx="1"/>
          </p:nvPr>
        </p:nvSpPr>
        <p:spPr/>
        <p:txBody>
          <a:bodyPr/>
          <a:lstStyle/>
          <a:p>
            <a:pPr lvl="1" eaLnBrk="1" hangingPunct="1"/>
            <a:r>
              <a:rPr lang="en-CA" altLang="en-US" u="sng"/>
              <a:t>The </a:t>
            </a:r>
            <a:r>
              <a:rPr lang="en-CA" altLang="en-US" b="1" u="sng"/>
              <a:t>federal budget</a:t>
            </a:r>
            <a:r>
              <a:rPr lang="en-CA" altLang="en-US" u="sng"/>
              <a:t> is the annual statement of the federal government’s outlays and revenues.</a:t>
            </a:r>
            <a:endParaRPr lang="en-CA" altLang="en-US" u="sng"/>
          </a:p>
          <a:p>
            <a:pPr lvl="1" eaLnBrk="1" hangingPunct="1"/>
            <a:r>
              <a:rPr lang="en-CA" altLang="en-US"/>
              <a:t>The federal budget has two purposes:</a:t>
            </a:r>
            <a:endParaRPr lang="en-CA" altLang="en-US"/>
          </a:p>
          <a:p>
            <a:pPr lvl="1" eaLnBrk="1" hangingPunct="1">
              <a:buClr>
                <a:schemeClr val="tx1"/>
              </a:buClr>
            </a:pPr>
            <a:r>
              <a:rPr lang="en-CA" altLang="en-US"/>
              <a:t>1. To finance the activities of the federal government</a:t>
            </a:r>
            <a:endParaRPr lang="en-CA" altLang="en-US"/>
          </a:p>
          <a:p>
            <a:pPr lvl="1" eaLnBrk="1" hangingPunct="1">
              <a:buClr>
                <a:schemeClr val="tx1"/>
              </a:buClr>
            </a:pPr>
            <a:r>
              <a:rPr lang="en-CA" altLang="en-US"/>
              <a:t>2. To achieve macroeconomic objectives</a:t>
            </a:r>
            <a:endParaRPr lang="en-CA" altLang="en-US"/>
          </a:p>
          <a:p>
            <a:pPr lvl="1" eaLnBrk="1" hangingPunct="1"/>
            <a:r>
              <a:rPr lang="en-CA" altLang="en-US" b="1"/>
              <a:t>Fiscal policy</a:t>
            </a:r>
            <a:r>
              <a:rPr lang="en-CA" altLang="en-US"/>
              <a:t> is the </a:t>
            </a:r>
            <a:r>
              <a:rPr lang="en-CA" altLang="en-US" u="sng"/>
              <a:t>use of the federal budget to achieve macroeconomic objectives, </a:t>
            </a:r>
            <a:r>
              <a:rPr lang="en-CA" altLang="en-US"/>
              <a:t>such as full employment, sustained economic growth, and price level stability.</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wipe(left)">
                                      <p:cBhvr>
                                        <p:cTn id="27" dur="1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ldLvl="3"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14"/>
          <p:cNvSpPr>
            <a:spLocks noGrp="1" noChangeArrowheads="1"/>
          </p:cNvSpPr>
          <p:nvPr>
            <p:ph type="title"/>
          </p:nvPr>
        </p:nvSpPr>
        <p:spPr>
          <a:xfrm>
            <a:off x="990600" y="107950"/>
            <a:ext cx="7696200" cy="1554163"/>
          </a:xfrm>
          <a:noFill/>
        </p:spPr>
        <p:txBody>
          <a:bodyPr/>
          <a:lstStyle/>
          <a:p>
            <a:r>
              <a:rPr lang="en-CA" altLang="en-US"/>
              <a:t>Fiscal Stimulus</a:t>
            </a:r>
            <a:endParaRPr lang="en-CA" altLang="en-US"/>
          </a:p>
        </p:txBody>
      </p:sp>
      <p:sp>
        <p:nvSpPr>
          <p:cNvPr id="1058819" name="Rectangle 3"/>
          <p:cNvSpPr>
            <a:spLocks noGrp="1" noChangeArrowheads="1"/>
          </p:cNvSpPr>
          <p:nvPr>
            <p:ph idx="1"/>
          </p:nvPr>
        </p:nvSpPr>
        <p:spPr>
          <a:xfrm>
            <a:off x="360363" y="1584325"/>
            <a:ext cx="4114800" cy="4525963"/>
          </a:xfrm>
        </p:spPr>
        <p:txBody>
          <a:bodyPr/>
          <a:lstStyle/>
          <a:p>
            <a:pPr lvl="1"/>
            <a:r>
              <a:rPr lang="en-CA" altLang="en-US"/>
              <a:t>Figure 29.8 illustrates the distinction between a structural and cyclical surplus and deficit.</a:t>
            </a:r>
            <a:endParaRPr lang="en-CA" altLang="en-US"/>
          </a:p>
          <a:p>
            <a:pPr lvl="1"/>
            <a:r>
              <a:rPr lang="en-CA" altLang="en-US"/>
              <a:t>In part (a), potential GDP is $1.7 trillion.</a:t>
            </a:r>
            <a:endParaRPr lang="en-CA" altLang="en-US"/>
          </a:p>
          <a:p>
            <a:pPr lvl="1"/>
            <a:r>
              <a:rPr lang="en-CA" altLang="en-US"/>
              <a:t>As real GDP fluctuates around potential GDP, a cyclical deficit or cyclical surplus arises.</a:t>
            </a:r>
            <a:endParaRPr lang="en-CA" altLang="en-US"/>
          </a:p>
        </p:txBody>
      </p:sp>
      <p:pic>
        <p:nvPicPr>
          <p:cNvPr id="7680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animEffect transition="in" filter="wipe(left)">
                                      <p:cBhvr>
                                        <p:cTn id="7" dur="1000"/>
                                        <p:tgtEl>
                                          <p:spTgt spid="1058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8819">
                                            <p:txEl>
                                              <p:pRg st="2" end="2"/>
                                            </p:txEl>
                                          </p:spTgt>
                                        </p:tgtEl>
                                        <p:attrNameLst>
                                          <p:attrName>style.visibility</p:attrName>
                                        </p:attrNameLst>
                                      </p:cBhvr>
                                      <p:to>
                                        <p:strVal val="visible"/>
                                      </p:to>
                                    </p:set>
                                    <p:animEffect transition="in" filter="wipe(left)">
                                      <p:cBhvr>
                                        <p:cTn id="12" dur="1000"/>
                                        <p:tgtEl>
                                          <p:spTgt spid="1058819">
                                            <p:txEl>
                                              <p:pRg st="2" end="2"/>
                                            </p:txEl>
                                          </p:spTgt>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750"/>
                                        <p:tgtEl>
                                          <p:spTgt spid="8"/>
                                        </p:tgtEl>
                                      </p:cBhvr>
                                    </p:animEffect>
                                  </p:childTnLst>
                                </p:cTn>
                              </p:par>
                            </p:childTnLst>
                          </p:cTn>
                        </p:par>
                        <p:par>
                          <p:cTn id="17" fill="hold">
                            <p:stCondLst>
                              <p:cond delay="2000"/>
                            </p:stCondLst>
                            <p:childTnLst>
                              <p:par>
                                <p:cTn id="18" presetID="22" presetClass="entr" presetSubtype="4" fill="hold" nodeType="after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ldLvl="3"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885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343400" y="2209800"/>
            <a:ext cx="914400" cy="369332"/>
          </a:xfrm>
          <a:prstGeom prst="rect">
            <a:avLst/>
          </a:prstGeom>
          <a:noFill/>
        </p:spPr>
        <p:txBody>
          <a:bodyPr wrap="square" rtlCol="0">
            <a:spAutoFit/>
          </a:bodyPr>
          <a:lstStyle/>
          <a:p>
            <a:r>
              <a:rPr lang="en-CA" dirty="0">
                <a:solidFill>
                  <a:srgbClr val="FF0000"/>
                </a:solidFill>
              </a:rPr>
              <a:t>outlays</a:t>
            </a:r>
            <a:endParaRPr lang="en-CA" dirty="0">
              <a:solidFill>
                <a:srgbClr val="FF0000"/>
              </a:solidFill>
            </a:endParaRPr>
          </a:p>
        </p:txBody>
      </p:sp>
      <p:sp>
        <p:nvSpPr>
          <p:cNvPr id="8" name="TextBox 7"/>
          <p:cNvSpPr txBox="1"/>
          <p:nvPr/>
        </p:nvSpPr>
        <p:spPr>
          <a:xfrm>
            <a:off x="4343400" y="4191000"/>
            <a:ext cx="1143000" cy="369332"/>
          </a:xfrm>
          <a:prstGeom prst="rect">
            <a:avLst/>
          </a:prstGeom>
          <a:noFill/>
        </p:spPr>
        <p:txBody>
          <a:bodyPr wrap="square" rtlCol="0">
            <a:spAutoFit/>
          </a:bodyPr>
          <a:lstStyle/>
          <a:p>
            <a:r>
              <a:rPr lang="en-CA" dirty="0">
                <a:solidFill>
                  <a:srgbClr val="FF0000"/>
                </a:solidFill>
              </a:rPr>
              <a:t>revenues</a:t>
            </a:r>
            <a:endParaRPr lang="en-CA" dirty="0">
              <a:solidFill>
                <a:srgbClr val="FF0000"/>
              </a:solidFill>
            </a:endParaRPr>
          </a:p>
        </p:txBody>
      </p:sp>
      <p:sp>
        <p:nvSpPr>
          <p:cNvPr id="9" name="TextBox 8"/>
          <p:cNvSpPr txBox="1"/>
          <p:nvPr/>
        </p:nvSpPr>
        <p:spPr>
          <a:xfrm>
            <a:off x="6096000" y="2209800"/>
            <a:ext cx="1143000" cy="369332"/>
          </a:xfrm>
          <a:prstGeom prst="rect">
            <a:avLst/>
          </a:prstGeom>
          <a:noFill/>
        </p:spPr>
        <p:txBody>
          <a:bodyPr wrap="square" rtlCol="0">
            <a:spAutoFit/>
          </a:bodyPr>
          <a:lstStyle/>
          <a:p>
            <a:r>
              <a:rPr lang="en-CA" dirty="0">
                <a:solidFill>
                  <a:srgbClr val="FF0000"/>
                </a:solidFill>
              </a:rPr>
              <a:t>revenues</a:t>
            </a:r>
            <a:endParaRPr lang="en-CA" dirty="0">
              <a:solidFill>
                <a:srgbClr val="FF0000"/>
              </a:solidFill>
            </a:endParaRPr>
          </a:p>
        </p:txBody>
      </p:sp>
      <p:sp>
        <p:nvSpPr>
          <p:cNvPr id="10" name="TextBox 9"/>
          <p:cNvSpPr txBox="1"/>
          <p:nvPr/>
        </p:nvSpPr>
        <p:spPr>
          <a:xfrm>
            <a:off x="6096000" y="3574633"/>
            <a:ext cx="914400" cy="369332"/>
          </a:xfrm>
          <a:prstGeom prst="rect">
            <a:avLst/>
          </a:prstGeom>
          <a:noFill/>
        </p:spPr>
        <p:txBody>
          <a:bodyPr wrap="square" rtlCol="0">
            <a:spAutoFit/>
          </a:bodyPr>
          <a:lstStyle/>
          <a:p>
            <a:r>
              <a:rPr lang="en-CA" dirty="0">
                <a:solidFill>
                  <a:srgbClr val="FF0000"/>
                </a:solidFill>
              </a:rPr>
              <a:t>outlays</a:t>
            </a:r>
            <a:endParaRPr lang="en-CA" dirty="0">
              <a:solidFill>
                <a:srgbClr val="FF0000"/>
              </a:solidFill>
            </a:endParaRPr>
          </a:p>
        </p:txBody>
      </p:sp>
      <p:sp>
        <p:nvSpPr>
          <p:cNvPr id="11" name="TextBox 10"/>
          <p:cNvSpPr txBox="1"/>
          <p:nvPr/>
        </p:nvSpPr>
        <p:spPr>
          <a:xfrm>
            <a:off x="2362200" y="5590698"/>
            <a:ext cx="3276600" cy="369332"/>
          </a:xfrm>
          <a:prstGeom prst="rect">
            <a:avLst/>
          </a:prstGeom>
          <a:noFill/>
        </p:spPr>
        <p:txBody>
          <a:bodyPr wrap="square" rtlCol="0">
            <a:spAutoFit/>
          </a:bodyPr>
          <a:lstStyle/>
          <a:p>
            <a:r>
              <a:rPr lang="en-CA" dirty="0">
                <a:solidFill>
                  <a:srgbClr val="FF0000"/>
                </a:solidFill>
              </a:rPr>
              <a:t>Real GDP </a:t>
            </a:r>
            <a:r>
              <a:rPr lang="en-CA" dirty="0">
                <a:solidFill>
                  <a:srgbClr val="FF0000"/>
                </a:solidFill>
                <a:latin typeface="Calibri" panose="020F0502020204030204" pitchFamily="34" charset="0"/>
                <a:cs typeface="Calibri" panose="020F0502020204030204" pitchFamily="34" charset="0"/>
              </a:rPr>
              <a:t>≠ </a:t>
            </a:r>
            <a:r>
              <a:rPr lang="en-CA" dirty="0">
                <a:solidFill>
                  <a:srgbClr val="FF0000"/>
                </a:solidFill>
                <a:latin typeface="+mj-lt"/>
                <a:cs typeface="Calibri" panose="020F0502020204030204" pitchFamily="34" charset="0"/>
              </a:rPr>
              <a:t>Potential GDP</a:t>
            </a:r>
            <a:endParaRPr lang="en-CA" dirty="0">
              <a:solidFill>
                <a:srgbClr val="FF0000"/>
              </a:solidFill>
            </a:endParaRPr>
          </a:p>
        </p:txBody>
      </p:sp>
      <p:sp>
        <p:nvSpPr>
          <p:cNvPr id="12" name="TextBox 11"/>
          <p:cNvSpPr txBox="1"/>
          <p:nvPr/>
        </p:nvSpPr>
        <p:spPr>
          <a:xfrm>
            <a:off x="227013" y="6221152"/>
            <a:ext cx="3505200" cy="369332"/>
          </a:xfrm>
          <a:prstGeom prst="rect">
            <a:avLst/>
          </a:prstGeom>
          <a:noFill/>
        </p:spPr>
        <p:txBody>
          <a:bodyPr wrap="square" rtlCol="0">
            <a:spAutoFit/>
          </a:bodyPr>
          <a:lstStyle/>
          <a:p>
            <a:r>
              <a:rPr lang="en-CA" dirty="0">
                <a:solidFill>
                  <a:srgbClr val="FF0000"/>
                </a:solidFill>
              </a:rPr>
              <a:t>Actual deficit – Structural deficit</a:t>
            </a:r>
            <a:endParaRPr lang="en-CA" dirty="0">
              <a:solidFill>
                <a:srgbClr val="FF0000"/>
              </a:solidFill>
            </a:endParaRPr>
          </a:p>
        </p:txBody>
      </p:sp>
      <p:sp>
        <p:nvSpPr>
          <p:cNvPr id="13" name="TextBox 12"/>
          <p:cNvSpPr txBox="1"/>
          <p:nvPr/>
        </p:nvSpPr>
        <p:spPr>
          <a:xfrm>
            <a:off x="5181600" y="6192446"/>
            <a:ext cx="3962400" cy="369332"/>
          </a:xfrm>
          <a:prstGeom prst="rect">
            <a:avLst/>
          </a:prstGeom>
          <a:noFill/>
        </p:spPr>
        <p:txBody>
          <a:bodyPr wrap="square" rtlCol="0">
            <a:spAutoFit/>
          </a:bodyPr>
          <a:lstStyle/>
          <a:p>
            <a:r>
              <a:rPr lang="en-CA" dirty="0">
                <a:solidFill>
                  <a:srgbClr val="FF0000"/>
                </a:solidFill>
              </a:rPr>
              <a:t>Actual Surplus – Structural surplus</a:t>
            </a:r>
            <a:endParaRPr lang="en-CA" dirty="0">
              <a:solidFill>
                <a:srgbClr val="FF0000"/>
              </a:solidFill>
            </a:endParaRPr>
          </a:p>
        </p:txBody>
      </p:sp>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1252896" y="5212032"/>
              <a:ext cx="1394784" cy="992160"/>
            </p14:xfrm>
          </p:contentPart>
        </mc:Choice>
        <mc:Fallback xmlns="">
          <p:pic>
            <p:nvPicPr>
              <p:cNvPr id="4" name="Ink 3"/>
            </p:nvPicPr>
            <p:blipFill>
              <a:blip r:embed="rId5"/>
            </p:blipFill>
            <p:spPr>
              <a:xfrm>
                <a:off x="1252896" y="5212032"/>
                <a:ext cx="1394784" cy="9921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6" name="Ink 15"/>
              <p14:cNvContentPartPr/>
              <p14:nvPr/>
            </p14:nvContentPartPr>
            <p14:xfrm>
              <a:off x="4941504" y="5192736"/>
              <a:ext cx="1342224" cy="982944"/>
            </p14:xfrm>
          </p:contentPart>
        </mc:Choice>
        <mc:Fallback xmlns="">
          <p:pic>
            <p:nvPicPr>
              <p:cNvPr id="16" name="Ink 15"/>
            </p:nvPicPr>
            <p:blipFill>
              <a:blip r:embed="rId7"/>
            </p:blipFill>
            <p:spPr>
              <a:xfrm>
                <a:off x="4941504" y="5192736"/>
                <a:ext cx="1342224" cy="982944"/>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14"/>
          <p:cNvSpPr>
            <a:spLocks noGrp="1" noChangeArrowheads="1"/>
          </p:cNvSpPr>
          <p:nvPr>
            <p:ph type="title"/>
          </p:nvPr>
        </p:nvSpPr>
        <p:spPr>
          <a:xfrm>
            <a:off x="990600" y="107950"/>
            <a:ext cx="7696200" cy="1554163"/>
          </a:xfrm>
          <a:noFill/>
        </p:spPr>
        <p:txBody>
          <a:bodyPr/>
          <a:lstStyle/>
          <a:p>
            <a:r>
              <a:rPr lang="en-CA" altLang="en-US"/>
              <a:t>Fiscal Stimulus</a:t>
            </a:r>
            <a:endParaRPr lang="en-CA" altLang="en-US"/>
          </a:p>
        </p:txBody>
      </p:sp>
      <p:sp>
        <p:nvSpPr>
          <p:cNvPr id="1142787" name="Rectangle 3"/>
          <p:cNvSpPr>
            <a:spLocks noGrp="1" noChangeArrowheads="1"/>
          </p:cNvSpPr>
          <p:nvPr>
            <p:ph idx="1"/>
          </p:nvPr>
        </p:nvSpPr>
        <p:spPr>
          <a:xfrm>
            <a:off x="360363" y="1584325"/>
            <a:ext cx="4114800" cy="4525963"/>
          </a:xfrm>
        </p:spPr>
        <p:txBody>
          <a:bodyPr/>
          <a:lstStyle/>
          <a:p>
            <a:pPr lvl="1"/>
            <a:r>
              <a:rPr lang="en-CA" altLang="en-US"/>
              <a:t>In part (b), if real GDP and potential GDP are $1.6 trillion, the budget deficit is a structural deficit.</a:t>
            </a:r>
            <a:endParaRPr lang="en-CA" altLang="en-US"/>
          </a:p>
          <a:p>
            <a:pPr lvl="1"/>
            <a:r>
              <a:rPr lang="en-CA" altLang="en-US"/>
              <a:t>If real GDP and potential GDP are $1.7 trillion, the budget is balanced.</a:t>
            </a:r>
            <a:endParaRPr lang="en-CA" altLang="en-US"/>
          </a:p>
          <a:p>
            <a:pPr lvl="1"/>
            <a:r>
              <a:rPr lang="en-CA" altLang="en-US"/>
              <a:t>If real GDP and potential GDP are $1.8 trillion, the budget surplus is a structural surplus.</a:t>
            </a:r>
            <a:endParaRPr lang="en-CA" altLang="en-US"/>
          </a:p>
        </p:txBody>
      </p:sp>
      <p:pic>
        <p:nvPicPr>
          <p:cNvPr id="8090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297362"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750"/>
                                        <p:tgtEl>
                                          <p:spTgt spid="1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75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42787">
                                            <p:txEl>
                                              <p:pRg st="1" end="1"/>
                                            </p:txEl>
                                          </p:spTgt>
                                        </p:tgtEl>
                                        <p:attrNameLst>
                                          <p:attrName>style.visibility</p:attrName>
                                        </p:attrNameLst>
                                      </p:cBhvr>
                                      <p:to>
                                        <p:strVal val="visible"/>
                                      </p:to>
                                    </p:set>
                                    <p:animEffect transition="in" filter="wipe(left)">
                                      <p:cBhvr>
                                        <p:cTn id="16" dur="1000"/>
                                        <p:tgtEl>
                                          <p:spTgt spid="1142787">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75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42787">
                                            <p:txEl>
                                              <p:pRg st="2" end="2"/>
                                            </p:txEl>
                                          </p:spTgt>
                                        </p:tgtEl>
                                        <p:attrNameLst>
                                          <p:attrName>style.visibility</p:attrName>
                                        </p:attrNameLst>
                                      </p:cBhvr>
                                      <p:to>
                                        <p:strVal val="visible"/>
                                      </p:to>
                                    </p:set>
                                    <p:animEffect transition="in" filter="wipe(left)">
                                      <p:cBhvr>
                                        <p:cTn id="24" dur="1000"/>
                                        <p:tgtEl>
                                          <p:spTgt spid="1142787">
                                            <p:txEl>
                                              <p:pRg st="2" end="2"/>
                                            </p:txEl>
                                          </p:spTgt>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750"/>
                                        <p:tgtEl>
                                          <p:spTgt spid="19"/>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294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720725"/>
            <a:ext cx="53721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495800" y="2362200"/>
            <a:ext cx="992187" cy="338554"/>
          </a:xfrm>
          <a:prstGeom prst="rect">
            <a:avLst/>
          </a:prstGeom>
          <a:noFill/>
        </p:spPr>
        <p:txBody>
          <a:bodyPr wrap="square" rtlCol="0">
            <a:spAutoFit/>
          </a:bodyPr>
          <a:lstStyle/>
          <a:p>
            <a:r>
              <a:rPr lang="en-CA" sz="1600" dirty="0">
                <a:solidFill>
                  <a:srgbClr val="FF0000"/>
                </a:solidFill>
              </a:rPr>
              <a:t>outlays</a:t>
            </a:r>
            <a:endParaRPr lang="en-CA" sz="1600" dirty="0">
              <a:solidFill>
                <a:srgbClr val="FF0000"/>
              </a:solidFill>
            </a:endParaRPr>
          </a:p>
        </p:txBody>
      </p:sp>
      <p:sp>
        <p:nvSpPr>
          <p:cNvPr id="14" name="TextBox 13"/>
          <p:cNvSpPr txBox="1"/>
          <p:nvPr/>
        </p:nvSpPr>
        <p:spPr>
          <a:xfrm>
            <a:off x="5943600" y="3581400"/>
            <a:ext cx="992187" cy="338554"/>
          </a:xfrm>
          <a:prstGeom prst="rect">
            <a:avLst/>
          </a:prstGeom>
          <a:noFill/>
        </p:spPr>
        <p:txBody>
          <a:bodyPr wrap="square" rtlCol="0">
            <a:spAutoFit/>
          </a:bodyPr>
          <a:lstStyle/>
          <a:p>
            <a:r>
              <a:rPr lang="en-CA" sz="1600" dirty="0">
                <a:solidFill>
                  <a:srgbClr val="FF0000"/>
                </a:solidFill>
              </a:rPr>
              <a:t>outlays</a:t>
            </a:r>
            <a:endParaRPr lang="en-CA" sz="1600" dirty="0">
              <a:solidFill>
                <a:srgbClr val="FF0000"/>
              </a:solidFill>
            </a:endParaRPr>
          </a:p>
        </p:txBody>
      </p:sp>
      <p:sp>
        <p:nvSpPr>
          <p:cNvPr id="15" name="TextBox 14"/>
          <p:cNvSpPr txBox="1"/>
          <p:nvPr/>
        </p:nvSpPr>
        <p:spPr>
          <a:xfrm>
            <a:off x="5991486" y="2192923"/>
            <a:ext cx="1171314" cy="338554"/>
          </a:xfrm>
          <a:prstGeom prst="rect">
            <a:avLst/>
          </a:prstGeom>
          <a:noFill/>
        </p:spPr>
        <p:txBody>
          <a:bodyPr wrap="square" rtlCol="0">
            <a:spAutoFit/>
          </a:bodyPr>
          <a:lstStyle/>
          <a:p>
            <a:r>
              <a:rPr lang="en-CA" sz="1600" dirty="0">
                <a:solidFill>
                  <a:srgbClr val="FF0000"/>
                </a:solidFill>
              </a:rPr>
              <a:t>Revenues </a:t>
            </a:r>
            <a:endParaRPr lang="en-CA" sz="1600" dirty="0">
              <a:solidFill>
                <a:srgbClr val="FF0000"/>
              </a:solidFill>
            </a:endParaRPr>
          </a:p>
        </p:txBody>
      </p:sp>
      <p:sp>
        <p:nvSpPr>
          <p:cNvPr id="16" name="TextBox 15"/>
          <p:cNvSpPr txBox="1"/>
          <p:nvPr/>
        </p:nvSpPr>
        <p:spPr>
          <a:xfrm>
            <a:off x="3393312" y="3750677"/>
            <a:ext cx="1171314" cy="338554"/>
          </a:xfrm>
          <a:prstGeom prst="rect">
            <a:avLst/>
          </a:prstGeom>
          <a:noFill/>
        </p:spPr>
        <p:txBody>
          <a:bodyPr wrap="square" rtlCol="0">
            <a:spAutoFit/>
          </a:bodyPr>
          <a:lstStyle/>
          <a:p>
            <a:r>
              <a:rPr lang="en-CA" sz="1600" dirty="0">
                <a:solidFill>
                  <a:srgbClr val="FF0000"/>
                </a:solidFill>
              </a:rPr>
              <a:t>Revenues </a:t>
            </a:r>
            <a:endParaRPr lang="en-CA" sz="1600" dirty="0">
              <a:solidFill>
                <a:srgbClr val="FF0000"/>
              </a:solidFill>
            </a:endParaRPr>
          </a:p>
        </p:txBody>
      </p:sp>
      <p:sp>
        <p:nvSpPr>
          <p:cNvPr id="17" name="TextBox 16"/>
          <p:cNvSpPr txBox="1"/>
          <p:nvPr/>
        </p:nvSpPr>
        <p:spPr>
          <a:xfrm>
            <a:off x="2413322" y="5618404"/>
            <a:ext cx="3505200" cy="369332"/>
          </a:xfrm>
          <a:prstGeom prst="rect">
            <a:avLst/>
          </a:prstGeom>
          <a:noFill/>
        </p:spPr>
        <p:txBody>
          <a:bodyPr wrap="square" rtlCol="0">
            <a:spAutoFit/>
          </a:bodyPr>
          <a:lstStyle/>
          <a:p>
            <a:r>
              <a:rPr lang="en-CA" dirty="0">
                <a:solidFill>
                  <a:srgbClr val="FF0000"/>
                </a:solidFill>
              </a:rPr>
              <a:t>Real GDP = Potential GDP </a:t>
            </a:r>
            <a:endParaRPr lang="en-CA"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7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030147" name="Rectangle 3"/>
          <p:cNvSpPr>
            <a:spLocks noGrp="1" noChangeArrowheads="1"/>
          </p:cNvSpPr>
          <p:nvPr>
            <p:ph idx="1"/>
          </p:nvPr>
        </p:nvSpPr>
        <p:spPr/>
        <p:txBody>
          <a:bodyPr/>
          <a:lstStyle/>
          <a:p>
            <a:pPr eaLnBrk="1" hangingPunct="1"/>
            <a:r>
              <a:rPr lang="en-CA" altLang="en-US"/>
              <a:t>Discretionary Fiscal Stimulus</a:t>
            </a:r>
            <a:endParaRPr lang="en-CA" altLang="en-US"/>
          </a:p>
          <a:p>
            <a:pPr eaLnBrk="1" hangingPunct="1"/>
            <a:r>
              <a:rPr lang="en-CA" altLang="en-US" b="0">
                <a:solidFill>
                  <a:schemeClr val="tx1"/>
                </a:solidFill>
              </a:rPr>
              <a:t>Most discretionary fiscal stimulus focuses on its effects on aggregate demand.</a:t>
            </a:r>
            <a:endParaRPr lang="en-CA" altLang="en-US" b="0">
              <a:solidFill>
                <a:schemeClr val="tx1"/>
              </a:solidFill>
            </a:endParaRPr>
          </a:p>
          <a:p>
            <a:pPr eaLnBrk="1" hangingPunct="1"/>
            <a:r>
              <a:rPr lang="en-CA" altLang="en-US">
                <a:solidFill>
                  <a:srgbClr val="F2615F"/>
                </a:solidFill>
              </a:rPr>
              <a:t>Fiscal Stimulus and Aggregate Demand</a:t>
            </a:r>
            <a:endParaRPr lang="en-CA" altLang="en-US">
              <a:solidFill>
                <a:srgbClr val="F2615F"/>
              </a:solidFill>
            </a:endParaRPr>
          </a:p>
          <a:p>
            <a:pPr lvl="1" eaLnBrk="1" hangingPunct="1"/>
            <a:r>
              <a:rPr lang="en-CA" altLang="en-US"/>
              <a:t>Changes in government expenditure and taxes change aggregate demand and  have multiplier effects.</a:t>
            </a:r>
            <a:endParaRPr lang="en-CA" altLang="en-US"/>
          </a:p>
          <a:p>
            <a:pPr lvl="1" eaLnBrk="1" hangingPunct="1"/>
            <a:r>
              <a:rPr lang="en-CA" altLang="en-US"/>
              <a:t>Two main fiscal multipliers are</a:t>
            </a:r>
            <a:endParaRPr lang="en-CA" altLang="en-US"/>
          </a:p>
          <a:p>
            <a:pPr lvl="1" eaLnBrk="1" hangingPunct="1">
              <a:buClr>
                <a:schemeClr val="tx1"/>
              </a:buClr>
              <a:buFont typeface="Wingdings" panose="05000000000000000000" pitchFamily="2" charset="2"/>
              <a:buChar char="§"/>
            </a:pPr>
            <a:r>
              <a:rPr lang="en-CA" altLang="en-US"/>
              <a:t> Government expenditure multiplier</a:t>
            </a:r>
            <a:endParaRPr lang="en-CA" altLang="en-US"/>
          </a:p>
          <a:p>
            <a:pPr lvl="1" eaLnBrk="1" hangingPunct="1">
              <a:buClr>
                <a:schemeClr val="tx1"/>
              </a:buClr>
              <a:buFont typeface="Wingdings" panose="05000000000000000000" pitchFamily="2" charset="2"/>
              <a:buChar char="§"/>
            </a:pPr>
            <a:r>
              <a:rPr lang="en-CA" altLang="en-US"/>
              <a:t> Tax multiplier</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0147">
                                            <p:txEl>
                                              <p:pRg st="1" end="1"/>
                                            </p:txEl>
                                          </p:spTgt>
                                        </p:tgtEl>
                                        <p:attrNameLst>
                                          <p:attrName>style.visibility</p:attrName>
                                        </p:attrNameLst>
                                      </p:cBhvr>
                                      <p:to>
                                        <p:strVal val="visible"/>
                                      </p:to>
                                    </p:set>
                                    <p:animEffect transition="in" filter="wipe(left)">
                                      <p:cBhvr>
                                        <p:cTn id="7" dur="500"/>
                                        <p:tgtEl>
                                          <p:spTgt spid="1030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0147">
                                            <p:txEl>
                                              <p:pRg st="2" end="2"/>
                                            </p:txEl>
                                          </p:spTgt>
                                        </p:tgtEl>
                                        <p:attrNameLst>
                                          <p:attrName>style.visibility</p:attrName>
                                        </p:attrNameLst>
                                      </p:cBhvr>
                                      <p:to>
                                        <p:strVal val="visible"/>
                                      </p:to>
                                    </p:set>
                                    <p:animEffect transition="in" filter="wipe(left)">
                                      <p:cBhvr>
                                        <p:cTn id="12" dur="500"/>
                                        <p:tgtEl>
                                          <p:spTgt spid="1030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0147">
                                            <p:txEl>
                                              <p:pRg st="3" end="3"/>
                                            </p:txEl>
                                          </p:spTgt>
                                        </p:tgtEl>
                                        <p:attrNameLst>
                                          <p:attrName>style.visibility</p:attrName>
                                        </p:attrNameLst>
                                      </p:cBhvr>
                                      <p:to>
                                        <p:strVal val="visible"/>
                                      </p:to>
                                    </p:set>
                                    <p:animEffect transition="in" filter="wipe(left)">
                                      <p:cBhvr>
                                        <p:cTn id="17" dur="500"/>
                                        <p:tgtEl>
                                          <p:spTgt spid="1030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0147">
                                            <p:txEl>
                                              <p:pRg st="4" end="4"/>
                                            </p:txEl>
                                          </p:spTgt>
                                        </p:tgtEl>
                                        <p:attrNameLst>
                                          <p:attrName>style.visibility</p:attrName>
                                        </p:attrNameLst>
                                      </p:cBhvr>
                                      <p:to>
                                        <p:strVal val="visible"/>
                                      </p:to>
                                    </p:set>
                                    <p:animEffect transition="in" filter="wipe(left)">
                                      <p:cBhvr>
                                        <p:cTn id="22" dur="500"/>
                                        <p:tgtEl>
                                          <p:spTgt spid="10301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30147">
                                            <p:txEl>
                                              <p:pRg st="5" end="5"/>
                                            </p:txEl>
                                          </p:spTgt>
                                        </p:tgtEl>
                                        <p:attrNameLst>
                                          <p:attrName>style.visibility</p:attrName>
                                        </p:attrNameLst>
                                      </p:cBhvr>
                                      <p:to>
                                        <p:strVal val="visible"/>
                                      </p:to>
                                    </p:set>
                                    <p:animEffect transition="in" filter="wipe(left)">
                                      <p:cBhvr>
                                        <p:cTn id="27" dur="500"/>
                                        <p:tgtEl>
                                          <p:spTgt spid="10301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0147">
                                            <p:txEl>
                                              <p:pRg st="6" end="6"/>
                                            </p:txEl>
                                          </p:spTgt>
                                        </p:tgtEl>
                                        <p:attrNameLst>
                                          <p:attrName>style.visibility</p:attrName>
                                        </p:attrNameLst>
                                      </p:cBhvr>
                                      <p:to>
                                        <p:strVal val="visible"/>
                                      </p:to>
                                    </p:set>
                                    <p:animEffect transition="in" filter="wipe(left)">
                                      <p:cBhvr>
                                        <p:cTn id="32" dur="500"/>
                                        <p:tgtEl>
                                          <p:spTgt spid="1030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030147" name="Rectangle 3"/>
          <p:cNvSpPr>
            <a:spLocks noGrp="1" noChangeArrowheads="1"/>
          </p:cNvSpPr>
          <p:nvPr>
            <p:ph idx="1"/>
          </p:nvPr>
        </p:nvSpPr>
        <p:spPr/>
        <p:txBody>
          <a:bodyPr/>
          <a:lstStyle/>
          <a:p>
            <a:pPr lvl="1" eaLnBrk="1" hangingPunct="1"/>
            <a:r>
              <a:rPr lang="en-CA" altLang="en-US"/>
              <a:t>The </a:t>
            </a:r>
            <a:r>
              <a:rPr lang="en-CA" altLang="en-US" b="1"/>
              <a:t>government expenditure multiplier</a:t>
            </a:r>
            <a:r>
              <a:rPr lang="en-CA" altLang="en-US"/>
              <a:t> is the quantity effect of a change in government expenditure on real GDP.</a:t>
            </a:r>
            <a:endParaRPr lang="en-CA" altLang="en-US"/>
          </a:p>
          <a:p>
            <a:pPr lvl="1" eaLnBrk="1" hangingPunct="1"/>
            <a:r>
              <a:rPr lang="en-CA" altLang="en-US"/>
              <a:t>Because government expenditure is a component of aggregate expenditure, an increase in government expenditure increases real GDP.</a:t>
            </a:r>
            <a:endParaRPr lang="en-CA" altLang="en-US"/>
          </a:p>
          <a:p>
            <a:pPr lvl="1" eaLnBrk="1" hangingPunct="1"/>
            <a:r>
              <a:rPr lang="en-CA" altLang="en-US"/>
              <a:t>When real GDP increases, incomes rise and consumption expenditure increases. Aggregate demand increases.</a:t>
            </a:r>
            <a:endParaRPr lang="en-CA" altLang="en-US"/>
          </a:p>
          <a:p>
            <a:pPr lvl="1" eaLnBrk="1" hangingPunct="1"/>
            <a:r>
              <a:rPr lang="en-CA" altLang="en-US"/>
              <a:t>If this were the only consequence of the increase in government expenditure, the  multiplier would be &gt;1.</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Effect transition="in" filter="wipe(left)">
                                      <p:cBhvr>
                                        <p:cTn id="7" dur="1000"/>
                                        <p:tgtEl>
                                          <p:spTgt spid="1030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0147">
                                            <p:txEl>
                                              <p:pRg st="1" end="1"/>
                                            </p:txEl>
                                          </p:spTgt>
                                        </p:tgtEl>
                                        <p:attrNameLst>
                                          <p:attrName>style.visibility</p:attrName>
                                        </p:attrNameLst>
                                      </p:cBhvr>
                                      <p:to>
                                        <p:strVal val="visible"/>
                                      </p:to>
                                    </p:set>
                                    <p:animEffect transition="in" filter="wipe(left)">
                                      <p:cBhvr>
                                        <p:cTn id="12" dur="1000"/>
                                        <p:tgtEl>
                                          <p:spTgt spid="1030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0147">
                                            <p:txEl>
                                              <p:pRg st="2" end="2"/>
                                            </p:txEl>
                                          </p:spTgt>
                                        </p:tgtEl>
                                        <p:attrNameLst>
                                          <p:attrName>style.visibility</p:attrName>
                                        </p:attrNameLst>
                                      </p:cBhvr>
                                      <p:to>
                                        <p:strVal val="visible"/>
                                      </p:to>
                                    </p:set>
                                    <p:animEffect transition="in" filter="wipe(left)">
                                      <p:cBhvr>
                                        <p:cTn id="17" dur="1000"/>
                                        <p:tgtEl>
                                          <p:spTgt spid="1030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0147">
                                            <p:txEl>
                                              <p:pRg st="3" end="3"/>
                                            </p:txEl>
                                          </p:spTgt>
                                        </p:tgtEl>
                                        <p:attrNameLst>
                                          <p:attrName>style.visibility</p:attrName>
                                        </p:attrNameLst>
                                      </p:cBhvr>
                                      <p:to>
                                        <p:strVal val="visible"/>
                                      </p:to>
                                    </p:set>
                                    <p:animEffect transition="in" filter="wipe(left)">
                                      <p:cBhvr>
                                        <p:cTn id="22" dur="1000"/>
                                        <p:tgtEl>
                                          <p:spTgt spid="103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ldLvl="3"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030147" name="Rectangle 3"/>
          <p:cNvSpPr>
            <a:spLocks noGrp="1" noChangeArrowheads="1"/>
          </p:cNvSpPr>
          <p:nvPr>
            <p:ph idx="1"/>
          </p:nvPr>
        </p:nvSpPr>
        <p:spPr/>
        <p:txBody>
          <a:bodyPr/>
          <a:lstStyle/>
          <a:p>
            <a:pPr lvl="1" eaLnBrk="1" hangingPunct="1"/>
            <a:r>
              <a:rPr lang="en-CA" altLang="en-US"/>
              <a:t>But an increase in government expenditure increases government borrowing and raises the real interest rate.</a:t>
            </a:r>
            <a:endParaRPr lang="en-CA" altLang="en-US"/>
          </a:p>
          <a:p>
            <a:pPr lvl="1" eaLnBrk="1" hangingPunct="1"/>
            <a:r>
              <a:rPr lang="en-CA" altLang="en-US"/>
              <a:t>With the higher cost of borrowing, investment decreases, which partly offsets the increase in government expenditure.</a:t>
            </a:r>
            <a:endParaRPr lang="en-CA" altLang="en-US"/>
          </a:p>
          <a:p>
            <a:pPr lvl="1" eaLnBrk="1" hangingPunct="1"/>
            <a:r>
              <a:rPr lang="en-CA" altLang="en-US"/>
              <a:t>If this were the only consequence of the increase in government expenditure, the multiplier would be &lt; 1.</a:t>
            </a:r>
            <a:endParaRPr lang="en-CA" altLang="en-US"/>
          </a:p>
          <a:p>
            <a:pPr lvl="1" eaLnBrk="1" hangingPunct="1"/>
            <a:r>
              <a:rPr lang="en-CA" altLang="en-US"/>
              <a:t>Which effect is stronger?</a:t>
            </a:r>
            <a:endParaRPr lang="en-CA" altLang="en-US"/>
          </a:p>
          <a:p>
            <a:pPr lvl="1" eaLnBrk="1" hangingPunct="1"/>
            <a:r>
              <a:rPr lang="en-CA" altLang="en-US"/>
              <a:t>The consensus is that the crowding-out effect dominates and the multiplier is &lt;1.</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Effect transition="in" filter="wipe(left)">
                                      <p:cBhvr>
                                        <p:cTn id="7" dur="1000"/>
                                        <p:tgtEl>
                                          <p:spTgt spid="1030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0147">
                                            <p:txEl>
                                              <p:pRg st="1" end="1"/>
                                            </p:txEl>
                                          </p:spTgt>
                                        </p:tgtEl>
                                        <p:attrNameLst>
                                          <p:attrName>style.visibility</p:attrName>
                                        </p:attrNameLst>
                                      </p:cBhvr>
                                      <p:to>
                                        <p:strVal val="visible"/>
                                      </p:to>
                                    </p:set>
                                    <p:animEffect transition="in" filter="wipe(left)">
                                      <p:cBhvr>
                                        <p:cTn id="12" dur="1000"/>
                                        <p:tgtEl>
                                          <p:spTgt spid="1030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0147">
                                            <p:txEl>
                                              <p:pRg st="2" end="2"/>
                                            </p:txEl>
                                          </p:spTgt>
                                        </p:tgtEl>
                                        <p:attrNameLst>
                                          <p:attrName>style.visibility</p:attrName>
                                        </p:attrNameLst>
                                      </p:cBhvr>
                                      <p:to>
                                        <p:strVal val="visible"/>
                                      </p:to>
                                    </p:set>
                                    <p:animEffect transition="in" filter="wipe(left)">
                                      <p:cBhvr>
                                        <p:cTn id="17" dur="1000"/>
                                        <p:tgtEl>
                                          <p:spTgt spid="1030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0147">
                                            <p:txEl>
                                              <p:pRg st="3" end="3"/>
                                            </p:txEl>
                                          </p:spTgt>
                                        </p:tgtEl>
                                        <p:attrNameLst>
                                          <p:attrName>style.visibility</p:attrName>
                                        </p:attrNameLst>
                                      </p:cBhvr>
                                      <p:to>
                                        <p:strVal val="visible"/>
                                      </p:to>
                                    </p:set>
                                    <p:animEffect transition="in" filter="wipe(left)">
                                      <p:cBhvr>
                                        <p:cTn id="22" dur="1000"/>
                                        <p:tgtEl>
                                          <p:spTgt spid="1030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0147">
                                            <p:txEl>
                                              <p:pRg st="4" end="4"/>
                                            </p:txEl>
                                          </p:spTgt>
                                        </p:tgtEl>
                                        <p:attrNameLst>
                                          <p:attrName>style.visibility</p:attrName>
                                        </p:attrNameLst>
                                      </p:cBhvr>
                                      <p:to>
                                        <p:strVal val="visible"/>
                                      </p:to>
                                    </p:set>
                                    <p:animEffect transition="in" filter="wipe(left)">
                                      <p:cBhvr>
                                        <p:cTn id="27" dur="1000"/>
                                        <p:tgtEl>
                                          <p:spTgt spid="1030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ldLvl="3"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036291" name="Rectangle 3"/>
          <p:cNvSpPr>
            <a:spLocks noGrp="1" noChangeArrowheads="1"/>
          </p:cNvSpPr>
          <p:nvPr>
            <p:ph idx="1"/>
          </p:nvPr>
        </p:nvSpPr>
        <p:spPr/>
        <p:txBody>
          <a:bodyPr/>
          <a:lstStyle/>
          <a:p>
            <a:pPr lvl="1" eaLnBrk="1" hangingPunct="1"/>
            <a:r>
              <a:rPr lang="en-CA" altLang="en-US"/>
              <a:t>The </a:t>
            </a:r>
            <a:r>
              <a:rPr lang="en-CA" altLang="en-US" b="1"/>
              <a:t>tax multiplier</a:t>
            </a:r>
            <a:r>
              <a:rPr lang="en-CA" altLang="en-US"/>
              <a:t> is the quantity effect a change in taxes on aggregate demand.</a:t>
            </a:r>
            <a:endParaRPr lang="en-CA" altLang="en-US"/>
          </a:p>
          <a:p>
            <a:pPr lvl="1" eaLnBrk="1" hangingPunct="1"/>
            <a:r>
              <a:rPr lang="en-CA" altLang="en-US"/>
              <a:t>The demand-side effects of a tax cut are likely to be smaller than an equivalent increase in government expenditure.</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6291">
                                            <p:txEl>
                                              <p:pRg st="0" end="0"/>
                                            </p:txEl>
                                          </p:spTgt>
                                        </p:tgtEl>
                                        <p:attrNameLst>
                                          <p:attrName>style.visibility</p:attrName>
                                        </p:attrNameLst>
                                      </p:cBhvr>
                                      <p:to>
                                        <p:strVal val="visible"/>
                                      </p:to>
                                    </p:set>
                                    <p:animEffect transition="in" filter="wipe(left)">
                                      <p:cBhvr>
                                        <p:cTn id="7" dur="1000"/>
                                        <p:tgtEl>
                                          <p:spTgt spid="1036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6291">
                                            <p:txEl>
                                              <p:pRg st="1" end="1"/>
                                            </p:txEl>
                                          </p:spTgt>
                                        </p:tgtEl>
                                        <p:attrNameLst>
                                          <p:attrName>style.visibility</p:attrName>
                                        </p:attrNameLst>
                                      </p:cBhvr>
                                      <p:to>
                                        <p:strVal val="visible"/>
                                      </p:to>
                                    </p:set>
                                    <p:animEffect transition="in" filter="wipe(left)">
                                      <p:cBhvr>
                                        <p:cTn id="12" dur="1000"/>
                                        <p:tgtEl>
                                          <p:spTgt spid="1036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1" grpId="0" bldLvl="3"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13"/>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040387" name="Rectangle 3"/>
          <p:cNvSpPr>
            <a:spLocks noGrp="1" noChangeArrowheads="1"/>
          </p:cNvSpPr>
          <p:nvPr>
            <p:ph idx="1"/>
          </p:nvPr>
        </p:nvSpPr>
        <p:spPr>
          <a:xfrm>
            <a:off x="360363" y="1584325"/>
            <a:ext cx="4211637" cy="4525963"/>
          </a:xfrm>
        </p:spPr>
        <p:txBody>
          <a:bodyPr/>
          <a:lstStyle/>
          <a:p>
            <a:pPr eaLnBrk="1" hangingPunct="1"/>
            <a:r>
              <a:rPr lang="en-CA" altLang="en-US">
                <a:solidFill>
                  <a:srgbClr val="F2615F"/>
                </a:solidFill>
              </a:rPr>
              <a:t>Graphical Illustration of Fiscal Stimulus</a:t>
            </a:r>
            <a:endParaRPr lang="en-CA" altLang="en-US">
              <a:solidFill>
                <a:srgbClr val="F2615F"/>
              </a:solidFill>
            </a:endParaRPr>
          </a:p>
          <a:p>
            <a:pPr lvl="1" eaLnBrk="1" hangingPunct="1"/>
            <a:r>
              <a:rPr lang="en-CA" altLang="en-US"/>
              <a:t>Figure 29.9 shows how fiscal policy is supposed to work to close a recessionary gap.</a:t>
            </a:r>
            <a:endParaRPr lang="en-CA" altLang="en-US"/>
          </a:p>
          <a:p>
            <a:pPr lvl="1" eaLnBrk="1" hangingPunct="1"/>
            <a:r>
              <a:rPr lang="en-CA" altLang="en-US"/>
              <a:t>An increase in government expenditure or a tax cut increases aggregate expenditure.</a:t>
            </a:r>
            <a:endParaRPr lang="en-CA" altLang="en-US"/>
          </a:p>
          <a:p>
            <a:pPr lvl="1" eaLnBrk="1" hangingPunct="1"/>
            <a:r>
              <a:rPr lang="en-CA" altLang="en-US"/>
              <a:t>The multiplier process increases aggregate demand.</a:t>
            </a:r>
            <a:endParaRPr lang="en-CA" altLang="en-US"/>
          </a:p>
        </p:txBody>
      </p:sp>
      <p:pic>
        <p:nvPicPr>
          <p:cNvPr id="9318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655763"/>
            <a:ext cx="431165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55763"/>
            <a:ext cx="431165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5763"/>
            <a:ext cx="431165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55763"/>
            <a:ext cx="431165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0387">
                                            <p:txEl>
                                              <p:pRg st="1" end="1"/>
                                            </p:txEl>
                                          </p:spTgt>
                                        </p:tgtEl>
                                        <p:attrNameLst>
                                          <p:attrName>style.visibility</p:attrName>
                                        </p:attrNameLst>
                                      </p:cBhvr>
                                      <p:to>
                                        <p:strVal val="visible"/>
                                      </p:to>
                                    </p:set>
                                    <p:animEffect transition="in" filter="wipe(left)">
                                      <p:cBhvr>
                                        <p:cTn id="7" dur="1000"/>
                                        <p:tgtEl>
                                          <p:spTgt spid="1040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0387">
                                            <p:txEl>
                                              <p:pRg st="2" end="2"/>
                                            </p:txEl>
                                          </p:spTgt>
                                        </p:tgtEl>
                                        <p:attrNameLst>
                                          <p:attrName>style.visibility</p:attrName>
                                        </p:attrNameLst>
                                      </p:cBhvr>
                                      <p:to>
                                        <p:strVal val="visible"/>
                                      </p:to>
                                    </p:set>
                                    <p:animEffect transition="in" filter="wipe(left)">
                                      <p:cBhvr>
                                        <p:cTn id="12" dur="1000"/>
                                        <p:tgtEl>
                                          <p:spTgt spid="1040387">
                                            <p:txEl>
                                              <p:pRg st="2" end="2"/>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7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40387">
                                            <p:txEl>
                                              <p:pRg st="3" end="3"/>
                                            </p:txEl>
                                          </p:spTgt>
                                        </p:tgtEl>
                                        <p:attrNameLst>
                                          <p:attrName>style.visibility</p:attrName>
                                        </p:attrNameLst>
                                      </p:cBhvr>
                                      <p:to>
                                        <p:strVal val="visible"/>
                                      </p:to>
                                    </p:set>
                                    <p:animEffect transition="in" filter="wipe(left)">
                                      <p:cBhvr>
                                        <p:cTn id="21" dur="1000"/>
                                        <p:tgtEl>
                                          <p:spTgt spid="1040387">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750"/>
                                        <p:tgtEl>
                                          <p:spTgt spid="10"/>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ldLvl="3" build="p"/>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523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9613" y="720725"/>
            <a:ext cx="539115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720725"/>
            <a:ext cx="539115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39115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39115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107950"/>
            <a:ext cx="7696200" cy="1554163"/>
          </a:xfrm>
        </p:spPr>
        <p:txBody>
          <a:bodyPr/>
          <a:lstStyle/>
          <a:p>
            <a:pPr eaLnBrk="1" hangingPunct="1"/>
            <a:r>
              <a:rPr lang="en-CA" altLang="en-US"/>
              <a:t>The Federal Budget</a:t>
            </a:r>
            <a:endParaRPr lang="en-CA" altLang="en-US"/>
          </a:p>
        </p:txBody>
      </p:sp>
      <p:sp>
        <p:nvSpPr>
          <p:cNvPr id="409603" name="Rectangle 3"/>
          <p:cNvSpPr>
            <a:spLocks noGrp="1" noChangeArrowheads="1"/>
          </p:cNvSpPr>
          <p:nvPr>
            <p:ph idx="1"/>
          </p:nvPr>
        </p:nvSpPr>
        <p:spPr/>
        <p:txBody>
          <a:bodyPr/>
          <a:lstStyle/>
          <a:p>
            <a:r>
              <a:rPr lang="en-US" altLang="en-US"/>
              <a:t>Budget Making</a:t>
            </a:r>
            <a:endParaRPr lang="en-US" altLang="en-US"/>
          </a:p>
          <a:p>
            <a:pPr lvl="1"/>
            <a:r>
              <a:rPr lang="en-US" altLang="en-US"/>
              <a:t>The federal government and Parliament make fiscal policy.</a:t>
            </a:r>
            <a:endParaRPr lang="en-US" altLang="en-US"/>
          </a:p>
          <a:p>
            <a:pPr lvl="1"/>
            <a:r>
              <a:rPr lang="en-US" altLang="en-US"/>
              <a:t>After a long, draw-out process of consultations, the Minister of Finance presents a budget plan to Parliament.</a:t>
            </a:r>
            <a:endParaRPr lang="en-US" altLang="en-US"/>
          </a:p>
          <a:p>
            <a:pPr lvl="1"/>
            <a:r>
              <a:rPr lang="en-US" altLang="en-US"/>
              <a:t>Parliament debates the plan and enacts the laws necessary to implement it.</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ldLvl="3"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132547" name="Rectangle 3"/>
          <p:cNvSpPr>
            <a:spLocks noGrp="1" noChangeArrowheads="1"/>
          </p:cNvSpPr>
          <p:nvPr>
            <p:ph idx="1"/>
          </p:nvPr>
        </p:nvSpPr>
        <p:spPr/>
        <p:txBody>
          <a:bodyPr/>
          <a:lstStyle/>
          <a:p>
            <a:pPr defTabSz="461645" eaLnBrk="1" hangingPunct="1"/>
            <a:r>
              <a:rPr lang="en-CA" altLang="en-US">
                <a:solidFill>
                  <a:srgbClr val="F2615F"/>
                </a:solidFill>
              </a:rPr>
              <a:t>Fiscal Stimulus and Aggregate Supply</a:t>
            </a:r>
            <a:endParaRPr lang="en-CA" altLang="en-US">
              <a:solidFill>
                <a:srgbClr val="F2615F"/>
              </a:solidFill>
            </a:endParaRPr>
          </a:p>
          <a:p>
            <a:pPr lvl="1" defTabSz="461645" eaLnBrk="1" hangingPunct="1"/>
            <a:r>
              <a:rPr lang="en-CA" altLang="en-US"/>
              <a:t>Taxes drive a wedge between the cost of labour and the take-home pay and between the cost of borrowing and the return on lending.</a:t>
            </a:r>
            <a:endParaRPr lang="en-CA" altLang="en-US"/>
          </a:p>
          <a:p>
            <a:pPr lvl="1" defTabSz="461645" eaLnBrk="1" hangingPunct="1"/>
            <a:r>
              <a:rPr lang="en-CA" altLang="en-US"/>
              <a:t>Taxes decrease employment, saving, and investment and decrease real GDP and its growth rate.</a:t>
            </a:r>
            <a:endParaRPr lang="en-CA" altLang="en-US"/>
          </a:p>
          <a:p>
            <a:pPr lvl="1" defTabSz="461645" eaLnBrk="1" hangingPunct="1"/>
            <a:r>
              <a:rPr lang="en-CA" altLang="en-US"/>
              <a:t>A tax cut decreases these negative effects and increases real GDP and its growth rate.</a:t>
            </a:r>
            <a:endParaRPr lang="en-CA" altLang="en-US"/>
          </a:p>
          <a:p>
            <a:pPr lvl="1" defTabSz="461645" eaLnBrk="1" hangingPunct="1"/>
            <a:r>
              <a:rPr lang="en-CA" altLang="en-US"/>
              <a:t>The supply-side effects of a tax cut probably dominate the demand-side effects and make the multiplier larger than the government expenditure multiplier.</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animEffect transition="in" filter="wipe(left)">
                                      <p:cBhvr>
                                        <p:cTn id="7" dur="1000"/>
                                        <p:tgtEl>
                                          <p:spTgt spid="11325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2547">
                                            <p:txEl>
                                              <p:pRg st="2" end="2"/>
                                            </p:txEl>
                                          </p:spTgt>
                                        </p:tgtEl>
                                        <p:attrNameLst>
                                          <p:attrName>style.visibility</p:attrName>
                                        </p:attrNameLst>
                                      </p:cBhvr>
                                      <p:to>
                                        <p:strVal val="visible"/>
                                      </p:to>
                                    </p:set>
                                    <p:animEffect transition="in" filter="wipe(left)">
                                      <p:cBhvr>
                                        <p:cTn id="12" dur="1000"/>
                                        <p:tgtEl>
                                          <p:spTgt spid="11325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2547">
                                            <p:txEl>
                                              <p:pRg st="3" end="3"/>
                                            </p:txEl>
                                          </p:spTgt>
                                        </p:tgtEl>
                                        <p:attrNameLst>
                                          <p:attrName>style.visibility</p:attrName>
                                        </p:attrNameLst>
                                      </p:cBhvr>
                                      <p:to>
                                        <p:strVal val="visible"/>
                                      </p:to>
                                    </p:set>
                                    <p:animEffect transition="in" filter="wipe(left)">
                                      <p:cBhvr>
                                        <p:cTn id="17" dur="1000"/>
                                        <p:tgtEl>
                                          <p:spTgt spid="11325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2547">
                                            <p:txEl>
                                              <p:pRg st="4" end="4"/>
                                            </p:txEl>
                                          </p:spTgt>
                                        </p:tgtEl>
                                        <p:attrNameLst>
                                          <p:attrName>style.visibility</p:attrName>
                                        </p:attrNameLst>
                                      </p:cBhvr>
                                      <p:to>
                                        <p:strVal val="visible"/>
                                      </p:to>
                                    </p:set>
                                    <p:animEffect transition="in" filter="wipe(left)">
                                      <p:cBhvr>
                                        <p:cTn id="22" dur="1000"/>
                                        <p:tgtEl>
                                          <p:spTgt spid="113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ldLvl="3"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5"/>
          <p:cNvSpPr>
            <a:spLocks noGrp="1" noChangeArrowheads="1"/>
          </p:cNvSpPr>
          <p:nvPr>
            <p:ph type="title"/>
          </p:nvPr>
        </p:nvSpPr>
        <p:spPr>
          <a:xfrm>
            <a:off x="990600" y="107950"/>
            <a:ext cx="7696200" cy="1554163"/>
          </a:xfrm>
          <a:noFill/>
        </p:spPr>
        <p:txBody>
          <a:bodyPr/>
          <a:lstStyle/>
          <a:p>
            <a:pPr eaLnBrk="1" hangingPunct="1"/>
            <a:r>
              <a:rPr lang="en-CA" altLang="en-US"/>
              <a:t>Fiscal Stimulus</a:t>
            </a:r>
            <a:endParaRPr lang="en-CA" altLang="en-US"/>
          </a:p>
        </p:txBody>
      </p:sp>
      <p:sp>
        <p:nvSpPr>
          <p:cNvPr id="1132547" name="Rectangle 3"/>
          <p:cNvSpPr>
            <a:spLocks noGrp="1" noChangeArrowheads="1"/>
          </p:cNvSpPr>
          <p:nvPr>
            <p:ph idx="1"/>
          </p:nvPr>
        </p:nvSpPr>
        <p:spPr/>
        <p:txBody>
          <a:bodyPr/>
          <a:lstStyle/>
          <a:p>
            <a:pPr marL="107950" defTabSz="461645" eaLnBrk="1" hangingPunct="1">
              <a:defRPr/>
            </a:pPr>
            <a:r>
              <a:rPr lang="en-CA" dirty="0">
                <a:solidFill>
                  <a:srgbClr val="F2615F"/>
                </a:solidFill>
              </a:rPr>
              <a:t>Time Lags</a:t>
            </a:r>
            <a:endParaRPr lang="en-CA" dirty="0">
              <a:solidFill>
                <a:srgbClr val="F2615F"/>
              </a:solidFill>
            </a:endParaRPr>
          </a:p>
          <a:p>
            <a:pPr marL="107950" lvl="1" defTabSz="461645" eaLnBrk="1" hangingPunct="1">
              <a:defRPr/>
            </a:pPr>
            <a:r>
              <a:rPr lang="en-CA" dirty="0"/>
              <a:t>The use of discretionary fiscal policy is seriously hampered by three time lags:</a:t>
            </a:r>
            <a:endParaRPr lang="en-CA" dirty="0"/>
          </a:p>
          <a:p>
            <a:pPr marL="457200" lvl="1" indent="-342900" defTabSz="461645" eaLnBrk="1" hangingPunct="1">
              <a:buClr>
                <a:schemeClr val="tx1"/>
              </a:buClr>
              <a:buSzPct val="120000"/>
              <a:buFont typeface="Wingdings" panose="05000000000000000000" pitchFamily="2" charset="2"/>
              <a:buChar char="§"/>
              <a:defRPr/>
            </a:pPr>
            <a:r>
              <a:rPr lang="en-CA" dirty="0"/>
              <a:t>Recognition lag—the time it takes to figure out that fiscal 	policy action is needed.</a:t>
            </a:r>
            <a:endParaRPr lang="en-CA" dirty="0"/>
          </a:p>
          <a:p>
            <a:pPr marL="457200" lvl="1" indent="-342900" defTabSz="461645" eaLnBrk="1" hangingPunct="1">
              <a:buClr>
                <a:schemeClr val="tx1"/>
              </a:buClr>
              <a:buSzPct val="120000"/>
              <a:buFont typeface="Wingdings" panose="05000000000000000000" pitchFamily="2" charset="2"/>
              <a:buChar char="§"/>
              <a:defRPr/>
            </a:pPr>
            <a:r>
              <a:rPr lang="en-CA" dirty="0"/>
              <a:t>Law-making lag—the time it takes Parliament to pass the laws needed to change taxes or spending.</a:t>
            </a:r>
            <a:endParaRPr lang="en-CA" dirty="0"/>
          </a:p>
          <a:p>
            <a:pPr marL="457200" lvl="1" indent="-342900" defTabSz="461645" eaLnBrk="1" hangingPunct="1">
              <a:buClr>
                <a:schemeClr val="tx1"/>
              </a:buClr>
              <a:buSzPct val="120000"/>
              <a:buFont typeface="Wingdings" panose="05000000000000000000" pitchFamily="2" charset="2"/>
              <a:buChar char="§"/>
              <a:defRPr/>
            </a:pPr>
            <a:r>
              <a:rPr lang="en-CA" dirty="0"/>
              <a:t>Impact lag—the time it takes from passing a tax or 	spending change to its effect on real GDP being felt.</a:t>
            </a:r>
            <a:endParaRPr lang="en-CA"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animEffect transition="in" filter="wipe(left)">
                                      <p:cBhvr>
                                        <p:cTn id="7" dur="1000"/>
                                        <p:tgtEl>
                                          <p:spTgt spid="11325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2547">
                                            <p:txEl>
                                              <p:pRg st="2" end="2"/>
                                            </p:txEl>
                                          </p:spTgt>
                                        </p:tgtEl>
                                        <p:attrNameLst>
                                          <p:attrName>style.visibility</p:attrName>
                                        </p:attrNameLst>
                                      </p:cBhvr>
                                      <p:to>
                                        <p:strVal val="visible"/>
                                      </p:to>
                                    </p:set>
                                    <p:animEffect transition="in" filter="wipe(left)">
                                      <p:cBhvr>
                                        <p:cTn id="12" dur="1000"/>
                                        <p:tgtEl>
                                          <p:spTgt spid="11325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2547">
                                            <p:txEl>
                                              <p:pRg st="3" end="3"/>
                                            </p:txEl>
                                          </p:spTgt>
                                        </p:tgtEl>
                                        <p:attrNameLst>
                                          <p:attrName>style.visibility</p:attrName>
                                        </p:attrNameLst>
                                      </p:cBhvr>
                                      <p:to>
                                        <p:strVal val="visible"/>
                                      </p:to>
                                    </p:set>
                                    <p:animEffect transition="in" filter="wipe(left)">
                                      <p:cBhvr>
                                        <p:cTn id="17" dur="1000"/>
                                        <p:tgtEl>
                                          <p:spTgt spid="11325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2547">
                                            <p:txEl>
                                              <p:pRg st="4" end="4"/>
                                            </p:txEl>
                                          </p:spTgt>
                                        </p:tgtEl>
                                        <p:attrNameLst>
                                          <p:attrName>style.visibility</p:attrName>
                                        </p:attrNameLst>
                                      </p:cBhvr>
                                      <p:to>
                                        <p:strVal val="visible"/>
                                      </p:to>
                                    </p:set>
                                    <p:animEffect transition="in" filter="wipe(left)">
                                      <p:cBhvr>
                                        <p:cTn id="22" dur="1000"/>
                                        <p:tgtEl>
                                          <p:spTgt spid="113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ldLvl="3"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a:xfrm>
            <a:off x="990600" y="107950"/>
            <a:ext cx="7696200" cy="1554163"/>
          </a:xfrm>
          <a:noFill/>
        </p:spPr>
        <p:txBody>
          <a:bodyPr/>
          <a:lstStyle/>
          <a:p>
            <a:r>
              <a:rPr lang="en-CA" altLang="en-US"/>
              <a:t>The Federal Budget</a:t>
            </a:r>
            <a:endParaRPr lang="en-CA" altLang="en-US"/>
          </a:p>
        </p:txBody>
      </p:sp>
      <p:sp>
        <p:nvSpPr>
          <p:cNvPr id="1021955" name="Rectangle 3"/>
          <p:cNvSpPr>
            <a:spLocks noGrp="1" noChangeArrowheads="1"/>
          </p:cNvSpPr>
          <p:nvPr>
            <p:ph idx="1"/>
          </p:nvPr>
        </p:nvSpPr>
        <p:spPr/>
        <p:txBody>
          <a:bodyPr/>
          <a:lstStyle/>
          <a:p>
            <a:r>
              <a:rPr lang="en-CA" altLang="en-US"/>
              <a:t>Highlights of the 2013 Budget</a:t>
            </a:r>
            <a:endParaRPr lang="en-CA" altLang="en-US"/>
          </a:p>
          <a:p>
            <a:pPr lvl="1"/>
            <a:r>
              <a:rPr lang="en-CA" altLang="en-US"/>
              <a:t>The projected fiscal 2013 federal budget has revenues of $262 billion, outlays of $276 billion, and a projected deficit of $14 billion.</a:t>
            </a:r>
            <a:endParaRPr lang="en-CA" altLang="en-US"/>
          </a:p>
          <a:p>
            <a:pPr lvl="1"/>
            <a:r>
              <a:rPr lang="en-CA" altLang="en-US"/>
              <a:t>Revenues come from personal income taxes, corporate income taxes, indirect taxes, and investment income.</a:t>
            </a:r>
            <a:endParaRPr lang="en-CA" altLang="en-US"/>
          </a:p>
          <a:p>
            <a:pPr lvl="1"/>
            <a:r>
              <a:rPr lang="en-CA" altLang="en-US"/>
              <a:t>Personal income taxes are the largest revenue source.</a:t>
            </a:r>
            <a:endParaRPr lang="en-CA" altLang="en-US"/>
          </a:p>
          <a:p>
            <a:pPr lvl="1"/>
            <a:r>
              <a:rPr lang="en-CA" altLang="en-US"/>
              <a:t>Outlays are transfer payments, expenditure on goods and services, and debt interest.</a:t>
            </a:r>
            <a:endParaRPr lang="en-CA" altLang="en-US"/>
          </a:p>
          <a:p>
            <a:pPr lvl="1"/>
            <a:r>
              <a:rPr lang="en-CA" altLang="en-US"/>
              <a:t>Transfer payments are the largest item of outlays.</a:t>
            </a:r>
            <a:endParaRPr lang="en-CA"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1955">
                                            <p:txEl>
                                              <p:pRg st="1" end="1"/>
                                            </p:txEl>
                                          </p:spTgt>
                                        </p:tgtEl>
                                        <p:attrNameLst>
                                          <p:attrName>style.visibility</p:attrName>
                                        </p:attrNameLst>
                                      </p:cBhvr>
                                      <p:to>
                                        <p:strVal val="visible"/>
                                      </p:to>
                                    </p:set>
                                    <p:animEffect transition="in" filter="wipe(left)">
                                      <p:cBhvr>
                                        <p:cTn id="7" dur="1000"/>
                                        <p:tgtEl>
                                          <p:spTgt spid="10219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1955">
                                            <p:txEl>
                                              <p:pRg st="2" end="2"/>
                                            </p:txEl>
                                          </p:spTgt>
                                        </p:tgtEl>
                                        <p:attrNameLst>
                                          <p:attrName>style.visibility</p:attrName>
                                        </p:attrNameLst>
                                      </p:cBhvr>
                                      <p:to>
                                        <p:strVal val="visible"/>
                                      </p:to>
                                    </p:set>
                                    <p:animEffect transition="in" filter="wipe(left)">
                                      <p:cBhvr>
                                        <p:cTn id="12" dur="1000"/>
                                        <p:tgtEl>
                                          <p:spTgt spid="10219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1955">
                                            <p:txEl>
                                              <p:pRg st="3" end="3"/>
                                            </p:txEl>
                                          </p:spTgt>
                                        </p:tgtEl>
                                        <p:attrNameLst>
                                          <p:attrName>style.visibility</p:attrName>
                                        </p:attrNameLst>
                                      </p:cBhvr>
                                      <p:to>
                                        <p:strVal val="visible"/>
                                      </p:to>
                                    </p:set>
                                    <p:animEffect transition="in" filter="wipe(left)">
                                      <p:cBhvr>
                                        <p:cTn id="17" dur="1000"/>
                                        <p:tgtEl>
                                          <p:spTgt spid="10219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1955">
                                            <p:txEl>
                                              <p:pRg st="4" end="4"/>
                                            </p:txEl>
                                          </p:spTgt>
                                        </p:tgtEl>
                                        <p:attrNameLst>
                                          <p:attrName>style.visibility</p:attrName>
                                        </p:attrNameLst>
                                      </p:cBhvr>
                                      <p:to>
                                        <p:strVal val="visible"/>
                                      </p:to>
                                    </p:set>
                                    <p:animEffect transition="in" filter="wipe(left)">
                                      <p:cBhvr>
                                        <p:cTn id="22" dur="1000"/>
                                        <p:tgtEl>
                                          <p:spTgt spid="10219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1955">
                                            <p:txEl>
                                              <p:pRg st="5" end="5"/>
                                            </p:txEl>
                                          </p:spTgt>
                                        </p:tgtEl>
                                        <p:attrNameLst>
                                          <p:attrName>style.visibility</p:attrName>
                                        </p:attrNameLst>
                                      </p:cBhvr>
                                      <p:to>
                                        <p:strVal val="visible"/>
                                      </p:to>
                                    </p:set>
                                    <p:animEffect transition="in" filter="wipe(left)">
                                      <p:cBhvr>
                                        <p:cTn id="27" dur="1000"/>
                                        <p:tgtEl>
                                          <p:spTgt spid="1021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5" grpId="0" bldLvl="3"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914400"/>
            <a:ext cx="4071938"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a:xfrm>
            <a:off x="990600" y="107950"/>
            <a:ext cx="7696200" cy="1554163"/>
          </a:xfrm>
          <a:noFill/>
        </p:spPr>
        <p:txBody>
          <a:bodyPr/>
          <a:lstStyle/>
          <a:p>
            <a:r>
              <a:rPr lang="en-CA" altLang="en-US"/>
              <a:t>The Federal Budget</a:t>
            </a:r>
            <a:endParaRPr lang="en-CA" altLang="en-US"/>
          </a:p>
        </p:txBody>
      </p:sp>
      <p:sp>
        <p:nvSpPr>
          <p:cNvPr id="417795" name="Rectangle 3"/>
          <p:cNvSpPr>
            <a:spLocks noGrp="1" noChangeArrowheads="1"/>
          </p:cNvSpPr>
          <p:nvPr>
            <p:ph idx="1"/>
          </p:nvPr>
        </p:nvSpPr>
        <p:spPr/>
        <p:txBody>
          <a:bodyPr/>
          <a:lstStyle/>
          <a:p>
            <a:pPr lvl="1"/>
            <a:r>
              <a:rPr lang="en-CA" altLang="en-US" b="1">
                <a:solidFill>
                  <a:srgbClr val="7030A0"/>
                </a:solidFill>
              </a:rPr>
              <a:t>Budget Balance</a:t>
            </a:r>
            <a:endParaRPr lang="en-CA" altLang="en-US" b="1">
              <a:solidFill>
                <a:srgbClr val="7030A0"/>
              </a:solidFill>
            </a:endParaRPr>
          </a:p>
          <a:p>
            <a:pPr lvl="1"/>
            <a:r>
              <a:rPr lang="en-CA" altLang="en-US" u="sng"/>
              <a:t>The federal government’s budget balance equals revenues minus outlays.</a:t>
            </a:r>
            <a:endParaRPr lang="en-CA" altLang="en-US" u="sng"/>
          </a:p>
          <a:p>
            <a:pPr lvl="1"/>
            <a:r>
              <a:rPr lang="en-CA" altLang="en-US"/>
              <a:t>If revenues exceed outlays, the government has a </a:t>
            </a:r>
            <a:br>
              <a:rPr lang="en-CA" altLang="en-US"/>
            </a:br>
            <a:r>
              <a:rPr lang="en-CA" altLang="en-US" b="1"/>
              <a:t>budget surplus</a:t>
            </a:r>
            <a:r>
              <a:rPr lang="en-CA" altLang="en-US"/>
              <a:t>.</a:t>
            </a:r>
            <a:endParaRPr lang="en-CA" altLang="en-US"/>
          </a:p>
          <a:p>
            <a:pPr lvl="1"/>
            <a:r>
              <a:rPr lang="en-CA" altLang="en-US"/>
              <a:t>If outlays exceed revenues, the government has a </a:t>
            </a:r>
            <a:br>
              <a:rPr lang="en-CA" altLang="en-US"/>
            </a:br>
            <a:r>
              <a:rPr lang="en-CA" altLang="en-US" b="1"/>
              <a:t>budget deficit</a:t>
            </a:r>
            <a:r>
              <a:rPr lang="en-CA" altLang="en-US"/>
              <a:t>.</a:t>
            </a:r>
            <a:endParaRPr lang="en-CA" altLang="en-US"/>
          </a:p>
          <a:p>
            <a:pPr lvl="1"/>
            <a:r>
              <a:rPr lang="en-CA" altLang="en-US"/>
              <a:t>If revenues equal outlays, the government has a </a:t>
            </a:r>
            <a:br>
              <a:rPr lang="en-CA" altLang="en-US"/>
            </a:br>
            <a:r>
              <a:rPr lang="en-CA" altLang="en-US" b="1"/>
              <a:t>balanced budget</a:t>
            </a:r>
            <a:r>
              <a:rPr lang="en-CA" altLang="en-US"/>
              <a:t>.</a:t>
            </a:r>
            <a:endParaRPr lang="en-CA" altLang="en-US"/>
          </a:p>
          <a:p>
            <a:pPr lvl="1"/>
            <a:r>
              <a:rPr lang="en-CA" altLang="en-US"/>
              <a:t>The projected budget deficit in 2013 is $14 billion.</a:t>
            </a:r>
            <a:endParaRPr lang="en-CA"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wipe(left)">
                                      <p:cBhvr>
                                        <p:cTn id="17" dur="1000"/>
                                        <p:tgtEl>
                                          <p:spTgt spid="417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7795">
                                            <p:txEl>
                                              <p:pRg st="4" end="4"/>
                                            </p:txEl>
                                          </p:spTgt>
                                        </p:tgtEl>
                                        <p:attrNameLst>
                                          <p:attrName>style.visibility</p:attrName>
                                        </p:attrNameLst>
                                      </p:cBhvr>
                                      <p:to>
                                        <p:strVal val="visible"/>
                                      </p:to>
                                    </p:set>
                                    <p:animEffect transition="in" filter="wipe(left)">
                                      <p:cBhvr>
                                        <p:cTn id="22" dur="1000"/>
                                        <p:tgtEl>
                                          <p:spTgt spid="417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7795">
                                            <p:txEl>
                                              <p:pRg st="5" end="5"/>
                                            </p:txEl>
                                          </p:spTgt>
                                        </p:tgtEl>
                                        <p:attrNameLst>
                                          <p:attrName>style.visibility</p:attrName>
                                        </p:attrNameLst>
                                      </p:cBhvr>
                                      <p:to>
                                        <p:strVal val="visible"/>
                                      </p:to>
                                    </p:set>
                                    <p:animEffect transition="in" filter="wipe(left)">
                                      <p:cBhvr>
                                        <p:cTn id="27" dur="1000"/>
                                        <p:tgtEl>
                                          <p:spTgt spid="417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ldLvl="3"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990600" y="107950"/>
            <a:ext cx="7696200" cy="1554163"/>
          </a:xfrm>
          <a:noFill/>
        </p:spPr>
        <p:txBody>
          <a:bodyPr/>
          <a:lstStyle/>
          <a:p>
            <a:r>
              <a:rPr lang="en-CA" altLang="en-US"/>
              <a:t>The Federal Budget</a:t>
            </a:r>
            <a:endParaRPr lang="en-CA" altLang="en-US"/>
          </a:p>
        </p:txBody>
      </p:sp>
      <p:sp>
        <p:nvSpPr>
          <p:cNvPr id="418819" name="Rectangle 3"/>
          <p:cNvSpPr>
            <a:spLocks noGrp="1" noChangeArrowheads="1"/>
          </p:cNvSpPr>
          <p:nvPr>
            <p:ph idx="1"/>
          </p:nvPr>
        </p:nvSpPr>
        <p:spPr/>
        <p:txBody>
          <a:bodyPr/>
          <a:lstStyle/>
          <a:p>
            <a:r>
              <a:rPr lang="en-CA" altLang="en-US"/>
              <a:t>The Budget in Historical Perspective</a:t>
            </a:r>
            <a:endParaRPr lang="en-CA" altLang="en-US"/>
          </a:p>
          <a:p>
            <a:pPr lvl="1"/>
            <a:r>
              <a:rPr lang="en-CA" altLang="en-US"/>
              <a:t>Figure 29.1 shows the government’s revenues, outlays, and budget balance for the period 1960 to 2013.</a:t>
            </a:r>
            <a:endParaRPr lang="en-CA" altLang="en-US"/>
          </a:p>
          <a:p>
            <a:r>
              <a:rPr lang="en-US" altLang="en-US" b="0">
                <a:solidFill>
                  <a:schemeClr val="tx1"/>
                </a:solidFill>
              </a:rPr>
              <a:t>During </a:t>
            </a:r>
            <a:r>
              <a:rPr lang="en-AU" altLang="en-US" b="0">
                <a:solidFill>
                  <a:schemeClr val="tx1"/>
                </a:solidFill>
              </a:rPr>
              <a:t>the 1960s, outlays and revenues increased. </a:t>
            </a:r>
            <a:endParaRPr lang="en-AU" altLang="en-US" b="0">
              <a:solidFill>
                <a:schemeClr val="tx1"/>
              </a:solidFill>
            </a:endParaRPr>
          </a:p>
          <a:p>
            <a:r>
              <a:rPr lang="en-AU" altLang="en-US" b="0">
                <a:solidFill>
                  <a:schemeClr val="tx1"/>
                </a:solidFill>
              </a:rPr>
              <a:t>During the late 1970s and through the 1980s, outlays continued to rise but revenues fell and then remained steady. A large budget deficit arose. </a:t>
            </a:r>
            <a:endParaRPr lang="en-AU" altLang="en-US" b="0">
              <a:solidFill>
                <a:schemeClr val="tx1"/>
              </a:solidFill>
            </a:endParaRPr>
          </a:p>
          <a:p>
            <a:r>
              <a:rPr lang="en-AU" altLang="en-US" b="0">
                <a:solidFill>
                  <a:schemeClr val="tx1"/>
                </a:solidFill>
              </a:rPr>
              <a:t>During the 1990s, expenditure cuts eliminated the budget deficit, and after </a:t>
            </a:r>
            <a:r>
              <a:rPr lang="en-US" altLang="en-US" b="0">
                <a:solidFill>
                  <a:schemeClr val="tx1"/>
                </a:solidFill>
              </a:rPr>
              <a:t>1997, </a:t>
            </a:r>
            <a:r>
              <a:rPr lang="en-AU" altLang="en-US" b="0">
                <a:solidFill>
                  <a:schemeClr val="tx1"/>
                </a:solidFill>
              </a:rPr>
              <a:t>the budget returned to surplus.</a:t>
            </a:r>
            <a:endParaRPr lang="en-AU" altLang="en-US" b="0">
              <a:solidFill>
                <a:schemeClr val="tx1"/>
              </a:solidFill>
            </a:endParaRPr>
          </a:p>
          <a:p>
            <a:r>
              <a:rPr lang="en-AU" altLang="en-US" b="0">
                <a:solidFill>
                  <a:schemeClr val="tx1"/>
                </a:solidFill>
              </a:rPr>
              <a:t> A deficit </a:t>
            </a:r>
            <a:r>
              <a:rPr lang="en-US" altLang="en-US" b="0">
                <a:solidFill>
                  <a:schemeClr val="tx1"/>
                </a:solidFill>
              </a:rPr>
              <a:t>re-emerged during the 2008–2009 recession.</a:t>
            </a:r>
            <a:endParaRPr lang="en-CA" altLang="en-US">
              <a:solidFill>
                <a:schemeClr val="tx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8819">
                                            <p:txEl>
                                              <p:pRg st="1" end="1"/>
                                            </p:txEl>
                                          </p:spTgt>
                                        </p:tgtEl>
                                        <p:attrNameLst>
                                          <p:attrName>style.visibility</p:attrName>
                                        </p:attrNameLst>
                                      </p:cBhvr>
                                      <p:to>
                                        <p:strVal val="visible"/>
                                      </p:to>
                                    </p:set>
                                    <p:animEffect transition="in" filter="wipe(left)">
                                      <p:cBhvr>
                                        <p:cTn id="7" dur="500"/>
                                        <p:tgtEl>
                                          <p:spTgt spid="418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8819">
                                            <p:txEl>
                                              <p:pRg st="2" end="2"/>
                                            </p:txEl>
                                          </p:spTgt>
                                        </p:tgtEl>
                                        <p:attrNameLst>
                                          <p:attrName>style.visibility</p:attrName>
                                        </p:attrNameLst>
                                      </p:cBhvr>
                                      <p:to>
                                        <p:strVal val="visible"/>
                                      </p:to>
                                    </p:set>
                                    <p:animEffect transition="in" filter="wipe(left)">
                                      <p:cBhvr>
                                        <p:cTn id="12" dur="500"/>
                                        <p:tgtEl>
                                          <p:spTgt spid="4188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wipe(left)">
                                      <p:cBhvr>
                                        <p:cTn id="17" dur="500"/>
                                        <p:tgtEl>
                                          <p:spTgt spid="4188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8819">
                                            <p:txEl>
                                              <p:pRg st="4" end="4"/>
                                            </p:txEl>
                                          </p:spTgt>
                                        </p:tgtEl>
                                        <p:attrNameLst>
                                          <p:attrName>style.visibility</p:attrName>
                                        </p:attrNameLst>
                                      </p:cBhvr>
                                      <p:to>
                                        <p:strVal val="visible"/>
                                      </p:to>
                                    </p:set>
                                    <p:animEffect transition="in" filter="wipe(left)">
                                      <p:cBhvr>
                                        <p:cTn id="22" dur="500"/>
                                        <p:tgtEl>
                                          <p:spTgt spid="418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8819">
                                            <p:txEl>
                                              <p:pRg st="5" end="5"/>
                                            </p:txEl>
                                          </p:spTgt>
                                        </p:tgtEl>
                                        <p:attrNameLst>
                                          <p:attrName>style.visibility</p:attrName>
                                        </p:attrNameLst>
                                      </p:cBhvr>
                                      <p:to>
                                        <p:strVal val="visible"/>
                                      </p:to>
                                    </p:set>
                                    <p:animEffect transition="in" filter="wipe(left)">
                                      <p:cBhvr>
                                        <p:cTn id="27" dur="500"/>
                                        <p:tgtEl>
                                          <p:spTgt spid="418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12820</Words>
  <Application>WPS 演示</Application>
  <PresentationFormat>On-screen Show (4:3)</PresentationFormat>
  <Paragraphs>354</Paragraphs>
  <Slides>51</Slides>
  <Notes>50</Notes>
  <HiddenSlides>8</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51</vt:i4>
      </vt:variant>
    </vt:vector>
  </HeadingPairs>
  <TitlesOfParts>
    <vt:vector size="68" baseType="lpstr">
      <vt:lpstr>Arial</vt:lpstr>
      <vt:lpstr>宋体</vt:lpstr>
      <vt:lpstr>Wingdings</vt:lpstr>
      <vt:lpstr>Gill Sans MT</vt:lpstr>
      <vt:lpstr>Calibri</vt:lpstr>
      <vt:lpstr>Webdings</vt:lpstr>
      <vt:lpstr>Futura Condensed</vt:lpstr>
      <vt:lpstr>Symbol</vt:lpstr>
      <vt:lpstr>微软雅黑</vt:lpstr>
      <vt:lpstr>Arial Unicode MS</vt:lpstr>
      <vt:lpstr>Segoe Print</vt:lpstr>
      <vt:lpstr>3_US6e</vt:lpstr>
      <vt:lpstr>4_US6e</vt:lpstr>
      <vt:lpstr>2_Custom Design</vt:lpstr>
      <vt:lpstr>Office Theme</vt:lpstr>
      <vt:lpstr>10_Custom Design</vt:lpstr>
      <vt:lpstr>6_Custom Design</vt:lpstr>
      <vt:lpstr>PowerPoint 演示文稿</vt:lpstr>
      <vt:lpstr>PowerPoint 演示文稿</vt:lpstr>
      <vt:lpstr>After studying this chapter, you will be able to:</vt:lpstr>
      <vt:lpstr>The Federal Budget</vt:lpstr>
      <vt:lpstr>The Federal Budget</vt:lpstr>
      <vt:lpstr>The Federal Budget</vt:lpstr>
      <vt:lpstr>PowerPoint 演示文稿</vt:lpstr>
      <vt:lpstr>The Federal Budget</vt:lpstr>
      <vt:lpstr>The Federal Budget</vt:lpstr>
      <vt:lpstr>The Federal Budget</vt:lpstr>
      <vt:lpstr>The Federal Budget</vt:lpstr>
      <vt:lpstr>The Federal Budget</vt:lpstr>
      <vt:lpstr>The Federal Budget</vt:lpstr>
      <vt:lpstr>PowerPoint 演示文稿</vt:lpstr>
      <vt:lpstr>The Supply-Side Effects of Fiscal Policy</vt:lpstr>
      <vt:lpstr>The Supply-Side Effects of Fiscal Policy</vt:lpstr>
      <vt:lpstr>PowerPoint 演示文稿</vt:lpstr>
      <vt:lpstr>The Supply-Side Effects of Fiscal Policy</vt:lpstr>
      <vt:lpstr>The Supply-Side Effects of Fiscal Policy</vt:lpstr>
      <vt:lpstr>PowerPoint 演示文稿</vt:lpstr>
      <vt:lpstr>The Supply-Side Effects of Fiscal Policy</vt:lpstr>
      <vt:lpstr>The Supply-Side Effects of Fiscal Policy</vt:lpstr>
      <vt:lpstr>The Supply-Side Effects of Fiscal Policy</vt:lpstr>
      <vt:lpstr>PowerPoint 演示文稿</vt:lpstr>
      <vt:lpstr>The Effects of a Tax on Capital Income (Fig 29.6, Pg 712)</vt:lpstr>
      <vt:lpstr>Interest Rate</vt:lpstr>
      <vt:lpstr>PowerPoint 演示文稿</vt:lpstr>
      <vt:lpstr>The Supply-Side Effects of Fiscal Policy</vt:lpstr>
      <vt:lpstr>PowerPoint 演示文稿</vt:lpstr>
      <vt:lpstr>The Supply-Side Effects of Fiscal Policy</vt:lpstr>
      <vt:lpstr>The Laffer Curve (Fig 29.7, g 713)</vt:lpstr>
      <vt:lpstr>Fiscal Stimulus</vt:lpstr>
      <vt:lpstr>Fiscal Stimulus</vt:lpstr>
      <vt:lpstr>Fiscal Stimulus</vt:lpstr>
      <vt:lpstr>Fiscal Stimulus</vt:lpstr>
      <vt:lpstr>Fiscal Stimulus</vt:lpstr>
      <vt:lpstr>Automatic Fiscal Stimulus</vt:lpstr>
      <vt:lpstr>PowerPoint 演示文稿</vt:lpstr>
      <vt:lpstr>Fiscal Stimulus</vt:lpstr>
      <vt:lpstr>Fiscal Stimulus</vt:lpstr>
      <vt:lpstr>PowerPoint 演示文稿</vt:lpstr>
      <vt:lpstr>Fiscal Stimulus</vt:lpstr>
      <vt:lpstr>PowerPoint 演示文稿</vt:lpstr>
      <vt:lpstr>Fiscal Stimulus</vt:lpstr>
      <vt:lpstr>Fiscal Stimulus</vt:lpstr>
      <vt:lpstr>Fiscal Stimulus</vt:lpstr>
      <vt:lpstr>Fiscal Stimulus</vt:lpstr>
      <vt:lpstr>Fiscal Stimulus</vt:lpstr>
      <vt:lpstr>PowerPoint 演示文稿</vt:lpstr>
      <vt:lpstr>Fiscal Stimulus</vt:lpstr>
      <vt:lpstr>Fiscal Stimulus</vt:lpstr>
    </vt:vector>
  </TitlesOfParts>
  <Company>Pearson Education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24</dc:title>
  <dc:creator>Robin Bade and Michael Parkin</dc:creator>
  <cp:lastModifiedBy>O+ Sou</cp:lastModifiedBy>
  <cp:revision>158</cp:revision>
  <dcterms:created xsi:type="dcterms:W3CDTF">2002-06-09T00:26:00Z</dcterms:created>
  <dcterms:modified xsi:type="dcterms:W3CDTF">2017-12-03T03:53:28Z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