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92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67" r:id="rId28"/>
    <p:sldId id="27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/>
    <p:restoredTop sz="94678"/>
  </p:normalViewPr>
  <p:slideViewPr>
    <p:cSldViewPr snapToGrid="0">
      <p:cViewPr varScale="1">
        <p:scale>
          <a:sx n="145" d="100"/>
          <a:sy n="145" d="100"/>
        </p:scale>
        <p:origin x="10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2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5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8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94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44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87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95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32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2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94d42a9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94d42a9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56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45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52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820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077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713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277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94d42a9e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94d42a9e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94d42a9e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94d42a9e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94d42a9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94d42a9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94d42a9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94d42a9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5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74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9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75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d42a9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d42a9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6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VTOL </a:t>
            </a:r>
            <a:r>
              <a:rPr lang="en-US" dirty="0" err="1"/>
              <a:t>AirCraft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Modern control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</a:t>
            </a:r>
            <a:r>
              <a:rPr lang="en-US" dirty="0" err="1"/>
              <a:t>Sharifi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/28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22000" y="3402000"/>
            <a:ext cx="17880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Roozbeh</a:t>
            </a: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Bazargani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Kian </a:t>
            </a:r>
            <a:r>
              <a:rPr lang="en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Behzad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Mohammad </a:t>
            </a:r>
            <a:r>
              <a:rPr lang="en-US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Amini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Amir </a:t>
            </a:r>
            <a:r>
              <a:rPr lang="en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Bayat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Already a </a:t>
            </a:r>
            <a:r>
              <a:rPr lang="en-US" sz="1800" dirty="0" smtClean="0">
                <a:solidFill>
                  <a:schemeClr val="bg1"/>
                </a:solidFill>
              </a:rPr>
              <a:t>Jordan!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6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 transformation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1" y="2381451"/>
            <a:ext cx="5359889" cy="21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Initial state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417DF1-2D77-464A-87D5-945126C1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26" y="805368"/>
            <a:ext cx="5267707" cy="35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8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Valid linear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DF67E0-C20D-4B8A-998D-75AE97E5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60" y="457200"/>
            <a:ext cx="5764921" cy="40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Controllability : rank = 12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Observability : rank = 10</a:t>
            </a:r>
          </a:p>
        </p:txBody>
      </p:sp>
    </p:spTree>
    <p:extLst>
      <p:ext uri="{BB962C8B-B14F-4D97-AF65-F5344CB8AC3E}">
        <p14:creationId xmlns:p14="http://schemas.microsoft.com/office/powerpoint/2010/main" val="421620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651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UnControllable</a:t>
            </a:r>
            <a:r>
              <a:rPr lang="en-US" sz="1800" dirty="0">
                <a:solidFill>
                  <a:schemeClr val="bg1"/>
                </a:solidFill>
              </a:rPr>
              <a:t> : Y – </a:t>
            </a:r>
            <a:r>
              <a:rPr lang="en-US" sz="1800" dirty="0" err="1">
                <a:solidFill>
                  <a:schemeClr val="bg1"/>
                </a:solidFill>
              </a:rPr>
              <a:t>Ydot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UnObservable</a:t>
            </a:r>
            <a:r>
              <a:rPr lang="en-US" sz="1800" dirty="0">
                <a:solidFill>
                  <a:schemeClr val="bg1"/>
                </a:solidFill>
              </a:rPr>
              <a:t> : </a:t>
            </a:r>
            <a:r>
              <a:rPr lang="en-US" sz="1800" dirty="0" err="1">
                <a:solidFill>
                  <a:schemeClr val="bg1"/>
                </a:solidFill>
              </a:rPr>
              <a:t>thetaL</a:t>
            </a:r>
            <a:r>
              <a:rPr lang="en-US" sz="1800" dirty="0">
                <a:solidFill>
                  <a:schemeClr val="bg1"/>
                </a:solidFill>
              </a:rPr>
              <a:t> dot – </a:t>
            </a:r>
            <a:r>
              <a:rPr lang="en-US" sz="1800" dirty="0" err="1">
                <a:solidFill>
                  <a:schemeClr val="bg1"/>
                </a:solidFill>
              </a:rPr>
              <a:t>thetaR</a:t>
            </a:r>
            <a:r>
              <a:rPr lang="en-US" sz="1800" dirty="0">
                <a:solidFill>
                  <a:schemeClr val="bg1"/>
                </a:solidFill>
              </a:rPr>
              <a:t> dot - Y- </a:t>
            </a:r>
            <a:r>
              <a:rPr lang="en-US" sz="1800" dirty="0" err="1">
                <a:solidFill>
                  <a:schemeClr val="bg1"/>
                </a:solidFill>
              </a:rPr>
              <a:t>Ydot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07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6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Kalman - 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91EFD4-13B6-4019-9037-43FC472E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1" y="2323973"/>
            <a:ext cx="4757354" cy="177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102207-14D5-4720-99A0-E647D639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18" y="2323973"/>
            <a:ext cx="2590081" cy="1653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3E23EA-502E-40FB-A2AB-9E52B4600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81" y="4193950"/>
            <a:ext cx="366172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6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Kalman - </a:t>
            </a:r>
            <a:r>
              <a:rPr lang="en-US" sz="1800" dirty="0" err="1">
                <a:solidFill>
                  <a:schemeClr val="bg1"/>
                </a:solidFill>
              </a:rPr>
              <a:t>CbarO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9B6506-ADF4-4377-8A51-7C5CD800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1" y="2444003"/>
            <a:ext cx="1844200" cy="1173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C04DEFA-3E5E-4087-9A99-0691FF81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2444004"/>
            <a:ext cx="3861041" cy="1173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68A433-7FA3-4B10-A935-AFB7B541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01" y="3695575"/>
            <a:ext cx="1844200" cy="13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2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65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Kalman - </a:t>
            </a:r>
            <a:r>
              <a:rPr lang="en-US" sz="1800" dirty="0" err="1">
                <a:solidFill>
                  <a:schemeClr val="bg1"/>
                </a:solidFill>
              </a:rPr>
              <a:t>CbarObar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93E6EA-45A9-4DF4-8388-92E29327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1" y="2444004"/>
            <a:ext cx="1668925" cy="1143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53BBFF-9089-48BB-BE3D-14A496E0A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036" y="2438166"/>
            <a:ext cx="4000847" cy="1143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9F07D3-F9D8-475C-B5FA-60153F8F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01" y="3756591"/>
            <a:ext cx="1668925" cy="11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B - 1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 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DFC623-DFDB-420C-BF02-40028D7A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30" y="356291"/>
            <a:ext cx="5205183" cy="45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46" y="0"/>
            <a:ext cx="3665854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518" y="102406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Paper for our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4" y="47747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B - 2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 feedback + static prefilter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A8904E-D4B4-4CC7-AD47-B9402274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45" y="384148"/>
            <a:ext cx="466414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B 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 feedback + integral prefilter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A676B1-6888-4953-BD51-6031EE64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70" y="292100"/>
            <a:ext cx="3784111" cy="4638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4C35FAC-6C58-4A0A-A4E4-F2A9DD62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69" y="2571750"/>
            <a:ext cx="4682296" cy="23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B - 4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304" y="1807483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Full and reduced observer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40B2A8-BFA9-424D-83FD-FCE0DCD4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5227"/>
            <a:ext cx="4019874" cy="21988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" y="2665227"/>
            <a:ext cx="4387362" cy="22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B - 5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State feedback using observer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ABA818-16A8-4DC0-B177-F23FA170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9" y="2517343"/>
            <a:ext cx="4401689" cy="2205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BC96CC-15DA-42E6-848F-665BFD71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83" y="2517343"/>
            <a:ext cx="4392553" cy="22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C - 1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Equilibrium points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0!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DA9085-F816-4AA7-A47A-25823D49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69" y="2431363"/>
            <a:ext cx="7384146" cy="14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C - 2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Stability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First method : not stable!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Second method : not stable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29BE7A-5640-4046-86A2-8AB76960DBDF}"/>
              </a:ext>
            </a:extLst>
          </p:cNvPr>
          <p:cNvSpPr txBox="1"/>
          <p:nvPr/>
        </p:nvSpPr>
        <p:spPr>
          <a:xfrm>
            <a:off x="5635256" y="2183219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Not BIBO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Not asymptotically stable</a:t>
            </a:r>
          </a:p>
        </p:txBody>
      </p:sp>
    </p:spTree>
    <p:extLst>
      <p:ext uri="{BB962C8B-B14F-4D97-AF65-F5344CB8AC3E}">
        <p14:creationId xmlns:p14="http://schemas.microsoft.com/office/powerpoint/2010/main" val="963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C 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360" y="1764641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Optimized control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ECA22D-0610-4FD8-8678-868241A5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1603"/>
            <a:ext cx="3010320" cy="177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7F5B16D-997C-4792-A08C-B983E15C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38" y="0"/>
            <a:ext cx="5066962" cy="22611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23" y="2442267"/>
            <a:ext cx="5277108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ctrTitle"/>
          </p:nvPr>
        </p:nvSpPr>
        <p:spPr>
          <a:xfrm>
            <a:off x="0" y="115098"/>
            <a:ext cx="3684233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352991" y="1424038"/>
            <a:ext cx="8222100" cy="301733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https://www.mdpi.com/2226-4310/6/3/26/pdf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5F7542-4C1B-400E-9FE2-038C28B8512A}"/>
              </a:ext>
            </a:extLst>
          </p:cNvPr>
          <p:cNvSpPr txBox="1"/>
          <p:nvPr/>
        </p:nvSpPr>
        <p:spPr>
          <a:xfrm>
            <a:off x="8512096" y="483572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27/28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8FEE60-85CA-44FF-8B20-854AEC832604}"/>
              </a:ext>
            </a:extLst>
          </p:cNvPr>
          <p:cNvSpPr txBox="1"/>
          <p:nvPr/>
        </p:nvSpPr>
        <p:spPr>
          <a:xfrm>
            <a:off x="8293395" y="4720856"/>
            <a:ext cx="681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28/28</a:t>
            </a:r>
          </a:p>
        </p:txBody>
      </p:sp>
    </p:spTree>
    <p:extLst>
      <p:ext uri="{BB962C8B-B14F-4D97-AF65-F5344CB8AC3E}">
        <p14:creationId xmlns:p14="http://schemas.microsoft.com/office/powerpoint/2010/main" val="118865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647284" y="492707"/>
            <a:ext cx="3871449" cy="7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VTOL?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/12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33" y="0"/>
            <a:ext cx="49812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/28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D9D7DF-9665-4A1B-ABAA-36A4CFAD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3337"/>
            <a:ext cx="67532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Operation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Sensors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actuators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</a:t>
            </a:r>
            <a:r>
              <a:rPr lang="en-US" dirty="0"/>
              <a:t>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Non-linear system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Parameters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BC217D-2B64-475D-B766-93270493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01" y="1497232"/>
            <a:ext cx="2575597" cy="2338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CB1744-05F3-4409-A3CA-BAE02F71B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94" y="1497232"/>
            <a:ext cx="2695488" cy="2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8080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Control goal</a:t>
            </a:r>
          </a:p>
        </p:txBody>
      </p:sp>
    </p:spTree>
    <p:extLst>
      <p:ext uri="{BB962C8B-B14F-4D97-AF65-F5344CB8AC3E}">
        <p14:creationId xmlns:p14="http://schemas.microsoft.com/office/powerpoint/2010/main" val="18704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Operation Point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681" y="2435198"/>
            <a:ext cx="6649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op = [ 0, 0, 0, 0, 0, 0, 22.833, 22.833, 0, 0, 0, 0, 0, 0, 7.5217, 7.5217, 153.73, 0, 0]</a:t>
            </a:r>
          </a:p>
          <a:p>
            <a:r>
              <a:rPr lang="fi-FI" dirty="0">
                <a:solidFill>
                  <a:schemeClr val="bg1"/>
                </a:solidFill>
              </a:rPr>
              <a:t>         </a:t>
            </a:r>
            <a:r>
              <a:rPr lang="en-US" dirty="0">
                <a:solidFill>
                  <a:schemeClr val="bg1"/>
                </a:solidFill>
              </a:rPr>
              <a:t>[y,  </a:t>
            </a:r>
            <a:r>
              <a:rPr lang="en-US" dirty="0" err="1">
                <a:solidFill>
                  <a:schemeClr val="bg1"/>
                </a:solidFill>
              </a:rPr>
              <a:t>yd</a:t>
            </a:r>
            <a:r>
              <a:rPr lang="en-US" dirty="0">
                <a:solidFill>
                  <a:schemeClr val="bg1"/>
                </a:solidFill>
              </a:rPr>
              <a:t>, p, </a:t>
            </a:r>
            <a:r>
              <a:rPr lang="en-US" dirty="0" err="1">
                <a:solidFill>
                  <a:schemeClr val="bg1"/>
                </a:solidFill>
              </a:rPr>
              <a:t>pd</a:t>
            </a:r>
            <a:r>
              <a:rPr lang="en-US" dirty="0">
                <a:solidFill>
                  <a:schemeClr val="bg1"/>
                </a:solidFill>
              </a:rPr>
              <a:t>, r, </a:t>
            </a:r>
            <a:r>
              <a:rPr lang="en-US" dirty="0" err="1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thld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thrd</a:t>
            </a:r>
            <a:r>
              <a:rPr lang="en-US" dirty="0">
                <a:solidFill>
                  <a:schemeClr val="bg1"/>
                </a:solidFill>
              </a:rPr>
              <a:t>, X, </a:t>
            </a:r>
            <a:r>
              <a:rPr lang="en-US" dirty="0" err="1">
                <a:solidFill>
                  <a:schemeClr val="bg1"/>
                </a:solidFill>
              </a:rPr>
              <a:t>Xd</a:t>
            </a:r>
            <a:r>
              <a:rPr lang="en-US" dirty="0">
                <a:solidFill>
                  <a:schemeClr val="bg1"/>
                </a:solidFill>
              </a:rPr>
              <a:t>, Y, </a:t>
            </a:r>
            <a:r>
              <a:rPr lang="en-US" dirty="0" err="1">
                <a:solidFill>
                  <a:schemeClr val="bg1"/>
                </a:solidFill>
              </a:rPr>
              <a:t>Yd</a:t>
            </a:r>
            <a:r>
              <a:rPr lang="en-US" dirty="0">
                <a:solidFill>
                  <a:schemeClr val="bg1"/>
                </a:solidFill>
              </a:rPr>
              <a:t>, Z, </a:t>
            </a:r>
            <a:r>
              <a:rPr lang="en-US" dirty="0" err="1">
                <a:solidFill>
                  <a:schemeClr val="bg1"/>
                </a:solidFill>
              </a:rPr>
              <a:t>Zd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Vl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 err="1">
                <a:solidFill>
                  <a:schemeClr val="bg1"/>
                </a:solidFill>
              </a:rPr>
              <a:t>Vr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phil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phir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fi-FI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/28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2681" y="212752"/>
            <a:ext cx="8222100" cy="838800"/>
          </a:xfrm>
        </p:spPr>
        <p:txBody>
          <a:bodyPr/>
          <a:lstStyle/>
          <a:p>
            <a:r>
              <a:rPr lang="en-US" dirty="0"/>
              <a:t>A - 4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681" y="174337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Linearization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89" y="2168849"/>
            <a:ext cx="1915829" cy="186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2168849"/>
            <a:ext cx="4479857" cy="186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4093187"/>
            <a:ext cx="4479857" cy="8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7188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314</Words>
  <Application>Microsoft Macintosh PowerPoint</Application>
  <PresentationFormat>On-screen Show (16:9)</PresentationFormat>
  <Paragraphs>108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Roboto</vt:lpstr>
      <vt:lpstr>Arial</vt:lpstr>
      <vt:lpstr>Geometric</vt:lpstr>
      <vt:lpstr>VTOL AirCraft</vt:lpstr>
      <vt:lpstr>PowerPoint Presentation</vt:lpstr>
      <vt:lpstr>What is VTOL?</vt:lpstr>
      <vt:lpstr>PowerPoint Presentation</vt:lpstr>
      <vt:lpstr>A - 1</vt:lpstr>
      <vt:lpstr>A - 2</vt:lpstr>
      <vt:lpstr>A - 3</vt:lpstr>
      <vt:lpstr>A - 4</vt:lpstr>
      <vt:lpstr>A - 4</vt:lpstr>
      <vt:lpstr>A - 5</vt:lpstr>
      <vt:lpstr>A - 6</vt:lpstr>
      <vt:lpstr>A - 6</vt:lpstr>
      <vt:lpstr>A - 6</vt:lpstr>
      <vt:lpstr>A - 8</vt:lpstr>
      <vt:lpstr>A - 9</vt:lpstr>
      <vt:lpstr>A - 10</vt:lpstr>
      <vt:lpstr>A - 10</vt:lpstr>
      <vt:lpstr>A - 10</vt:lpstr>
      <vt:lpstr>B - 1</vt:lpstr>
      <vt:lpstr>B - 2</vt:lpstr>
      <vt:lpstr>B - 3</vt:lpstr>
      <vt:lpstr>B - 4</vt:lpstr>
      <vt:lpstr>B - 5</vt:lpstr>
      <vt:lpstr>C - 1</vt:lpstr>
      <vt:lpstr>C - 2</vt:lpstr>
      <vt:lpstr>C - 3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cp:lastModifiedBy>Microsoft Office User</cp:lastModifiedBy>
  <cp:revision>131</cp:revision>
  <dcterms:modified xsi:type="dcterms:W3CDTF">2020-01-28T06:58:47Z</dcterms:modified>
</cp:coreProperties>
</file>