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dc.gov/heartdisease/facts.htm" TargetMode="External"/><Relationship Id="rId3" Type="http://schemas.openxmlformats.org/officeDocument/2006/relationships/hyperlink" Target="https://www.who.int/news-room/fact-sheets/detail/cardiovascular-diseases-(cvd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daf2d6cd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daf2d6c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 Feature Selection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daf2d6cd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daf2d6cd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 Model performance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dd0ef49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dd0ef49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dd2119a69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dd2119a69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daf2d6cd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daf2d6cd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af2d6cd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af2d6cd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RJ</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Explain which datasets we chose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Explain why we chose them</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Explain what we wanted to achieve through this project.</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Sources:</a:t>
            </a:r>
            <a:endParaRPr sz="1800">
              <a:solidFill>
                <a:srgbClr val="595959"/>
              </a:solidFill>
            </a:endParaRPr>
          </a:p>
          <a:p>
            <a:pPr indent="0" lvl="0" marL="0" rtl="0" algn="l">
              <a:lnSpc>
                <a:spcPct val="115000"/>
              </a:lnSpc>
              <a:spcBef>
                <a:spcPts val="1600"/>
              </a:spcBef>
              <a:spcAft>
                <a:spcPts val="0"/>
              </a:spcAft>
              <a:buNone/>
            </a:pPr>
            <a:r>
              <a:rPr lang="en" sz="1800" u="sng">
                <a:solidFill>
                  <a:schemeClr val="hlink"/>
                </a:solidFill>
                <a:hlinkClick r:id="rId2"/>
              </a:rPr>
              <a:t>https://www.cdc.gov/heartdisease/facts.htm</a:t>
            </a:r>
            <a:r>
              <a:rPr lang="en" sz="1800">
                <a:solidFill>
                  <a:srgbClr val="595959"/>
                </a:solidFill>
              </a:rPr>
              <a:t> </a:t>
            </a:r>
            <a:endParaRPr sz="1800">
              <a:solidFill>
                <a:srgbClr val="595959"/>
              </a:solidFill>
            </a:endParaRPr>
          </a:p>
          <a:p>
            <a:pPr indent="0" lvl="0" marL="0" rtl="0" algn="l">
              <a:lnSpc>
                <a:spcPct val="115000"/>
              </a:lnSpc>
              <a:spcBef>
                <a:spcPts val="1600"/>
              </a:spcBef>
              <a:spcAft>
                <a:spcPts val="1600"/>
              </a:spcAft>
              <a:buNone/>
            </a:pPr>
            <a:r>
              <a:rPr lang="en" sz="1800" u="sng">
                <a:solidFill>
                  <a:schemeClr val="hlink"/>
                </a:solidFill>
                <a:hlinkClick r:id="rId3"/>
              </a:rPr>
              <a:t>https://www.who.int/news-room/fact-sheets/detail/cardiovascular-diseases-(cvds)</a:t>
            </a:r>
            <a:r>
              <a:rPr lang="en" sz="1800">
                <a:solidFill>
                  <a:srgbClr val="595959"/>
                </a:solidFill>
              </a:rPr>
              <a:t> </a:t>
            </a:r>
            <a:endParaRPr sz="180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d0ef498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d0ef49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af2d6cd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af2d6cd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 mentioned above, we chose Heart Failure Clinical Records Dataset as our dataset. In this dataset, there are 299 patients, and each row represents each patient’s information. Also there are 13 key features such as age and sex that contributed to heart failure</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following heatmap shows the correlation between each factors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af2d6c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af2d6c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242729"/>
                </a:solidFill>
                <a:highlight>
                  <a:srgbClr val="FFFFFF"/>
                </a:highlight>
              </a:rPr>
              <a:t>Each square shows the correlation between the features on each axis. Correlation ranges from -1 to +1. Values closer to zero means there is no linear trend between the two features. The close to 1 the correlation is the more positively correlated they are; that is as one increases so does the other and the closer to 1 the stronger this relationship is. A correlation closer to -1 is similar, but instead of both increasing one variable will decrease as the other increases. The diagonals are all 1, dark red because those squares are correlating each variable to itself (so it's a perfect correlation). For the rest the larger the number and darker the color the higher the correlation between the two variables. The plot is also symmetrical about the diagonal since the same two variables are being paired together in those squares.</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rPr lang="en" sz="1150">
                <a:solidFill>
                  <a:srgbClr val="242729"/>
                </a:solidFill>
                <a:highlight>
                  <a:srgbClr val="FFFFFF"/>
                </a:highlight>
              </a:rPr>
              <a:t>The higher the correlation coefficient means these two features are more dependent to each other</a:t>
            </a:r>
            <a:endParaRPr sz="1150">
              <a:solidFill>
                <a:srgbClr val="242729"/>
              </a:solidFill>
              <a:highlight>
                <a:srgbClr val="FFFFFF"/>
              </a:highlight>
            </a:endParaRPr>
          </a:p>
          <a:p>
            <a:pPr indent="0" lvl="0" marL="0" rtl="0" algn="l">
              <a:spcBef>
                <a:spcPts val="0"/>
              </a:spcBef>
              <a:spcAft>
                <a:spcPts val="0"/>
              </a:spcAft>
              <a:buNone/>
            </a:pPr>
            <a:r>
              <a:rPr lang="en" sz="1150">
                <a:solidFill>
                  <a:srgbClr val="242729"/>
                </a:solidFill>
                <a:highlight>
                  <a:srgbClr val="FFFFFF"/>
                </a:highlight>
              </a:rPr>
              <a:t>This will shows us which attribute pairs we should focus on more deeply later in the notebook.</a:t>
            </a:r>
            <a:endParaRPr sz="1150">
              <a:solidFill>
                <a:srgbClr val="242729"/>
              </a:solidFill>
              <a:highlight>
                <a:srgbClr val="FFFFFF"/>
              </a:highlight>
            </a:endParaRPr>
          </a:p>
          <a:p>
            <a:pPr indent="0" lvl="0" marL="0" rtl="0" algn="l">
              <a:spcBef>
                <a:spcPts val="0"/>
              </a:spcBef>
              <a:spcAft>
                <a:spcPts val="0"/>
              </a:spcAft>
              <a:buNone/>
            </a:pPr>
            <a:r>
              <a:rPr lang="en" sz="1150">
                <a:solidFill>
                  <a:srgbClr val="242729"/>
                </a:solidFill>
                <a:highlight>
                  <a:srgbClr val="FFFFFF"/>
                </a:highlight>
              </a:rPr>
              <a:t>Time, creatinine level, ejection fraction and age are mostly correlated</a:t>
            </a:r>
            <a:endParaRPr sz="1150">
              <a:solidFill>
                <a:srgbClr val="242729"/>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daf2d6c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daf2d6c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Pairplot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daf2d6cd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daf2d6cd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Attributes</a:t>
            </a:r>
            <a:endParaRPr/>
          </a:p>
          <a:p>
            <a:pPr indent="0" lvl="0" marL="0" rtl="0" algn="l">
              <a:spcBef>
                <a:spcPts val="0"/>
              </a:spcBef>
              <a:spcAft>
                <a:spcPts val="0"/>
              </a:spcAft>
              <a:buNone/>
            </a:pPr>
            <a:r>
              <a:rPr lang="en" sz="1200">
                <a:solidFill>
                  <a:schemeClr val="dk1"/>
                </a:solidFill>
                <a:highlight>
                  <a:srgbClr val="FFFFFF"/>
                </a:highlight>
              </a:rPr>
              <a:t>Interestingly, we found that whether the patient was a smoker or not, has little impact on the mortality rate of heart failure, at least based on our dataset.</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daf2d6cd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daf2d6cd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af2d6cd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daf2d6cd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Fatal Heart Disease Using ML Models</a:t>
            </a:r>
            <a:endParaRPr/>
          </a:p>
        </p:txBody>
      </p:sp>
      <p:sp>
        <p:nvSpPr>
          <p:cNvPr id="65" name="Google Shape;65;p13"/>
          <p:cNvSpPr txBox="1"/>
          <p:nvPr>
            <p:ph idx="1" type="subTitle"/>
          </p:nvPr>
        </p:nvSpPr>
        <p:spPr>
          <a:xfrm>
            <a:off x="311700" y="18856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7b</a:t>
            </a:r>
            <a:endParaRPr/>
          </a:p>
          <a:p>
            <a:pPr indent="0" lvl="0" marL="0" rtl="0" algn="l">
              <a:spcBef>
                <a:spcPts val="0"/>
              </a:spcBef>
              <a:spcAft>
                <a:spcPts val="0"/>
              </a:spcAft>
              <a:buNone/>
            </a:pPr>
            <a:r>
              <a:rPr lang="en" sz="1000"/>
              <a:t>Antonio Moral, Roozbeh Jafari, Xiang Zhou, Lai Zhang, Kai Guo</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150750" y="138700"/>
            <a:ext cx="4179900" cy="11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Feature </a:t>
            </a:r>
            <a:r>
              <a:rPr b="1" lang="en" sz="2000"/>
              <a:t>Importance</a:t>
            </a:r>
            <a:r>
              <a:rPr b="1" lang="en" sz="2000"/>
              <a:t> Ranking</a:t>
            </a:r>
            <a:endParaRPr b="1" sz="2000"/>
          </a:p>
          <a:p>
            <a:pPr indent="-323850" lvl="0" marL="457200" rtl="0" algn="l">
              <a:spcBef>
                <a:spcPts val="0"/>
              </a:spcBef>
              <a:spcAft>
                <a:spcPts val="0"/>
              </a:spcAft>
              <a:buSzPts val="1500"/>
              <a:buChar char="-"/>
            </a:pPr>
            <a:r>
              <a:rPr lang="en" sz="1500"/>
              <a:t>Random Forest Classifier</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Top features:</a:t>
            </a:r>
            <a:endParaRPr sz="1500"/>
          </a:p>
          <a:p>
            <a:pPr indent="-323850" lvl="0" marL="457200" rtl="0" algn="l">
              <a:spcBef>
                <a:spcPts val="0"/>
              </a:spcBef>
              <a:spcAft>
                <a:spcPts val="0"/>
              </a:spcAft>
              <a:buSzPts val="1500"/>
              <a:buChar char="●"/>
            </a:pPr>
            <a:r>
              <a:rPr lang="en" sz="1500"/>
              <a:t>time</a:t>
            </a:r>
            <a:endParaRPr sz="1500"/>
          </a:p>
          <a:p>
            <a:pPr indent="-323850" lvl="0" marL="457200" rtl="0" algn="l">
              <a:spcBef>
                <a:spcPts val="0"/>
              </a:spcBef>
              <a:spcAft>
                <a:spcPts val="0"/>
              </a:spcAft>
              <a:buSzPts val="1500"/>
              <a:buChar char="●"/>
            </a:pPr>
            <a:r>
              <a:rPr lang="en" sz="1500"/>
              <a:t>serum_creatinine</a:t>
            </a:r>
            <a:endParaRPr sz="1500"/>
          </a:p>
          <a:p>
            <a:pPr indent="-323850" lvl="0" marL="457200" rtl="0" algn="l">
              <a:spcBef>
                <a:spcPts val="0"/>
              </a:spcBef>
              <a:spcAft>
                <a:spcPts val="0"/>
              </a:spcAft>
              <a:buSzPts val="1500"/>
              <a:buChar char="●"/>
            </a:pPr>
            <a:r>
              <a:rPr lang="en" sz="1500"/>
              <a:t>ejection_fraction</a:t>
            </a:r>
            <a:endParaRPr sz="1500"/>
          </a:p>
          <a:p>
            <a:pPr indent="-323850" lvl="0" marL="457200" rtl="0" algn="l">
              <a:spcBef>
                <a:spcPts val="0"/>
              </a:spcBef>
              <a:spcAft>
                <a:spcPts val="0"/>
              </a:spcAft>
              <a:buSzPts val="1500"/>
              <a:buChar char="●"/>
            </a:pPr>
            <a:r>
              <a:rPr lang="en" sz="1500"/>
              <a:t>age</a:t>
            </a:r>
            <a:endParaRPr sz="1500"/>
          </a:p>
        </p:txBody>
      </p:sp>
      <p:pic>
        <p:nvPicPr>
          <p:cNvPr id="136" name="Google Shape;136;p22"/>
          <p:cNvPicPr preferRelativeResize="0"/>
          <p:nvPr/>
        </p:nvPicPr>
        <p:blipFill>
          <a:blip r:embed="rId3">
            <a:alphaModFix/>
          </a:blip>
          <a:stretch>
            <a:fillRect/>
          </a:stretch>
        </p:blipFill>
        <p:spPr>
          <a:xfrm>
            <a:off x="4243400" y="0"/>
            <a:ext cx="49006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300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of different classifier models</a:t>
            </a:r>
            <a:endParaRPr/>
          </a:p>
        </p:txBody>
      </p:sp>
      <p:pic>
        <p:nvPicPr>
          <p:cNvPr id="142" name="Google Shape;142;p23"/>
          <p:cNvPicPr preferRelativeResize="0"/>
          <p:nvPr/>
        </p:nvPicPr>
        <p:blipFill>
          <a:blip r:embed="rId3">
            <a:alphaModFix/>
          </a:blip>
          <a:stretch>
            <a:fillRect/>
          </a:stretch>
        </p:blipFill>
        <p:spPr>
          <a:xfrm>
            <a:off x="370812" y="1303425"/>
            <a:ext cx="8402375" cy="3840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2849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Sensitivity </a:t>
            </a:r>
            <a:r>
              <a:rPr lang="en"/>
              <a:t>of different classifier models</a:t>
            </a:r>
            <a:endParaRPr/>
          </a:p>
          <a:p>
            <a:pPr indent="-317500" lvl="0" marL="457200" rtl="0" algn="l">
              <a:spcBef>
                <a:spcPts val="0"/>
              </a:spcBef>
              <a:spcAft>
                <a:spcPts val="0"/>
              </a:spcAft>
              <a:buSzPts val="1400"/>
              <a:buChar char="-"/>
            </a:pPr>
            <a:r>
              <a:rPr lang="en" sz="1400"/>
              <a:t>TP/P</a:t>
            </a:r>
            <a:endParaRPr sz="1400"/>
          </a:p>
          <a:p>
            <a:pPr indent="-317500" lvl="0" marL="457200" rtl="0" algn="l">
              <a:spcBef>
                <a:spcPts val="0"/>
              </a:spcBef>
              <a:spcAft>
                <a:spcPts val="0"/>
              </a:spcAft>
              <a:buSzPts val="1400"/>
              <a:buChar char="-"/>
            </a:pPr>
            <a:r>
              <a:rPr lang="en" sz="1400"/>
              <a:t>How many actually -died patients the model correctly identifies as died?  </a:t>
            </a:r>
            <a:endParaRPr sz="1400"/>
          </a:p>
          <a:p>
            <a:pPr indent="0" lvl="0" marL="0" rtl="0" algn="l">
              <a:spcBef>
                <a:spcPts val="0"/>
              </a:spcBef>
              <a:spcAft>
                <a:spcPts val="0"/>
              </a:spcAft>
              <a:buNone/>
            </a:pPr>
            <a:r>
              <a:t/>
            </a:r>
            <a:endParaRPr/>
          </a:p>
        </p:txBody>
      </p:sp>
      <p:pic>
        <p:nvPicPr>
          <p:cNvPr id="148" name="Google Shape;148;p24"/>
          <p:cNvPicPr preferRelativeResize="0"/>
          <p:nvPr/>
        </p:nvPicPr>
        <p:blipFill>
          <a:blip r:embed="rId3">
            <a:alphaModFix/>
          </a:blip>
          <a:stretch>
            <a:fillRect/>
          </a:stretch>
        </p:blipFill>
        <p:spPr>
          <a:xfrm>
            <a:off x="410188" y="1293125"/>
            <a:ext cx="8323624" cy="3804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688" y="2937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Specificity </a:t>
            </a:r>
            <a:r>
              <a:rPr lang="en"/>
              <a:t>of different classifier models</a:t>
            </a:r>
            <a:endParaRPr/>
          </a:p>
          <a:p>
            <a:pPr indent="-311150" lvl="0" marL="457200" rtl="0" algn="l">
              <a:spcBef>
                <a:spcPts val="0"/>
              </a:spcBef>
              <a:spcAft>
                <a:spcPts val="0"/>
              </a:spcAft>
              <a:buSzPts val="1300"/>
              <a:buChar char="-"/>
            </a:pPr>
            <a:r>
              <a:rPr lang="en" sz="1300"/>
              <a:t>TN/N</a:t>
            </a:r>
            <a:endParaRPr sz="1300"/>
          </a:p>
          <a:p>
            <a:pPr indent="-311150" lvl="0" marL="457200" rtl="0" algn="l">
              <a:spcBef>
                <a:spcPts val="0"/>
              </a:spcBef>
              <a:spcAft>
                <a:spcPts val="0"/>
              </a:spcAft>
              <a:buSzPts val="1300"/>
              <a:buChar char="-"/>
            </a:pPr>
            <a:r>
              <a:rPr lang="en" sz="1300"/>
              <a:t>How many patients survived does the model correctly confirmed as survived?</a:t>
            </a:r>
            <a:endParaRPr sz="1300"/>
          </a:p>
          <a:p>
            <a:pPr indent="0" lvl="0" marL="0" rtl="0" algn="l">
              <a:spcBef>
                <a:spcPts val="0"/>
              </a:spcBef>
              <a:spcAft>
                <a:spcPts val="0"/>
              </a:spcAft>
              <a:buNone/>
            </a:pPr>
            <a:r>
              <a:t/>
            </a:r>
            <a:endParaRPr/>
          </a:p>
        </p:txBody>
      </p:sp>
      <p:pic>
        <p:nvPicPr>
          <p:cNvPr id="154" name="Google Shape;154;p25"/>
          <p:cNvPicPr preferRelativeResize="0"/>
          <p:nvPr/>
        </p:nvPicPr>
        <p:blipFill>
          <a:blip r:embed="rId3">
            <a:alphaModFix/>
          </a:blip>
          <a:stretch>
            <a:fillRect/>
          </a:stretch>
        </p:blipFill>
        <p:spPr>
          <a:xfrm>
            <a:off x="396350" y="1306625"/>
            <a:ext cx="8351300" cy="37909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0" name="Google Shape;160;p26"/>
          <p:cNvSpPr txBox="1"/>
          <p:nvPr>
            <p:ph idx="1" type="body"/>
          </p:nvPr>
        </p:nvSpPr>
        <p:spPr>
          <a:xfrm>
            <a:off x="4685800" y="1315000"/>
            <a:ext cx="4166400" cy="296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50">
                <a:solidFill>
                  <a:srgbClr val="333333"/>
                </a:solidFill>
                <a:latin typeface="Times New Roman"/>
                <a:ea typeface="Times New Roman"/>
                <a:cs typeface="Times New Roman"/>
                <a:sym typeface="Times New Roman"/>
              </a:rPr>
              <a:t>This discovery has the potential to impact on clinical practice, becoming a new supporting tool for physicians when predicting if a heart failure patient will survive or not.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Heart failure: A major problem worldwide</a:t>
            </a:r>
            <a:endParaRPr/>
          </a:p>
        </p:txBody>
      </p:sp>
      <p:sp>
        <p:nvSpPr>
          <p:cNvPr id="71" name="Google Shape;71;p14"/>
          <p:cNvSpPr txBox="1"/>
          <p:nvPr/>
        </p:nvSpPr>
        <p:spPr>
          <a:xfrm>
            <a:off x="4873225" y="142250"/>
            <a:ext cx="1614600" cy="14169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Approximately:</a:t>
            </a:r>
            <a:endParaRPr sz="1100"/>
          </a:p>
          <a:p>
            <a:pPr indent="0" lvl="0" marL="0" rtl="0" algn="l">
              <a:spcBef>
                <a:spcPts val="0"/>
              </a:spcBef>
              <a:spcAft>
                <a:spcPts val="0"/>
              </a:spcAft>
              <a:buNone/>
            </a:pPr>
            <a:r>
              <a:t/>
            </a:r>
            <a:endParaRPr sz="1100"/>
          </a:p>
          <a:p>
            <a:pPr indent="0" lvl="0" marL="0" rtl="0" algn="ctr">
              <a:spcBef>
                <a:spcPts val="0"/>
              </a:spcBef>
              <a:spcAft>
                <a:spcPts val="0"/>
              </a:spcAft>
              <a:buNone/>
            </a:pPr>
            <a:r>
              <a:rPr lang="en" sz="2100"/>
              <a:t>17.9 million</a:t>
            </a:r>
            <a:r>
              <a:rPr lang="en" sz="900"/>
              <a:t> </a:t>
            </a:r>
            <a:endParaRPr sz="1200"/>
          </a:p>
          <a:p>
            <a:pPr indent="0" lvl="0" marL="0" rtl="0" algn="ctr">
              <a:spcBef>
                <a:spcPts val="0"/>
              </a:spcBef>
              <a:spcAft>
                <a:spcPts val="0"/>
              </a:spcAft>
              <a:buNone/>
            </a:pPr>
            <a:r>
              <a:t/>
            </a:r>
            <a:endParaRPr sz="1000"/>
          </a:p>
          <a:p>
            <a:pPr indent="0" lvl="0" marL="0" rtl="0" algn="ctr">
              <a:spcBef>
                <a:spcPts val="0"/>
              </a:spcBef>
              <a:spcAft>
                <a:spcPts val="0"/>
              </a:spcAft>
              <a:buNone/>
            </a:pPr>
            <a:r>
              <a:rPr lang="en" sz="1000"/>
              <a:t>People globally die each year from CVD</a:t>
            </a:r>
            <a:endParaRPr sz="1300"/>
          </a:p>
        </p:txBody>
      </p:sp>
      <p:sp>
        <p:nvSpPr>
          <p:cNvPr id="72" name="Google Shape;72;p14"/>
          <p:cNvSpPr txBox="1"/>
          <p:nvPr/>
        </p:nvSpPr>
        <p:spPr>
          <a:xfrm>
            <a:off x="6904325" y="142250"/>
            <a:ext cx="1614600" cy="14169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Approximately:</a:t>
            </a:r>
            <a:endParaRPr sz="1100"/>
          </a:p>
          <a:p>
            <a:pPr indent="0" lvl="0" marL="0" rtl="0" algn="l">
              <a:spcBef>
                <a:spcPts val="0"/>
              </a:spcBef>
              <a:spcAft>
                <a:spcPts val="0"/>
              </a:spcAft>
              <a:buNone/>
            </a:pPr>
            <a:r>
              <a:t/>
            </a:r>
            <a:endParaRPr sz="1100"/>
          </a:p>
          <a:p>
            <a:pPr indent="0" lvl="0" marL="0" rtl="0" algn="ctr">
              <a:spcBef>
                <a:spcPts val="0"/>
              </a:spcBef>
              <a:spcAft>
                <a:spcPts val="0"/>
              </a:spcAft>
              <a:buNone/>
            </a:pPr>
            <a:r>
              <a:rPr lang="en" sz="2500"/>
              <a:t>85%</a:t>
            </a:r>
            <a:endParaRPr sz="2500"/>
          </a:p>
          <a:p>
            <a:pPr indent="0" lvl="0" marL="0" rtl="0" algn="ctr">
              <a:spcBef>
                <a:spcPts val="0"/>
              </a:spcBef>
              <a:spcAft>
                <a:spcPts val="0"/>
              </a:spcAft>
              <a:buNone/>
            </a:pPr>
            <a:r>
              <a:t/>
            </a:r>
            <a:endParaRPr sz="900"/>
          </a:p>
          <a:p>
            <a:pPr indent="0" lvl="0" marL="0" rtl="0" algn="ctr">
              <a:spcBef>
                <a:spcPts val="0"/>
              </a:spcBef>
              <a:spcAft>
                <a:spcPts val="0"/>
              </a:spcAft>
              <a:buNone/>
            </a:pPr>
            <a:r>
              <a:rPr lang="en" sz="900"/>
              <a:t>Of these deaths are due to heart disease and stroke</a:t>
            </a:r>
            <a:endParaRPr sz="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73" name="Google Shape;73;p14"/>
          <p:cNvPicPr preferRelativeResize="0"/>
          <p:nvPr/>
        </p:nvPicPr>
        <p:blipFill>
          <a:blip r:embed="rId3">
            <a:alphaModFix/>
          </a:blip>
          <a:stretch>
            <a:fillRect/>
          </a:stretch>
        </p:blipFill>
        <p:spPr>
          <a:xfrm>
            <a:off x="4873225" y="1867800"/>
            <a:ext cx="3645700" cy="280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Abstract</a:t>
            </a:r>
            <a:endParaRPr/>
          </a:p>
          <a:p>
            <a:pPr indent="0" lvl="0" marL="0" rtl="0" algn="l">
              <a:lnSpc>
                <a:spcPct val="115000"/>
              </a:lnSpc>
              <a:spcBef>
                <a:spcPts val="1600"/>
              </a:spcBef>
              <a:spcAft>
                <a:spcPts val="1600"/>
              </a:spcAft>
              <a:buNone/>
            </a:pPr>
            <a:r>
              <a:t/>
            </a:r>
            <a:endParaRPr/>
          </a:p>
        </p:txBody>
      </p:sp>
      <p:sp>
        <p:nvSpPr>
          <p:cNvPr id="79" name="Google Shape;79;p15"/>
          <p:cNvSpPr txBox="1"/>
          <p:nvPr>
            <p:ph idx="4294967295" type="body"/>
          </p:nvPr>
        </p:nvSpPr>
        <p:spPr>
          <a:xfrm>
            <a:off x="54050" y="1365025"/>
            <a:ext cx="1919400" cy="348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42900" lvl="0" marL="457200" rtl="0" algn="l">
              <a:lnSpc>
                <a:spcPct val="124000"/>
              </a:lnSpc>
              <a:spcBef>
                <a:spcPts val="1600"/>
              </a:spcBef>
              <a:spcAft>
                <a:spcPts val="0"/>
              </a:spcAft>
              <a:buClr>
                <a:srgbClr val="222222"/>
              </a:buClr>
              <a:buSzPts val="1800"/>
              <a:buFont typeface="Times New Roman"/>
              <a:buChar char="●"/>
            </a:pPr>
            <a:r>
              <a:rPr b="1" lang="en" sz="1800">
                <a:solidFill>
                  <a:srgbClr val="222222"/>
                </a:solidFill>
                <a:latin typeface="Times New Roman"/>
                <a:ea typeface="Times New Roman"/>
                <a:cs typeface="Times New Roman"/>
                <a:sym typeface="Times New Roman"/>
              </a:rPr>
              <a:t>Background</a:t>
            </a:r>
            <a:endParaRPr b="1" sz="1800">
              <a:solidFill>
                <a:srgbClr val="222222"/>
              </a:solidFill>
              <a:latin typeface="Times New Roman"/>
              <a:ea typeface="Times New Roman"/>
              <a:cs typeface="Times New Roman"/>
              <a:sym typeface="Times New Roman"/>
            </a:endParaRPr>
          </a:p>
          <a:p>
            <a:pPr indent="0" lvl="0" marL="457200" rtl="0" algn="l">
              <a:lnSpc>
                <a:spcPct val="124000"/>
              </a:lnSpc>
              <a:spcBef>
                <a:spcPts val="600"/>
              </a:spcBef>
              <a:spcAft>
                <a:spcPts val="0"/>
              </a:spcAft>
              <a:buNone/>
            </a:pPr>
            <a:r>
              <a:t/>
            </a:r>
            <a:endParaRPr b="1" sz="1800">
              <a:solidFill>
                <a:srgbClr val="222222"/>
              </a:solidFill>
              <a:latin typeface="Times New Roman"/>
              <a:ea typeface="Times New Roman"/>
              <a:cs typeface="Times New Roman"/>
              <a:sym typeface="Times New Roman"/>
            </a:endParaRPr>
          </a:p>
          <a:p>
            <a:pPr indent="-342900" lvl="0" marL="457200" rtl="0" algn="l">
              <a:lnSpc>
                <a:spcPct val="124000"/>
              </a:lnSpc>
              <a:spcBef>
                <a:spcPts val="600"/>
              </a:spcBef>
              <a:spcAft>
                <a:spcPts val="0"/>
              </a:spcAft>
              <a:buSzPts val="1800"/>
              <a:buFont typeface="Times New Roman"/>
              <a:buChar char="●"/>
            </a:pPr>
            <a:r>
              <a:rPr b="1" lang="en" sz="1800">
                <a:solidFill>
                  <a:srgbClr val="222222"/>
                </a:solidFill>
                <a:latin typeface="Times New Roman"/>
                <a:ea typeface="Times New Roman"/>
                <a:cs typeface="Times New Roman"/>
                <a:sym typeface="Times New Roman"/>
              </a:rPr>
              <a:t>Methods</a:t>
            </a:r>
            <a:endParaRPr b="1" sz="1800">
              <a:solidFill>
                <a:srgbClr val="222222"/>
              </a:solidFill>
              <a:latin typeface="Times New Roman"/>
              <a:ea typeface="Times New Roman"/>
              <a:cs typeface="Times New Roman"/>
              <a:sym typeface="Times New Roman"/>
            </a:endParaRPr>
          </a:p>
          <a:p>
            <a:pPr indent="0" lvl="0" marL="457200" rtl="0" algn="l">
              <a:lnSpc>
                <a:spcPct val="124000"/>
              </a:lnSpc>
              <a:spcBef>
                <a:spcPts val="600"/>
              </a:spcBef>
              <a:spcAft>
                <a:spcPts val="0"/>
              </a:spcAft>
              <a:buNone/>
            </a:pPr>
            <a:r>
              <a:t/>
            </a:r>
            <a:endParaRPr b="1" sz="1800">
              <a:solidFill>
                <a:srgbClr val="222222"/>
              </a:solidFill>
              <a:latin typeface="Times New Roman"/>
              <a:ea typeface="Times New Roman"/>
              <a:cs typeface="Times New Roman"/>
              <a:sym typeface="Times New Roman"/>
            </a:endParaRPr>
          </a:p>
          <a:p>
            <a:pPr indent="-342900" lvl="0" marL="457200" rtl="0" algn="l">
              <a:lnSpc>
                <a:spcPct val="124000"/>
              </a:lnSpc>
              <a:spcBef>
                <a:spcPts val="600"/>
              </a:spcBef>
              <a:spcAft>
                <a:spcPts val="0"/>
              </a:spcAft>
              <a:buSzPts val="1800"/>
              <a:buFont typeface="Times New Roman"/>
              <a:buChar char="●"/>
            </a:pPr>
            <a:r>
              <a:rPr b="1" lang="en" sz="1800">
                <a:solidFill>
                  <a:srgbClr val="222222"/>
                </a:solidFill>
                <a:latin typeface="Times New Roman"/>
                <a:ea typeface="Times New Roman"/>
                <a:cs typeface="Times New Roman"/>
                <a:sym typeface="Times New Roman"/>
              </a:rPr>
              <a:t>Results</a:t>
            </a:r>
            <a:endParaRPr b="1" sz="1800">
              <a:solidFill>
                <a:srgbClr val="222222"/>
              </a:solidFill>
              <a:latin typeface="Times New Roman"/>
              <a:ea typeface="Times New Roman"/>
              <a:cs typeface="Times New Roman"/>
              <a:sym typeface="Times New Roman"/>
            </a:endParaRPr>
          </a:p>
          <a:p>
            <a:pPr indent="0" lvl="0" marL="457200" rtl="0" algn="l">
              <a:lnSpc>
                <a:spcPct val="124000"/>
              </a:lnSpc>
              <a:spcBef>
                <a:spcPts val="600"/>
              </a:spcBef>
              <a:spcAft>
                <a:spcPts val="0"/>
              </a:spcAft>
              <a:buNone/>
            </a:pPr>
            <a:r>
              <a:t/>
            </a:r>
            <a:endParaRPr b="1" sz="1800">
              <a:solidFill>
                <a:srgbClr val="222222"/>
              </a:solidFill>
              <a:latin typeface="Times New Roman"/>
              <a:ea typeface="Times New Roman"/>
              <a:cs typeface="Times New Roman"/>
              <a:sym typeface="Times New Roman"/>
            </a:endParaRPr>
          </a:p>
          <a:p>
            <a:pPr indent="-342900" lvl="0" marL="457200" rtl="0" algn="l">
              <a:lnSpc>
                <a:spcPct val="124000"/>
              </a:lnSpc>
              <a:spcBef>
                <a:spcPts val="600"/>
              </a:spcBef>
              <a:spcAft>
                <a:spcPts val="0"/>
              </a:spcAft>
              <a:buSzPts val="1800"/>
              <a:buFont typeface="Times New Roman"/>
              <a:buChar char="●"/>
            </a:pPr>
            <a:r>
              <a:rPr b="1" lang="en" sz="1800">
                <a:solidFill>
                  <a:srgbClr val="222222"/>
                </a:solidFill>
                <a:latin typeface="Times New Roman"/>
                <a:ea typeface="Times New Roman"/>
                <a:cs typeface="Times New Roman"/>
                <a:sym typeface="Times New Roman"/>
              </a:rPr>
              <a:t>Conclusions</a:t>
            </a:r>
            <a:endParaRPr b="1" sz="1800">
              <a:solidFill>
                <a:srgbClr val="222222"/>
              </a:solidFill>
              <a:latin typeface="Times New Roman"/>
              <a:ea typeface="Times New Roman"/>
              <a:cs typeface="Times New Roman"/>
              <a:sym typeface="Times New Roman"/>
            </a:endParaRPr>
          </a:p>
          <a:p>
            <a:pPr indent="0" lvl="0" marL="457200" rtl="0" algn="l">
              <a:spcBef>
                <a:spcPts val="600"/>
              </a:spcBef>
              <a:spcAft>
                <a:spcPts val="0"/>
              </a:spcAft>
              <a:buNone/>
            </a:pPr>
            <a:r>
              <a:t/>
            </a:r>
            <a:endParaRPr/>
          </a:p>
          <a:p>
            <a:pPr indent="0" lvl="0" marL="0" rtl="0" algn="l">
              <a:spcBef>
                <a:spcPts val="1600"/>
              </a:spcBef>
              <a:spcAft>
                <a:spcPts val="1600"/>
              </a:spcAft>
              <a:buNone/>
            </a:pPr>
            <a:r>
              <a:t/>
            </a:r>
            <a:endParaRPr/>
          </a:p>
        </p:txBody>
      </p:sp>
      <p:pic>
        <p:nvPicPr>
          <p:cNvPr id="80" name="Google Shape;80;p15"/>
          <p:cNvPicPr preferRelativeResize="0"/>
          <p:nvPr/>
        </p:nvPicPr>
        <p:blipFill>
          <a:blip r:embed="rId3">
            <a:alphaModFix/>
          </a:blip>
          <a:stretch>
            <a:fillRect/>
          </a:stretch>
        </p:blipFill>
        <p:spPr>
          <a:xfrm>
            <a:off x="4465100" y="1339675"/>
            <a:ext cx="4526498" cy="3803824"/>
          </a:xfrm>
          <a:prstGeom prst="rect">
            <a:avLst/>
          </a:prstGeom>
          <a:noFill/>
          <a:ln>
            <a:noFill/>
          </a:ln>
        </p:spPr>
      </p:pic>
      <p:sp>
        <p:nvSpPr>
          <p:cNvPr id="81" name="Google Shape;81;p15"/>
          <p:cNvSpPr txBox="1"/>
          <p:nvPr/>
        </p:nvSpPr>
        <p:spPr>
          <a:xfrm>
            <a:off x="2063975" y="1570750"/>
            <a:ext cx="2055900" cy="912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Number 1 cause of death globally</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31% of all deaths worldwide</a:t>
            </a:r>
            <a:endParaRPr sz="1100">
              <a:latin typeface="Times New Roman"/>
              <a:ea typeface="Times New Roman"/>
              <a:cs typeface="Times New Roman"/>
              <a:sym typeface="Times New Roman"/>
            </a:endParaRPr>
          </a:p>
        </p:txBody>
      </p:sp>
      <p:sp>
        <p:nvSpPr>
          <p:cNvPr id="82" name="Google Shape;82;p15"/>
          <p:cNvSpPr txBox="1"/>
          <p:nvPr/>
        </p:nvSpPr>
        <p:spPr>
          <a:xfrm>
            <a:off x="2063975" y="2483350"/>
            <a:ext cx="1989900" cy="846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EDA</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Visualization</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Three ML Models </a:t>
            </a:r>
            <a:endParaRPr sz="1100">
              <a:latin typeface="Times New Roman"/>
              <a:ea typeface="Times New Roman"/>
              <a:cs typeface="Times New Roman"/>
              <a:sym typeface="Times New Roman"/>
            </a:endParaRPr>
          </a:p>
        </p:txBody>
      </p:sp>
      <p:sp>
        <p:nvSpPr>
          <p:cNvPr id="83" name="Google Shape;83;p15"/>
          <p:cNvSpPr txBox="1"/>
          <p:nvPr/>
        </p:nvSpPr>
        <p:spPr>
          <a:xfrm>
            <a:off x="2063975" y="3157775"/>
            <a:ext cx="1792500" cy="9126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Deducted-feature models </a:t>
            </a:r>
            <a:endParaRPr sz="1100">
              <a:solidFill>
                <a:srgbClr val="333333"/>
              </a:solidFill>
              <a:latin typeface="Times New Roman"/>
              <a:ea typeface="Times New Roman"/>
              <a:cs typeface="Times New Roman"/>
              <a:sym typeface="Times New Roman"/>
            </a:endParaRPr>
          </a:p>
          <a:p>
            <a:pPr indent="-298450" lvl="0" marL="457200" rtl="0" algn="l">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More accurate predictions</a:t>
            </a:r>
            <a:endParaRPr sz="1100">
              <a:solidFill>
                <a:srgbClr val="333333"/>
              </a:solidFill>
              <a:latin typeface="Times New Roman"/>
              <a:ea typeface="Times New Roman"/>
              <a:cs typeface="Times New Roman"/>
              <a:sym typeface="Times New Roman"/>
            </a:endParaRPr>
          </a:p>
        </p:txBody>
      </p:sp>
      <p:sp>
        <p:nvSpPr>
          <p:cNvPr id="84" name="Google Shape;84;p15"/>
          <p:cNvSpPr txBox="1"/>
          <p:nvPr/>
        </p:nvSpPr>
        <p:spPr>
          <a:xfrm>
            <a:off x="2063975" y="4070375"/>
            <a:ext cx="2055900" cy="1290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New supporting tool for physicians </a:t>
            </a:r>
            <a:endParaRPr sz="1100">
              <a:solidFill>
                <a:srgbClr val="333333"/>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333333"/>
              </a:buClr>
              <a:buSzPts val="1100"/>
              <a:buFont typeface="Times New Roman"/>
              <a:buChar char="➔"/>
            </a:pPr>
            <a:r>
              <a:rPr lang="en" sz="1100">
                <a:solidFill>
                  <a:srgbClr val="333333"/>
                </a:solidFill>
                <a:latin typeface="Times New Roman"/>
                <a:ea typeface="Times New Roman"/>
                <a:cs typeface="Times New Roman"/>
                <a:sym typeface="Times New Roman"/>
              </a:rPr>
              <a:t>Focus mainly on serum creatinine and ejection fraction.</a:t>
            </a:r>
            <a:endParaRPr sz="1100">
              <a:solidFill>
                <a:srgbClr val="333333"/>
              </a:solidFill>
              <a:latin typeface="Times New Roman"/>
              <a:ea typeface="Times New Roman"/>
              <a:cs typeface="Times New Roman"/>
              <a:sym typeface="Times New Roman"/>
            </a:endParaRPr>
          </a:p>
          <a:p>
            <a:pPr indent="0" lvl="0" marL="0" rtl="0" algn="l">
              <a:spcBef>
                <a:spcPts val="1800"/>
              </a:spcBef>
              <a:spcAft>
                <a:spcPts val="0"/>
              </a:spcAft>
              <a:buNone/>
            </a:pPr>
            <a:r>
              <a:t/>
            </a:r>
            <a:endParaRPr sz="1250">
              <a:solidFill>
                <a:srgbClr val="33333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data to analyze?</a:t>
            </a:r>
            <a:endParaRPr/>
          </a:p>
        </p:txBody>
      </p:sp>
      <p:sp>
        <p:nvSpPr>
          <p:cNvPr id="90" name="Google Shape;90;p16"/>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chose the </a:t>
            </a:r>
            <a:r>
              <a:rPr b="1" lang="en"/>
              <a:t>Heart Failure Clinical Records Dataset.</a:t>
            </a:r>
            <a:endParaRPr b="1"/>
          </a:p>
        </p:txBody>
      </p:sp>
      <p:sp>
        <p:nvSpPr>
          <p:cNvPr id="91" name="Google Shape;91;p16"/>
          <p:cNvSpPr/>
          <p:nvPr/>
        </p:nvSpPr>
        <p:spPr>
          <a:xfrm>
            <a:off x="3190800" y="0"/>
            <a:ext cx="686400" cy="514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6"/>
          <p:cNvPicPr preferRelativeResize="0"/>
          <p:nvPr/>
        </p:nvPicPr>
        <p:blipFill>
          <a:blip r:embed="rId3">
            <a:alphaModFix/>
          </a:blip>
          <a:stretch>
            <a:fillRect/>
          </a:stretch>
        </p:blipFill>
        <p:spPr>
          <a:xfrm>
            <a:off x="3190800" y="262375"/>
            <a:ext cx="5935375" cy="849850"/>
          </a:xfrm>
          <a:prstGeom prst="rect">
            <a:avLst/>
          </a:prstGeom>
          <a:noFill/>
          <a:ln>
            <a:noFill/>
          </a:ln>
        </p:spPr>
      </p:pic>
      <p:pic>
        <p:nvPicPr>
          <p:cNvPr id="93" name="Google Shape;93;p16"/>
          <p:cNvPicPr preferRelativeResize="0"/>
          <p:nvPr/>
        </p:nvPicPr>
        <p:blipFill>
          <a:blip r:embed="rId4">
            <a:alphaModFix/>
          </a:blip>
          <a:stretch>
            <a:fillRect/>
          </a:stretch>
        </p:blipFill>
        <p:spPr>
          <a:xfrm>
            <a:off x="3208625" y="3803725"/>
            <a:ext cx="5935375" cy="1077389"/>
          </a:xfrm>
          <a:prstGeom prst="rect">
            <a:avLst/>
          </a:prstGeom>
          <a:noFill/>
          <a:ln>
            <a:noFill/>
          </a:ln>
        </p:spPr>
      </p:pic>
      <p:pic>
        <p:nvPicPr>
          <p:cNvPr id="94" name="Google Shape;94;p16"/>
          <p:cNvPicPr preferRelativeResize="0"/>
          <p:nvPr/>
        </p:nvPicPr>
        <p:blipFill rotWithShape="1">
          <a:blip r:embed="rId5">
            <a:alphaModFix/>
          </a:blip>
          <a:srcRect b="0" l="0" r="0" t="960"/>
          <a:stretch/>
        </p:blipFill>
        <p:spPr>
          <a:xfrm>
            <a:off x="4370488" y="1276050"/>
            <a:ext cx="3576000" cy="236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of Features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0" name="Google Shape;100;p17"/>
          <p:cNvPicPr preferRelativeResize="0"/>
          <p:nvPr/>
        </p:nvPicPr>
        <p:blipFill>
          <a:blip r:embed="rId3">
            <a:alphaModFix/>
          </a:blip>
          <a:stretch>
            <a:fillRect/>
          </a:stretch>
        </p:blipFill>
        <p:spPr>
          <a:xfrm>
            <a:off x="4395350" y="500925"/>
            <a:ext cx="4748651" cy="343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Understanding the features most correlated to fatal heart disease</a:t>
            </a:r>
            <a:r>
              <a:rPr lang="en"/>
              <a:t>.</a:t>
            </a:r>
            <a:endParaRPr/>
          </a:p>
        </p:txBody>
      </p:sp>
      <p:pic>
        <p:nvPicPr>
          <p:cNvPr id="106" name="Google Shape;106;p18"/>
          <p:cNvPicPr preferRelativeResize="0"/>
          <p:nvPr/>
        </p:nvPicPr>
        <p:blipFill>
          <a:blip r:embed="rId3">
            <a:alphaModFix/>
          </a:blip>
          <a:stretch>
            <a:fillRect/>
          </a:stretch>
        </p:blipFill>
        <p:spPr>
          <a:xfrm>
            <a:off x="3915775" y="1335850"/>
            <a:ext cx="5118800" cy="3747249"/>
          </a:xfrm>
          <a:prstGeom prst="rect">
            <a:avLst/>
          </a:prstGeom>
          <a:noFill/>
          <a:ln>
            <a:noFill/>
          </a:ln>
        </p:spPr>
      </p:pic>
      <p:sp>
        <p:nvSpPr>
          <p:cNvPr id="107" name="Google Shape;107;p18"/>
          <p:cNvSpPr txBox="1"/>
          <p:nvPr/>
        </p:nvSpPr>
        <p:spPr>
          <a:xfrm>
            <a:off x="523550" y="1294725"/>
            <a:ext cx="2667300" cy="3661200"/>
          </a:xfrm>
          <a:prstGeom prst="rect">
            <a:avLst/>
          </a:prstGeom>
          <a:noFill/>
          <a:ln>
            <a:noFill/>
          </a:ln>
        </p:spPr>
        <p:txBody>
          <a:bodyPr anchorCtr="0" anchor="t" bIns="91425" lIns="91425" spcFirstLastPara="1" rIns="91425" wrap="square" tIns="91425">
            <a:noAutofit/>
          </a:bodyPr>
          <a:lstStyle/>
          <a:p>
            <a:pPr indent="0" lvl="0" marL="0" marR="279400" rtl="0" algn="l">
              <a:lnSpc>
                <a:spcPct val="115000"/>
              </a:lnSpc>
              <a:spcBef>
                <a:spcPts val="2200"/>
              </a:spcBef>
              <a:spcAft>
                <a:spcPts val="0"/>
              </a:spcAft>
              <a:buNone/>
            </a:pPr>
            <a:r>
              <a:rPr b="1" lang="en" sz="950">
                <a:highlight>
                  <a:srgbClr val="FFFFFF"/>
                </a:highlight>
              </a:rPr>
              <a:t>Findings:</a:t>
            </a:r>
            <a:endParaRPr b="1" sz="950">
              <a:highlight>
                <a:srgbClr val="FFFFFF"/>
              </a:highlight>
            </a:endParaRPr>
          </a:p>
          <a:p>
            <a:pPr indent="-288925" lvl="0" marL="736600" marR="279400" rtl="0" algn="l">
              <a:lnSpc>
                <a:spcPct val="115000"/>
              </a:lnSpc>
              <a:spcBef>
                <a:spcPts val="2200"/>
              </a:spcBef>
              <a:spcAft>
                <a:spcPts val="0"/>
              </a:spcAft>
              <a:buSzPts val="950"/>
              <a:buChar char="●"/>
            </a:pPr>
            <a:r>
              <a:rPr lang="en" sz="950">
                <a:highlight>
                  <a:srgbClr val="FFFFFF"/>
                </a:highlight>
              </a:rPr>
              <a:t>We can see some initial tendencies such as age being a factor on whether a patient survives.</a:t>
            </a:r>
            <a:endParaRPr sz="950">
              <a:highlight>
                <a:srgbClr val="FFFFFF"/>
              </a:highlight>
            </a:endParaRPr>
          </a:p>
          <a:p>
            <a:pPr indent="-288925" lvl="0" marL="736600" marR="279400" rtl="0" algn="l">
              <a:lnSpc>
                <a:spcPct val="115000"/>
              </a:lnSpc>
              <a:spcBef>
                <a:spcPts val="0"/>
              </a:spcBef>
              <a:spcAft>
                <a:spcPts val="0"/>
              </a:spcAft>
              <a:buSzPts val="950"/>
              <a:buChar char="●"/>
            </a:pPr>
            <a:r>
              <a:rPr lang="en" sz="950">
                <a:highlight>
                  <a:srgbClr val="FFFFFF"/>
                </a:highlight>
              </a:rPr>
              <a:t>Heart failure patients with lower ejection fraction are more likely to die</a:t>
            </a:r>
            <a:endParaRPr sz="950">
              <a:highlight>
                <a:srgbClr val="FFFFFF"/>
              </a:highlight>
            </a:endParaRPr>
          </a:p>
          <a:p>
            <a:pPr indent="-288925" lvl="0" marL="736600" marR="279400" rtl="0" algn="l">
              <a:lnSpc>
                <a:spcPct val="115000"/>
              </a:lnSpc>
              <a:spcBef>
                <a:spcPts val="0"/>
              </a:spcBef>
              <a:spcAft>
                <a:spcPts val="0"/>
              </a:spcAft>
              <a:buSzPts val="950"/>
              <a:buChar char="●"/>
            </a:pPr>
            <a:r>
              <a:rPr lang="en" sz="950">
                <a:highlight>
                  <a:srgbClr val="FFFFFF"/>
                </a:highlight>
              </a:rPr>
              <a:t>The higher the serum creatinine value, patients are more likely to die</a:t>
            </a:r>
            <a:endParaRPr sz="950">
              <a:highlight>
                <a:srgbClr val="FFFFFF"/>
              </a:highlight>
            </a:endParaRPr>
          </a:p>
          <a:p>
            <a:pPr indent="-288925" lvl="0" marL="736600" marR="279400" rtl="0" algn="l">
              <a:lnSpc>
                <a:spcPct val="115000"/>
              </a:lnSpc>
              <a:spcBef>
                <a:spcPts val="0"/>
              </a:spcBef>
              <a:spcAft>
                <a:spcPts val="0"/>
              </a:spcAft>
              <a:buSzPts val="950"/>
              <a:buChar char="●"/>
            </a:pPr>
            <a:r>
              <a:rPr lang="en" sz="950">
                <a:highlight>
                  <a:srgbClr val="FFFFFF"/>
                </a:highlight>
              </a:rPr>
              <a:t>Patients with lower serum sodium value are more likely to die</a:t>
            </a:r>
            <a:endParaRPr sz="950">
              <a:highlight>
                <a:srgbClr val="FFFFFF"/>
              </a:highlight>
            </a:endParaRPr>
          </a:p>
          <a:p>
            <a:pPr indent="-288925" lvl="0" marL="736600" marR="279400" rtl="0" algn="l">
              <a:lnSpc>
                <a:spcPct val="115000"/>
              </a:lnSpc>
              <a:spcBef>
                <a:spcPts val="0"/>
              </a:spcBef>
              <a:spcAft>
                <a:spcPts val="0"/>
              </a:spcAft>
              <a:buSzPts val="950"/>
              <a:buChar char="●"/>
            </a:pPr>
            <a:r>
              <a:rPr lang="en" sz="950">
                <a:highlight>
                  <a:srgbClr val="FFFFFF"/>
                </a:highlight>
              </a:rPr>
              <a:t>Most death events occur during a short period of follow-up time</a:t>
            </a:r>
            <a:endParaRPr sz="950">
              <a:highlight>
                <a:srgbClr val="FFFFFF"/>
              </a:highlight>
            </a:endParaRPr>
          </a:p>
          <a:p>
            <a:pPr indent="0" lvl="0" marL="0" marR="279400" rtl="0" algn="l">
              <a:lnSpc>
                <a:spcPct val="142857"/>
              </a:lnSpc>
              <a:spcBef>
                <a:spcPts val="2200"/>
              </a:spcBef>
              <a:spcAft>
                <a:spcPts val="0"/>
              </a:spcAft>
              <a:buNone/>
            </a:pPr>
            <a:r>
              <a:t/>
            </a:r>
            <a:endParaRPr sz="950">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4718202" y="216600"/>
            <a:ext cx="3290648" cy="2095539"/>
          </a:xfrm>
          <a:prstGeom prst="rect">
            <a:avLst/>
          </a:prstGeom>
          <a:noFill/>
          <a:ln>
            <a:noFill/>
          </a:ln>
        </p:spPr>
      </p:pic>
      <p:pic>
        <p:nvPicPr>
          <p:cNvPr id="113" name="Google Shape;113;p19"/>
          <p:cNvPicPr preferRelativeResize="0"/>
          <p:nvPr/>
        </p:nvPicPr>
        <p:blipFill>
          <a:blip r:embed="rId4">
            <a:alphaModFix/>
          </a:blip>
          <a:stretch>
            <a:fillRect/>
          </a:stretch>
        </p:blipFill>
        <p:spPr>
          <a:xfrm>
            <a:off x="4718203" y="2312139"/>
            <a:ext cx="3290647" cy="1964735"/>
          </a:xfrm>
          <a:prstGeom prst="rect">
            <a:avLst/>
          </a:prstGeom>
          <a:noFill/>
          <a:ln>
            <a:noFill/>
          </a:ln>
        </p:spPr>
      </p:pic>
      <p:pic>
        <p:nvPicPr>
          <p:cNvPr id="114" name="Google Shape;114;p19"/>
          <p:cNvPicPr preferRelativeResize="0"/>
          <p:nvPr/>
        </p:nvPicPr>
        <p:blipFill>
          <a:blip r:embed="rId5">
            <a:alphaModFix/>
          </a:blip>
          <a:stretch>
            <a:fillRect/>
          </a:stretch>
        </p:blipFill>
        <p:spPr>
          <a:xfrm>
            <a:off x="615475" y="290414"/>
            <a:ext cx="3171806" cy="1964734"/>
          </a:xfrm>
          <a:prstGeom prst="rect">
            <a:avLst/>
          </a:prstGeom>
          <a:noFill/>
          <a:ln>
            <a:noFill/>
          </a:ln>
        </p:spPr>
      </p:pic>
      <p:pic>
        <p:nvPicPr>
          <p:cNvPr id="115" name="Google Shape;115;p19"/>
          <p:cNvPicPr preferRelativeResize="0"/>
          <p:nvPr/>
        </p:nvPicPr>
        <p:blipFill>
          <a:blip r:embed="rId6">
            <a:alphaModFix/>
          </a:blip>
          <a:stretch>
            <a:fillRect/>
          </a:stretch>
        </p:blipFill>
        <p:spPr>
          <a:xfrm>
            <a:off x="680738" y="2312140"/>
            <a:ext cx="3106546" cy="1964735"/>
          </a:xfrm>
          <a:prstGeom prst="rect">
            <a:avLst/>
          </a:prstGeom>
          <a:noFill/>
          <a:ln>
            <a:noFill/>
          </a:ln>
        </p:spPr>
      </p:pic>
      <p:sp>
        <p:nvSpPr>
          <p:cNvPr id="116" name="Google Shape;116;p19"/>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 the binary attributes in the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Examining other relationships between different attributes and a patients age.</a:t>
            </a:r>
            <a:endParaRPr/>
          </a:p>
        </p:txBody>
      </p:sp>
      <p:pic>
        <p:nvPicPr>
          <p:cNvPr id="122" name="Google Shape;122;p20"/>
          <p:cNvPicPr preferRelativeResize="0"/>
          <p:nvPr/>
        </p:nvPicPr>
        <p:blipFill>
          <a:blip r:embed="rId3">
            <a:alphaModFix/>
          </a:blip>
          <a:stretch>
            <a:fillRect/>
          </a:stretch>
        </p:blipFill>
        <p:spPr>
          <a:xfrm>
            <a:off x="1125550" y="159475"/>
            <a:ext cx="2826150" cy="2172650"/>
          </a:xfrm>
          <a:prstGeom prst="rect">
            <a:avLst/>
          </a:prstGeom>
          <a:noFill/>
          <a:ln>
            <a:noFill/>
          </a:ln>
        </p:spPr>
      </p:pic>
      <p:pic>
        <p:nvPicPr>
          <p:cNvPr id="123" name="Google Shape;123;p20"/>
          <p:cNvPicPr preferRelativeResize="0"/>
          <p:nvPr/>
        </p:nvPicPr>
        <p:blipFill>
          <a:blip r:embed="rId4">
            <a:alphaModFix/>
          </a:blip>
          <a:stretch>
            <a:fillRect/>
          </a:stretch>
        </p:blipFill>
        <p:spPr>
          <a:xfrm>
            <a:off x="3440925" y="2301650"/>
            <a:ext cx="2431770" cy="2032100"/>
          </a:xfrm>
          <a:prstGeom prst="rect">
            <a:avLst/>
          </a:prstGeom>
          <a:noFill/>
          <a:ln>
            <a:noFill/>
          </a:ln>
        </p:spPr>
      </p:pic>
      <p:pic>
        <p:nvPicPr>
          <p:cNvPr id="124" name="Google Shape;124;p20"/>
          <p:cNvPicPr preferRelativeResize="0"/>
          <p:nvPr/>
        </p:nvPicPr>
        <p:blipFill>
          <a:blip r:embed="rId5">
            <a:alphaModFix/>
          </a:blip>
          <a:stretch>
            <a:fillRect/>
          </a:stretch>
        </p:blipFill>
        <p:spPr>
          <a:xfrm>
            <a:off x="5207887" y="189949"/>
            <a:ext cx="2761025" cy="211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539725"/>
            <a:ext cx="41031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Machine Learning Models to Predict Fatal Heart Disease</a:t>
            </a:r>
            <a:endParaRPr/>
          </a:p>
        </p:txBody>
      </p:sp>
      <p:pic>
        <p:nvPicPr>
          <p:cNvPr id="130" name="Google Shape;130;p21"/>
          <p:cNvPicPr preferRelativeResize="0"/>
          <p:nvPr/>
        </p:nvPicPr>
        <p:blipFill rotWithShape="1">
          <a:blip r:embed="rId3">
            <a:alphaModFix/>
          </a:blip>
          <a:srcRect b="0" l="44277" r="0" t="0"/>
          <a:stretch/>
        </p:blipFill>
        <p:spPr>
          <a:xfrm>
            <a:off x="4620949" y="-28200"/>
            <a:ext cx="4523052" cy="519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