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258" r:id="rId3"/>
    <p:sldId id="259" r:id="rId4"/>
    <p:sldId id="260" r:id="rId5"/>
    <p:sldId id="302" r:id="rId6"/>
    <p:sldId id="272" r:id="rId7"/>
    <p:sldId id="280" r:id="rId8"/>
    <p:sldId id="281" r:id="rId9"/>
    <p:sldId id="266" r:id="rId10"/>
    <p:sldId id="271" r:id="rId11"/>
    <p:sldId id="303" r:id="rId12"/>
    <p:sldId id="265" r:id="rId13"/>
    <p:sldId id="292" r:id="rId14"/>
    <p:sldId id="275" r:id="rId15"/>
  </p:sldIdLst>
  <p:sldSz cx="9144000" cy="5143500" type="screen16x9"/>
  <p:notesSz cx="6858000" cy="9144000"/>
  <p:embeddedFontLst>
    <p:embeddedFont>
      <p:font typeface="Rubik" panose="020B0604020202020204" charset="-79"/>
      <p:regular r:id="rId17"/>
      <p:bold r:id="rId18"/>
      <p:italic r:id="rId19"/>
      <p:boldItalic r:id="rId20"/>
    </p:embeddedFont>
    <p:embeddedFont>
      <p:font typeface="Shabnam" panose="020B0603030804020204" pitchFamily="34" charset="-78"/>
      <p:regular r:id="rId21"/>
      <p:bold r:id="rId22"/>
    </p:embeddedFont>
    <p:embeddedFont>
      <p:font typeface="B Titr" panose="00000700000000000000" pitchFamily="2" charset="-78"/>
      <p:bold r:id="rId23"/>
    </p:embeddedFont>
    <p:embeddedFont>
      <p:font typeface="Poppins"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53E"/>
    <a:srgbClr val="000000"/>
    <a:srgbClr val="FFFFFF"/>
    <a:srgbClr val="011446"/>
    <a:srgbClr val="8A8A9E"/>
    <a:srgbClr val="A7F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39C16B-9F42-4B8E-94F4-30F7117160C1}">
  <a:tblStyle styleId="{8639C16B-9F42-4B8E-94F4-30F7117160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1" autoAdjust="0"/>
    <p:restoredTop sz="94660"/>
  </p:normalViewPr>
  <p:slideViewPr>
    <p:cSldViewPr snapToGrid="0">
      <p:cViewPr varScale="1">
        <p:scale>
          <a:sx n="146" d="100"/>
          <a:sy n="146" d="100"/>
        </p:scale>
        <p:origin x="11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2797fc01700_0_17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2797fc01700_0_17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2797fc01700_0_17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2797fc01700_0_17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321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2797fc01700_0_17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2797fc01700_0_17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2797fc01700_0_18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2797fc01700_0_18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2790cc7377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2790cc7377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278ae5f976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278ae5f976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278ae5f976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278ae5f976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278ae5f976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278ae5f976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817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2797fc01700_0_17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2797fc01700_0_17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278ae5f976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278ae5f976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1338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2797fc01700_0_17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2797fc01700_0_17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005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2797fc01700_0_17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2797fc01700_0_17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userDrawn="1">
  <p:cSld name="CUSTOM_1_1_1">
    <p:spTree>
      <p:nvGrpSpPr>
        <p:cNvPr id="1" name="Shape 389"/>
        <p:cNvGrpSpPr/>
        <p:nvPr/>
      </p:nvGrpSpPr>
      <p:grpSpPr>
        <a:xfrm>
          <a:off x="0" y="0"/>
          <a:ext cx="0" cy="0"/>
          <a:chOff x="0" y="0"/>
          <a:chExt cx="0" cy="0"/>
        </a:xfrm>
      </p:grpSpPr>
      <p:grpSp>
        <p:nvGrpSpPr>
          <p:cNvPr id="391" name="Google Shape;391;p20"/>
          <p:cNvGrpSpPr/>
          <p:nvPr/>
        </p:nvGrpSpPr>
        <p:grpSpPr>
          <a:xfrm flipH="1">
            <a:off x="-4654543" y="1551078"/>
            <a:ext cx="13605016" cy="5724229"/>
            <a:chOff x="185623" y="1551078"/>
            <a:chExt cx="13605016" cy="5724229"/>
          </a:xfrm>
        </p:grpSpPr>
        <p:grpSp>
          <p:nvGrpSpPr>
            <p:cNvPr id="392" name="Google Shape;392;p20"/>
            <p:cNvGrpSpPr/>
            <p:nvPr/>
          </p:nvGrpSpPr>
          <p:grpSpPr>
            <a:xfrm rot="5400000">
              <a:off x="-88908" y="2405016"/>
              <a:ext cx="882533" cy="333471"/>
              <a:chOff x="3551575" y="3215125"/>
              <a:chExt cx="389450" cy="147150"/>
            </a:xfrm>
          </p:grpSpPr>
          <p:sp>
            <p:nvSpPr>
              <p:cNvPr id="393" name="Google Shape;393;p20"/>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0"/>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0"/>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0"/>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0"/>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0"/>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0"/>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0"/>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0"/>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0"/>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0"/>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0"/>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0"/>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0"/>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0"/>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0"/>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20"/>
            <p:cNvGrpSpPr/>
            <p:nvPr/>
          </p:nvGrpSpPr>
          <p:grpSpPr>
            <a:xfrm rot="6249845">
              <a:off x="2612509" y="4760549"/>
              <a:ext cx="2325002" cy="2229611"/>
              <a:chOff x="5165475" y="-713653"/>
              <a:chExt cx="2324999" cy="2229609"/>
            </a:xfrm>
          </p:grpSpPr>
          <p:sp>
            <p:nvSpPr>
              <p:cNvPr id="416" name="Google Shape;416;p20"/>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20"/>
            <p:cNvGrpSpPr/>
            <p:nvPr/>
          </p:nvGrpSpPr>
          <p:grpSpPr>
            <a:xfrm rot="-5400000" flipH="1">
              <a:off x="8987199" y="1278232"/>
              <a:ext cx="4530594" cy="5076286"/>
              <a:chOff x="4826000" y="4400753"/>
              <a:chExt cx="4530594" cy="5076286"/>
            </a:xfrm>
          </p:grpSpPr>
          <p:sp>
            <p:nvSpPr>
              <p:cNvPr id="419" name="Google Shape;419;p20"/>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1" name="Google Shape;421;p20"/>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userDrawn="1">
  <p:cSld name="CUSTOM_4">
    <p:spTree>
      <p:nvGrpSpPr>
        <p:cNvPr id="1" name="Shape 422"/>
        <p:cNvGrpSpPr/>
        <p:nvPr/>
      </p:nvGrpSpPr>
      <p:grpSpPr>
        <a:xfrm>
          <a:off x="0" y="0"/>
          <a:ext cx="0" cy="0"/>
          <a:chOff x="0" y="0"/>
          <a:chExt cx="0" cy="0"/>
        </a:xfrm>
      </p:grpSpPr>
      <p:sp>
        <p:nvSpPr>
          <p:cNvPr id="423" name="Google Shape;423;p21"/>
          <p:cNvSpPr/>
          <p:nvPr/>
        </p:nvSpPr>
        <p:spPr>
          <a:xfrm flipH="1">
            <a:off x="2677775" y="368238"/>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userDrawn="1">
  <p:cSld name="ONE_COLUMN_TEXT">
    <p:spTree>
      <p:nvGrpSpPr>
        <p:cNvPr id="1" name="Shape 113"/>
        <p:cNvGrpSpPr/>
        <p:nvPr/>
      </p:nvGrpSpPr>
      <p:grpSpPr>
        <a:xfrm>
          <a:off x="0" y="0"/>
          <a:ext cx="0" cy="0"/>
          <a:chOff x="0" y="0"/>
          <a:chExt cx="0" cy="0"/>
        </a:xfrm>
      </p:grpSpPr>
      <p:sp>
        <p:nvSpPr>
          <p:cNvPr id="114" name="Google Shape;114;p7"/>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7"/>
          <p:cNvGrpSpPr/>
          <p:nvPr/>
        </p:nvGrpSpPr>
        <p:grpSpPr>
          <a:xfrm>
            <a:off x="-2070595" y="138930"/>
            <a:ext cx="12497838" cy="9541363"/>
            <a:chOff x="-2070595" y="138930"/>
            <a:chExt cx="12497838" cy="9541363"/>
          </a:xfrm>
        </p:grpSpPr>
        <p:grpSp>
          <p:nvGrpSpPr>
            <p:cNvPr id="116" name="Google Shape;116;p7"/>
            <p:cNvGrpSpPr/>
            <p:nvPr/>
          </p:nvGrpSpPr>
          <p:grpSpPr>
            <a:xfrm>
              <a:off x="5896649" y="4604007"/>
              <a:ext cx="4530594" cy="5076286"/>
              <a:chOff x="4826000" y="4400753"/>
              <a:chExt cx="4530594" cy="5076286"/>
            </a:xfrm>
          </p:grpSpPr>
          <p:sp>
            <p:nvSpPr>
              <p:cNvPr id="117" name="Google Shape;117;p7"/>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7"/>
            <p:cNvGrpSpPr/>
            <p:nvPr/>
          </p:nvGrpSpPr>
          <p:grpSpPr>
            <a:xfrm rot="-4838195">
              <a:off x="-1944007" y="352516"/>
              <a:ext cx="2325055" cy="2229662"/>
              <a:chOff x="5165475" y="-713653"/>
              <a:chExt cx="2324999" cy="2229609"/>
            </a:xfrm>
          </p:grpSpPr>
          <p:sp>
            <p:nvSpPr>
              <p:cNvPr id="120" name="Google Shape;120;p7"/>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7"/>
            <p:cNvGrpSpPr/>
            <p:nvPr/>
          </p:nvGrpSpPr>
          <p:grpSpPr>
            <a:xfrm rot="5400000">
              <a:off x="151942" y="4400150"/>
              <a:ext cx="722099" cy="407700"/>
              <a:chOff x="1211425" y="918075"/>
              <a:chExt cx="722099" cy="407700"/>
            </a:xfrm>
          </p:grpSpPr>
          <p:sp>
            <p:nvSpPr>
              <p:cNvPr id="123" name="Google Shape;123;p7"/>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 name="Google Shape;143;p7"/>
          <p:cNvSpPr>
            <a:spLocks noGrp="1"/>
          </p:cNvSpPr>
          <p:nvPr>
            <p:ph type="pic" idx="2"/>
          </p:nvPr>
        </p:nvSpPr>
        <p:spPr>
          <a:xfrm>
            <a:off x="5763458" y="1274475"/>
            <a:ext cx="2608200" cy="2608200"/>
          </a:xfrm>
          <a:prstGeom prst="roundRect">
            <a:avLst>
              <a:gd name="adj" fmla="val 16667"/>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userDrawn="1">
  <p:cSld name="SECTION_TITLE_AND_DESCRIPTION">
    <p:spTree>
      <p:nvGrpSpPr>
        <p:cNvPr id="1" name="Shape 146"/>
        <p:cNvGrpSpPr/>
        <p:nvPr/>
      </p:nvGrpSpPr>
      <p:grpSpPr>
        <a:xfrm>
          <a:off x="0" y="0"/>
          <a:ext cx="0" cy="0"/>
          <a:chOff x="0" y="0"/>
          <a:chExt cx="0" cy="0"/>
        </a:xfrm>
      </p:grpSpPr>
      <p:grpSp>
        <p:nvGrpSpPr>
          <p:cNvPr id="147" name="Google Shape;147;p9"/>
          <p:cNvGrpSpPr/>
          <p:nvPr/>
        </p:nvGrpSpPr>
        <p:grpSpPr>
          <a:xfrm flipH="1">
            <a:off x="-4654543" y="1551078"/>
            <a:ext cx="13605016" cy="5724229"/>
            <a:chOff x="185623" y="1551078"/>
            <a:chExt cx="13605016" cy="5724229"/>
          </a:xfrm>
        </p:grpSpPr>
        <p:grpSp>
          <p:nvGrpSpPr>
            <p:cNvPr id="148" name="Google Shape;148;p9"/>
            <p:cNvGrpSpPr/>
            <p:nvPr/>
          </p:nvGrpSpPr>
          <p:grpSpPr>
            <a:xfrm rot="5400000">
              <a:off x="-88908" y="2405016"/>
              <a:ext cx="882533" cy="333471"/>
              <a:chOff x="3551575" y="3215125"/>
              <a:chExt cx="389450" cy="147150"/>
            </a:xfrm>
          </p:grpSpPr>
          <p:sp>
            <p:nvSpPr>
              <p:cNvPr id="149" name="Google Shape;149;p9"/>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9"/>
            <p:cNvGrpSpPr/>
            <p:nvPr/>
          </p:nvGrpSpPr>
          <p:grpSpPr>
            <a:xfrm rot="6249845">
              <a:off x="2612509" y="4760549"/>
              <a:ext cx="2325002" cy="2229611"/>
              <a:chOff x="5165475" y="-713653"/>
              <a:chExt cx="2324999" cy="2229609"/>
            </a:xfrm>
          </p:grpSpPr>
          <p:sp>
            <p:nvSpPr>
              <p:cNvPr id="172" name="Google Shape;172;p9"/>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9"/>
            <p:cNvGrpSpPr/>
            <p:nvPr/>
          </p:nvGrpSpPr>
          <p:grpSpPr>
            <a:xfrm rot="-5400000" flipH="1">
              <a:off x="8987199" y="1278232"/>
              <a:ext cx="4530594" cy="5076286"/>
              <a:chOff x="4826000" y="4400753"/>
              <a:chExt cx="4530594" cy="5076286"/>
            </a:xfrm>
          </p:grpSpPr>
          <p:sp>
            <p:nvSpPr>
              <p:cNvPr id="175" name="Google Shape;175;p9"/>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7" name="Google Shape;177;p9"/>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userDrawn="1">
  <p:cSld name="BIG_NUMBER">
    <p:spTree>
      <p:nvGrpSpPr>
        <p:cNvPr id="1" name="Shape 18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userDrawn="1">
  <p:cSld name="CUSTOM">
    <p:spTree>
      <p:nvGrpSpPr>
        <p:cNvPr id="1" name="Shape 187"/>
        <p:cNvGrpSpPr/>
        <p:nvPr/>
      </p:nvGrpSpPr>
      <p:grpSpPr>
        <a:xfrm>
          <a:off x="0" y="0"/>
          <a:ext cx="0" cy="0"/>
          <a:chOff x="0" y="0"/>
          <a:chExt cx="0" cy="0"/>
        </a:xfrm>
      </p:grpSpPr>
      <p:grpSp>
        <p:nvGrpSpPr>
          <p:cNvPr id="188" name="Google Shape;188;p13"/>
          <p:cNvGrpSpPr/>
          <p:nvPr/>
        </p:nvGrpSpPr>
        <p:grpSpPr>
          <a:xfrm>
            <a:off x="1049536" y="1456947"/>
            <a:ext cx="9644714" cy="6935114"/>
            <a:chOff x="1049536" y="1456947"/>
            <a:chExt cx="9644714" cy="6935114"/>
          </a:xfrm>
        </p:grpSpPr>
        <p:grpSp>
          <p:nvGrpSpPr>
            <p:cNvPr id="189" name="Google Shape;189;p13"/>
            <p:cNvGrpSpPr/>
            <p:nvPr/>
          </p:nvGrpSpPr>
          <p:grpSpPr>
            <a:xfrm rot="1004114">
              <a:off x="1470040" y="4575799"/>
              <a:ext cx="3325019" cy="3409752"/>
              <a:chOff x="7159200" y="2117361"/>
              <a:chExt cx="2271501" cy="2329387"/>
            </a:xfrm>
          </p:grpSpPr>
          <p:sp>
            <p:nvSpPr>
              <p:cNvPr id="190" name="Google Shape;190;p13"/>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13"/>
            <p:cNvGrpSpPr/>
            <p:nvPr/>
          </p:nvGrpSpPr>
          <p:grpSpPr>
            <a:xfrm>
              <a:off x="8369250" y="1456947"/>
              <a:ext cx="2324999" cy="2229609"/>
              <a:chOff x="5165475" y="-713653"/>
              <a:chExt cx="2324999" cy="2229609"/>
            </a:xfrm>
          </p:grpSpPr>
          <p:sp>
            <p:nvSpPr>
              <p:cNvPr id="194" name="Google Shape;194;p13"/>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6" name="Google Shape;196;p13"/>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userDrawn="1">
  <p:cSld name="CUSTOM_2_1">
    <p:spTree>
      <p:nvGrpSpPr>
        <p:cNvPr id="1" name="Shape 247"/>
        <p:cNvGrpSpPr/>
        <p:nvPr/>
      </p:nvGrpSpPr>
      <p:grpSpPr>
        <a:xfrm>
          <a:off x="0" y="0"/>
          <a:ext cx="0" cy="0"/>
          <a:chOff x="0" y="0"/>
          <a:chExt cx="0" cy="0"/>
        </a:xfrm>
      </p:grpSpPr>
      <p:sp>
        <p:nvSpPr>
          <p:cNvPr id="248" name="Google Shape;248;p15"/>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15"/>
          <p:cNvGrpSpPr/>
          <p:nvPr/>
        </p:nvGrpSpPr>
        <p:grpSpPr>
          <a:xfrm>
            <a:off x="-2070595" y="138930"/>
            <a:ext cx="12497838" cy="9541363"/>
            <a:chOff x="-2070595" y="138930"/>
            <a:chExt cx="12497838" cy="9541363"/>
          </a:xfrm>
        </p:grpSpPr>
        <p:grpSp>
          <p:nvGrpSpPr>
            <p:cNvPr id="250" name="Google Shape;250;p15"/>
            <p:cNvGrpSpPr/>
            <p:nvPr/>
          </p:nvGrpSpPr>
          <p:grpSpPr>
            <a:xfrm>
              <a:off x="5896649" y="4604007"/>
              <a:ext cx="4530594" cy="5076286"/>
              <a:chOff x="4826000" y="4400753"/>
              <a:chExt cx="4530594" cy="5076286"/>
            </a:xfrm>
          </p:grpSpPr>
          <p:sp>
            <p:nvSpPr>
              <p:cNvPr id="251" name="Google Shape;251;p15"/>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5"/>
            <p:cNvGrpSpPr/>
            <p:nvPr/>
          </p:nvGrpSpPr>
          <p:grpSpPr>
            <a:xfrm rot="-4838195">
              <a:off x="-1944007" y="352516"/>
              <a:ext cx="2325055" cy="2229662"/>
              <a:chOff x="5165475" y="-713653"/>
              <a:chExt cx="2324999" cy="2229609"/>
            </a:xfrm>
          </p:grpSpPr>
          <p:sp>
            <p:nvSpPr>
              <p:cNvPr id="254" name="Google Shape;254;p15"/>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5"/>
            <p:cNvGrpSpPr/>
            <p:nvPr/>
          </p:nvGrpSpPr>
          <p:grpSpPr>
            <a:xfrm rot="5400000">
              <a:off x="151942" y="4400150"/>
              <a:ext cx="722099" cy="407700"/>
              <a:chOff x="1211425" y="918075"/>
              <a:chExt cx="722099" cy="407700"/>
            </a:xfrm>
          </p:grpSpPr>
          <p:sp>
            <p:nvSpPr>
              <p:cNvPr id="257" name="Google Shape;257;p15"/>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1" name="Shape 360"/>
        <p:cNvGrpSpPr/>
        <p:nvPr/>
      </p:nvGrpSpPr>
      <p:grpSpPr>
        <a:xfrm>
          <a:off x="0" y="0"/>
          <a:ext cx="0" cy="0"/>
          <a:chOff x="0" y="0"/>
          <a:chExt cx="0" cy="0"/>
        </a:xfrm>
      </p:grpSpPr>
      <p:sp>
        <p:nvSpPr>
          <p:cNvPr id="361" name="Google Shape;361;p19"/>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19"/>
          <p:cNvGrpSpPr/>
          <p:nvPr/>
        </p:nvGrpSpPr>
        <p:grpSpPr>
          <a:xfrm>
            <a:off x="-2070595" y="138930"/>
            <a:ext cx="12497838" cy="9541363"/>
            <a:chOff x="-2070595" y="138930"/>
            <a:chExt cx="12497838" cy="9541363"/>
          </a:xfrm>
        </p:grpSpPr>
        <p:grpSp>
          <p:nvGrpSpPr>
            <p:cNvPr id="363" name="Google Shape;363;p19"/>
            <p:cNvGrpSpPr/>
            <p:nvPr/>
          </p:nvGrpSpPr>
          <p:grpSpPr>
            <a:xfrm>
              <a:off x="5896649" y="4604007"/>
              <a:ext cx="4530594" cy="5076286"/>
              <a:chOff x="4826000" y="4400753"/>
              <a:chExt cx="4530594" cy="5076286"/>
            </a:xfrm>
          </p:grpSpPr>
          <p:sp>
            <p:nvSpPr>
              <p:cNvPr id="364" name="Google Shape;364;p19"/>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19"/>
            <p:cNvGrpSpPr/>
            <p:nvPr/>
          </p:nvGrpSpPr>
          <p:grpSpPr>
            <a:xfrm rot="-4838195">
              <a:off x="-1944007" y="352516"/>
              <a:ext cx="2325055" cy="2229662"/>
              <a:chOff x="5165475" y="-713653"/>
              <a:chExt cx="2324999" cy="2229609"/>
            </a:xfrm>
          </p:grpSpPr>
          <p:sp>
            <p:nvSpPr>
              <p:cNvPr id="367" name="Google Shape;367;p19"/>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19"/>
            <p:cNvGrpSpPr/>
            <p:nvPr/>
          </p:nvGrpSpPr>
          <p:grpSpPr>
            <a:xfrm rot="5400000">
              <a:off x="151942" y="4400150"/>
              <a:ext cx="722099" cy="407700"/>
              <a:chOff x="1211425" y="918075"/>
              <a:chExt cx="722099" cy="407700"/>
            </a:xfrm>
          </p:grpSpPr>
          <p:sp>
            <p:nvSpPr>
              <p:cNvPr id="370" name="Google Shape;370;p19"/>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8" name="Google Shape;388;p19"/>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vl1pPr>
            <a:lvl2pPr lvl="1" rtl="0">
              <a:spcBef>
                <a:spcPts val="0"/>
              </a:spcBef>
              <a:spcAft>
                <a:spcPts val="0"/>
              </a:spcAft>
              <a:buSzPts val="3000"/>
              <a:buNone/>
              <a:defRPr b="0"/>
            </a:lvl2pPr>
            <a:lvl3pPr lvl="2" rtl="0">
              <a:spcBef>
                <a:spcPts val="0"/>
              </a:spcBef>
              <a:spcAft>
                <a:spcPts val="0"/>
              </a:spcAft>
              <a:buSzPts val="3000"/>
              <a:buNone/>
              <a:defRPr b="0"/>
            </a:lvl3pPr>
            <a:lvl4pPr lvl="3" rtl="0">
              <a:spcBef>
                <a:spcPts val="0"/>
              </a:spcBef>
              <a:spcAft>
                <a:spcPts val="0"/>
              </a:spcAft>
              <a:buSzPts val="3000"/>
              <a:buNone/>
              <a:defRPr b="0"/>
            </a:lvl4pPr>
            <a:lvl5pPr lvl="4" rtl="0">
              <a:spcBef>
                <a:spcPts val="0"/>
              </a:spcBef>
              <a:spcAft>
                <a:spcPts val="0"/>
              </a:spcAft>
              <a:buSzPts val="3000"/>
              <a:buNone/>
              <a:defRPr b="0"/>
            </a:lvl5pPr>
            <a:lvl6pPr lvl="5" rtl="0">
              <a:spcBef>
                <a:spcPts val="0"/>
              </a:spcBef>
              <a:spcAft>
                <a:spcPts val="0"/>
              </a:spcAft>
              <a:buSzPts val="3000"/>
              <a:buNone/>
              <a:defRPr b="0"/>
            </a:lvl6pPr>
            <a:lvl7pPr lvl="6" rtl="0">
              <a:spcBef>
                <a:spcPts val="0"/>
              </a:spcBef>
              <a:spcAft>
                <a:spcPts val="0"/>
              </a:spcAft>
              <a:buSzPts val="3000"/>
              <a:buNone/>
              <a:defRPr b="0"/>
            </a:lvl7pPr>
            <a:lvl8pPr lvl="7" rtl="0">
              <a:spcBef>
                <a:spcPts val="0"/>
              </a:spcBef>
              <a:spcAft>
                <a:spcPts val="0"/>
              </a:spcAft>
              <a:buSzPts val="3000"/>
              <a:buNone/>
              <a:defRPr b="0"/>
            </a:lvl8pPr>
            <a:lvl9pPr lvl="8" rtl="0">
              <a:spcBef>
                <a:spcPts val="0"/>
              </a:spcBef>
              <a:spcAft>
                <a:spcPts val="0"/>
              </a:spcAft>
              <a:buSzPts val="3000"/>
              <a:buNone/>
              <a:defRPr b="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reserve="1" userDrawn="1">
  <p:cSld name="1_Title only 2">
    <p:spTree>
      <p:nvGrpSpPr>
        <p:cNvPr id="1" name="Shape 360"/>
        <p:cNvGrpSpPr/>
        <p:nvPr/>
      </p:nvGrpSpPr>
      <p:grpSpPr>
        <a:xfrm>
          <a:off x="0" y="0"/>
          <a:ext cx="0" cy="0"/>
          <a:chOff x="0" y="0"/>
          <a:chExt cx="0" cy="0"/>
        </a:xfrm>
      </p:grpSpPr>
      <p:sp>
        <p:nvSpPr>
          <p:cNvPr id="361" name="Google Shape;361;p19"/>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19"/>
          <p:cNvGrpSpPr/>
          <p:nvPr/>
        </p:nvGrpSpPr>
        <p:grpSpPr>
          <a:xfrm>
            <a:off x="-1970738" y="93011"/>
            <a:ext cx="13025302" cy="9970054"/>
            <a:chOff x="-2598059" y="-289761"/>
            <a:chExt cx="13025302" cy="9970054"/>
          </a:xfrm>
        </p:grpSpPr>
        <p:grpSp>
          <p:nvGrpSpPr>
            <p:cNvPr id="363" name="Google Shape;363;p19"/>
            <p:cNvGrpSpPr/>
            <p:nvPr/>
          </p:nvGrpSpPr>
          <p:grpSpPr>
            <a:xfrm>
              <a:off x="5896649" y="4604007"/>
              <a:ext cx="4530594" cy="5076286"/>
              <a:chOff x="4826000" y="4400753"/>
              <a:chExt cx="4530594" cy="5076286"/>
            </a:xfrm>
          </p:grpSpPr>
          <p:sp>
            <p:nvSpPr>
              <p:cNvPr id="364" name="Google Shape;364;p19"/>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19"/>
            <p:cNvGrpSpPr/>
            <p:nvPr/>
          </p:nvGrpSpPr>
          <p:grpSpPr>
            <a:xfrm rot="-4838195">
              <a:off x="-2645756" y="-242064"/>
              <a:ext cx="2325055" cy="2229662"/>
              <a:chOff x="5637950" y="-1502769"/>
              <a:chExt cx="2324999" cy="2229609"/>
            </a:xfrm>
          </p:grpSpPr>
          <p:sp>
            <p:nvSpPr>
              <p:cNvPr id="367" name="Google Shape;367;p19"/>
              <p:cNvSpPr/>
              <p:nvPr/>
            </p:nvSpPr>
            <p:spPr>
              <a:xfrm>
                <a:off x="5637950" y="-1502769"/>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a:off x="5781619" y="-39912"/>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19"/>
            <p:cNvGrpSpPr/>
            <p:nvPr/>
          </p:nvGrpSpPr>
          <p:grpSpPr>
            <a:xfrm rot="5400000">
              <a:off x="151942" y="4400150"/>
              <a:ext cx="722099" cy="407700"/>
              <a:chOff x="1211425" y="918075"/>
              <a:chExt cx="722099" cy="407700"/>
            </a:xfrm>
          </p:grpSpPr>
          <p:sp>
            <p:nvSpPr>
              <p:cNvPr id="370" name="Google Shape;370;p19"/>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530222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19625"/>
            <a:ext cx="7717500" cy="577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8501"/>
            <a:ext cx="7717500" cy="34455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1pPr>
            <a:lvl2pPr marL="914400" lvl="1"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2pPr>
            <a:lvl3pPr marL="1371600" lvl="2"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3pPr>
            <a:lvl4pPr marL="1828800" lvl="3"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4pPr>
            <a:lvl5pPr marL="2286000" lvl="4"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5pPr>
            <a:lvl6pPr marL="2743200" lvl="5"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6pPr>
            <a:lvl7pPr marL="3200400" lvl="6"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7pPr>
            <a:lvl8pPr marL="3657600" lvl="7"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8pPr>
            <a:lvl9pPr marL="4114800" lvl="8"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7" r:id="rId5"/>
    <p:sldLayoutId id="2147483659" r:id="rId6"/>
    <p:sldLayoutId id="2147483661" r:id="rId7"/>
    <p:sldLayoutId id="2147483665" r:id="rId8"/>
    <p:sldLayoutId id="2147483668"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grpSp>
        <p:nvGrpSpPr>
          <p:cNvPr id="527" name="Google Shape;527;p27"/>
          <p:cNvGrpSpPr/>
          <p:nvPr/>
        </p:nvGrpSpPr>
        <p:grpSpPr>
          <a:xfrm>
            <a:off x="527100" y="368100"/>
            <a:ext cx="7903675" cy="4407033"/>
            <a:chOff x="527100" y="368100"/>
            <a:chExt cx="7903675" cy="4407033"/>
          </a:xfrm>
        </p:grpSpPr>
        <p:sp>
          <p:nvSpPr>
            <p:cNvPr id="528" name="Google Shape;528;p27"/>
            <p:cNvSpPr/>
            <p:nvPr/>
          </p:nvSpPr>
          <p:spPr>
            <a:xfrm>
              <a:off x="527100" y="368100"/>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27"/>
            <p:cNvSpPr/>
            <p:nvPr/>
          </p:nvSpPr>
          <p:spPr>
            <a:xfrm rot="10800000">
              <a:off x="8080473" y="3890000"/>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27"/>
          <p:cNvGrpSpPr/>
          <p:nvPr/>
        </p:nvGrpSpPr>
        <p:grpSpPr>
          <a:xfrm>
            <a:off x="1282800" y="1181425"/>
            <a:ext cx="5419675" cy="3409212"/>
            <a:chOff x="1282800" y="1181425"/>
            <a:chExt cx="5419675" cy="3409212"/>
          </a:xfrm>
        </p:grpSpPr>
        <p:grpSp>
          <p:nvGrpSpPr>
            <p:cNvPr id="531" name="Google Shape;531;p27"/>
            <p:cNvGrpSpPr/>
            <p:nvPr/>
          </p:nvGrpSpPr>
          <p:grpSpPr>
            <a:xfrm>
              <a:off x="5819942" y="4257166"/>
              <a:ext cx="882533" cy="333471"/>
              <a:chOff x="3551575" y="3215125"/>
              <a:chExt cx="389450" cy="147150"/>
            </a:xfrm>
          </p:grpSpPr>
          <p:sp>
            <p:nvSpPr>
              <p:cNvPr id="532" name="Google Shape;532;p27"/>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27"/>
            <p:cNvGrpSpPr/>
            <p:nvPr/>
          </p:nvGrpSpPr>
          <p:grpSpPr>
            <a:xfrm>
              <a:off x="1282800" y="1181425"/>
              <a:ext cx="722099" cy="407700"/>
              <a:chOff x="1211425" y="918075"/>
              <a:chExt cx="722099" cy="407700"/>
            </a:xfrm>
          </p:grpSpPr>
          <p:sp>
            <p:nvSpPr>
              <p:cNvPr id="555" name="Google Shape;555;p27"/>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3" name="Google Shape;573;p27"/>
          <p:cNvGrpSpPr/>
          <p:nvPr/>
        </p:nvGrpSpPr>
        <p:grpSpPr>
          <a:xfrm>
            <a:off x="2199253" y="-1225893"/>
            <a:ext cx="9985543" cy="8502990"/>
            <a:chOff x="2199253" y="-1225893"/>
            <a:chExt cx="9985543" cy="8502990"/>
          </a:xfrm>
        </p:grpSpPr>
        <p:grpSp>
          <p:nvGrpSpPr>
            <p:cNvPr id="574" name="Google Shape;574;p27"/>
            <p:cNvGrpSpPr/>
            <p:nvPr/>
          </p:nvGrpSpPr>
          <p:grpSpPr>
            <a:xfrm rot="5400000">
              <a:off x="2472099" y="2473657"/>
              <a:ext cx="4530594" cy="5076286"/>
              <a:chOff x="4826000" y="4400753"/>
              <a:chExt cx="4530594" cy="5076286"/>
            </a:xfrm>
          </p:grpSpPr>
          <p:sp>
            <p:nvSpPr>
              <p:cNvPr id="575" name="Google Shape;575;p27"/>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27"/>
            <p:cNvGrpSpPr/>
            <p:nvPr/>
          </p:nvGrpSpPr>
          <p:grpSpPr>
            <a:xfrm rot="-1163065">
              <a:off x="5174738" y="-903253"/>
              <a:ext cx="2324967" cy="2229578"/>
              <a:chOff x="5165475" y="-713653"/>
              <a:chExt cx="2324999" cy="2229609"/>
            </a:xfrm>
          </p:grpSpPr>
          <p:sp>
            <p:nvSpPr>
              <p:cNvPr id="578" name="Google Shape;578;p27"/>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27"/>
            <p:cNvGrpSpPr/>
            <p:nvPr/>
          </p:nvGrpSpPr>
          <p:grpSpPr>
            <a:xfrm rot="-3325703">
              <a:off x="8175152" y="580592"/>
              <a:ext cx="3324971" cy="3409704"/>
              <a:chOff x="7159200" y="2117361"/>
              <a:chExt cx="2271501" cy="2329387"/>
            </a:xfrm>
          </p:grpSpPr>
          <p:sp>
            <p:nvSpPr>
              <p:cNvPr id="581" name="Google Shape;581;p27"/>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BB8AAEB0-866A-82E1-4902-195AC767B87E}"/>
              </a:ext>
            </a:extLst>
          </p:cNvPr>
          <p:cNvSpPr txBox="1"/>
          <p:nvPr/>
        </p:nvSpPr>
        <p:spPr>
          <a:xfrm>
            <a:off x="606619" y="1937804"/>
            <a:ext cx="5821318" cy="1951496"/>
          </a:xfrm>
          <a:prstGeom prst="rect">
            <a:avLst/>
          </a:prstGeom>
          <a:noFill/>
        </p:spPr>
        <p:txBody>
          <a:bodyPr wrap="square">
            <a:spAutoFit/>
          </a:bodyPr>
          <a:lstStyle/>
          <a:p>
            <a:pPr rtl="1">
              <a:lnSpc>
                <a:spcPct val="150000"/>
              </a:lnSpc>
            </a:pPr>
            <a:r>
              <a:rPr lang="en-US" sz="2800" b="1" dirty="0" smtClean="0">
                <a:solidFill>
                  <a:srgbClr val="A7F6CF"/>
                </a:solidFill>
                <a:latin typeface="Shabnam" panose="020B0603030804020204" pitchFamily="34" charset="-78"/>
                <a:cs typeface="Shabnam" panose="020B0603030804020204" pitchFamily="34" charset="-78"/>
              </a:rPr>
              <a:t>Comprehensive Report  </a:t>
            </a:r>
          </a:p>
          <a:p>
            <a:pPr rtl="1">
              <a:lnSpc>
                <a:spcPct val="150000"/>
              </a:lnSpc>
            </a:pPr>
            <a:r>
              <a:rPr lang="en-US" sz="2800" b="1" dirty="0" smtClean="0">
                <a:solidFill>
                  <a:schemeClr val="bg1"/>
                </a:solidFill>
                <a:latin typeface="Shabnam" panose="020B0603030804020204" pitchFamily="34" charset="-78"/>
                <a:cs typeface="Shabnam" panose="020B0603030804020204" pitchFamily="34" charset="-78"/>
              </a:rPr>
              <a:t>For Senior Bank Managers</a:t>
            </a:r>
            <a:r>
              <a:rPr lang="fa-IR" sz="2800" b="1" dirty="0">
                <a:solidFill>
                  <a:schemeClr val="lt1"/>
                </a:solidFill>
                <a:latin typeface="Shabnam" panose="020B0603030804020204" pitchFamily="34" charset="-78"/>
                <a:cs typeface="Shabnam" panose="020B0603030804020204" pitchFamily="34" charset="-78"/>
              </a:rPr>
              <a:t/>
            </a:r>
            <a:br>
              <a:rPr lang="fa-IR" sz="2800" b="1" dirty="0">
                <a:solidFill>
                  <a:schemeClr val="lt1"/>
                </a:solidFill>
                <a:latin typeface="Shabnam" panose="020B0603030804020204" pitchFamily="34" charset="-78"/>
                <a:cs typeface="Shabnam" panose="020B0603030804020204" pitchFamily="34" charset="-78"/>
              </a:rPr>
            </a:br>
            <a:endParaRPr lang="fa-IR" sz="2800" b="1" dirty="0"/>
          </a:p>
        </p:txBody>
      </p:sp>
      <p:pic>
        <p:nvPicPr>
          <p:cNvPr id="63" name="Picture 62"/>
          <p:cNvPicPr>
            <a:picLocks noChangeAspect="1"/>
          </p:cNvPicPr>
          <p:nvPr/>
        </p:nvPicPr>
        <p:blipFill>
          <a:blip r:embed="rId3"/>
          <a:stretch>
            <a:fillRect/>
          </a:stretch>
        </p:blipFill>
        <p:spPr>
          <a:xfrm>
            <a:off x="6633214" y="1272152"/>
            <a:ext cx="1471250" cy="146843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26" y="952291"/>
            <a:ext cx="7541925" cy="3446174"/>
          </a:xfrm>
          <a:prstGeom prst="rect">
            <a:avLst/>
          </a:prstGeom>
        </p:spPr>
      </p:pic>
      <p:sp>
        <p:nvSpPr>
          <p:cNvPr id="5" name="Rectangle 4"/>
          <p:cNvSpPr/>
          <p:nvPr/>
        </p:nvSpPr>
        <p:spPr>
          <a:xfrm>
            <a:off x="0" y="371614"/>
            <a:ext cx="6074099" cy="400110"/>
          </a:xfrm>
          <a:prstGeom prst="rect">
            <a:avLst/>
          </a:prstGeom>
        </p:spPr>
        <p:txBody>
          <a:bodyPr wrap="none">
            <a:spAutoFit/>
          </a:bodyPr>
          <a:lstStyle/>
          <a:p>
            <a:r>
              <a:rPr lang="en-US" sz="2000" b="1" dirty="0">
                <a:solidFill>
                  <a:schemeClr val="tx1"/>
                </a:solidFill>
                <a:latin typeface="Shabnam" panose="020B0603030804020204" pitchFamily="34" charset="-78"/>
                <a:cs typeface="Shabnam" panose="020B0603030804020204" pitchFamily="34" charset="-78"/>
              </a:rPr>
              <a:t>Pie Chart: Distribution of Loan Decision Categories</a:t>
            </a: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2"/>
                                        </p:tgtEl>
                                        <p:attrNameLst>
                                          <p:attrName>ppt_w</p:attrName>
                                        </p:attrNameLst>
                                      </p:cBhvr>
                                      <p:tavLst>
                                        <p:tav tm="0">
                                          <p:val>
                                            <p:strVal val="ppt_w"/>
                                          </p:val>
                                        </p:tav>
                                        <p:tav tm="100000">
                                          <p:val>
                                            <p:fltVal val="0"/>
                                          </p:val>
                                        </p:tav>
                                      </p:tavLst>
                                    </p:anim>
                                    <p:anim calcmode="lin" valueType="num">
                                      <p:cBhvr>
                                        <p:cTn id="7" dur="500"/>
                                        <p:tgtEl>
                                          <p:spTgt spid="2"/>
                                        </p:tgtEl>
                                        <p:attrNameLst>
                                          <p:attrName>ppt_h</p:attrName>
                                        </p:attrNameLst>
                                      </p:cBhvr>
                                      <p:tavLst>
                                        <p:tav tm="0">
                                          <p:val>
                                            <p:strVal val="ppt_h"/>
                                          </p:val>
                                        </p:tav>
                                        <p:tav tm="100000">
                                          <p:val>
                                            <p:fltVal val="0"/>
                                          </p:val>
                                        </p:tav>
                                      </p:tavLst>
                                    </p:anim>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377" y="817908"/>
            <a:ext cx="5263623" cy="2405137"/>
          </a:xfrm>
          <a:prstGeom prst="rect">
            <a:avLst/>
          </a:prstGeom>
        </p:spPr>
      </p:pic>
      <p:sp>
        <p:nvSpPr>
          <p:cNvPr id="3" name="Rectangle 2"/>
          <p:cNvSpPr/>
          <p:nvPr/>
        </p:nvSpPr>
        <p:spPr>
          <a:xfrm>
            <a:off x="645514" y="1284053"/>
            <a:ext cx="3644251" cy="1938992"/>
          </a:xfrm>
          <a:prstGeom prst="rect">
            <a:avLst/>
          </a:prstGeom>
        </p:spPr>
        <p:txBody>
          <a:bodyPr wrap="square">
            <a:spAutoFit/>
          </a:bodyPr>
          <a:lstStyle/>
          <a:p>
            <a:pPr>
              <a:buFont typeface="Arial" panose="020B0604020202020204" pitchFamily="34" charset="0"/>
              <a:buChar char="•"/>
            </a:pPr>
            <a:r>
              <a:rPr lang="en-US" sz="1200" b="1" dirty="0" smtClean="0">
                <a:solidFill>
                  <a:schemeClr val="tx1"/>
                </a:solidFill>
                <a:latin typeface="Shabnam" panose="020B0603030804020204" pitchFamily="34" charset="-78"/>
                <a:cs typeface="Shabnam" panose="020B0603030804020204" pitchFamily="34" charset="-78"/>
              </a:rPr>
              <a:t> Current </a:t>
            </a:r>
            <a:r>
              <a:rPr lang="en-US" sz="1200" b="1" dirty="0">
                <a:solidFill>
                  <a:schemeClr val="tx1"/>
                </a:solidFill>
                <a:latin typeface="Shabnam" panose="020B0603030804020204" pitchFamily="34" charset="-78"/>
                <a:cs typeface="Shabnam" panose="020B0603030804020204" pitchFamily="34" charset="-78"/>
              </a:rPr>
              <a:t>State (Left Chart</a:t>
            </a:r>
            <a:r>
              <a:rPr lang="en-US" sz="1200" b="1" dirty="0" smtClean="0">
                <a:solidFill>
                  <a:schemeClr val="tx1"/>
                </a:solidFill>
                <a:latin typeface="Shabnam" panose="020B0603030804020204" pitchFamily="34" charset="-78"/>
                <a:cs typeface="Shabnam" panose="020B0603030804020204" pitchFamily="34" charset="-78"/>
              </a:rPr>
              <a:t>)</a:t>
            </a:r>
            <a:r>
              <a:rPr lang="en-US" sz="1200" dirty="0" smtClean="0">
                <a:solidFill>
                  <a:schemeClr val="tx1"/>
                </a:solidFill>
                <a:latin typeface="Shabnam" panose="020B0603030804020204" pitchFamily="34" charset="-78"/>
                <a:cs typeface="Shabnam" panose="020B0603030804020204" pitchFamily="34" charset="-78"/>
              </a:rPr>
              <a:t>:About </a:t>
            </a:r>
            <a:r>
              <a:rPr lang="en-US" sz="1200" dirty="0">
                <a:solidFill>
                  <a:schemeClr val="tx1"/>
                </a:solidFill>
                <a:latin typeface="Shabnam" panose="020B0603030804020204" pitchFamily="34" charset="-78"/>
                <a:cs typeface="Shabnam" panose="020B0603030804020204" pitchFamily="34" charset="-78"/>
              </a:rPr>
              <a:t>60% of loans are approved, 25% are rejected, and 15% require review.</a:t>
            </a:r>
          </a:p>
          <a:p>
            <a:pPr>
              <a:buFont typeface="Arial" panose="020B0604020202020204" pitchFamily="34" charset="0"/>
              <a:buChar char="•"/>
            </a:pPr>
            <a:endParaRPr lang="en-US" sz="1200" b="1" dirty="0" smtClean="0">
              <a:solidFill>
                <a:schemeClr val="tx1"/>
              </a:solidFill>
              <a:latin typeface="Shabnam" panose="020B0603030804020204" pitchFamily="34" charset="-78"/>
              <a:cs typeface="Shabnam" panose="020B0603030804020204" pitchFamily="34" charset="-78"/>
            </a:endParaRPr>
          </a:p>
          <a:p>
            <a:pPr>
              <a:buFont typeface="Arial" panose="020B0604020202020204" pitchFamily="34" charset="0"/>
              <a:buChar char="•"/>
            </a:pPr>
            <a:r>
              <a:rPr lang="en-US" sz="1200" b="1" dirty="0" smtClean="0">
                <a:solidFill>
                  <a:schemeClr val="tx1"/>
                </a:solidFill>
                <a:latin typeface="Shabnam" panose="020B0603030804020204" pitchFamily="34" charset="-78"/>
                <a:cs typeface="Shabnam" panose="020B0603030804020204" pitchFamily="34" charset="-78"/>
              </a:rPr>
              <a:t> Post-Optimization (Right Chart)</a:t>
            </a:r>
            <a:r>
              <a:rPr lang="en-US" sz="1200" dirty="0" smtClean="0">
                <a:solidFill>
                  <a:schemeClr val="tx1"/>
                </a:solidFill>
                <a:latin typeface="Shabnam" panose="020B0603030804020204" pitchFamily="34" charset="-78"/>
                <a:cs typeface="Shabnam" panose="020B0603030804020204" pitchFamily="34" charset="-78"/>
              </a:rPr>
              <a:t>: The approval rate is expected to reach 70%, while the need for manual review drops to just 10%. These changes are attributed to the models’ ability to enhance risk identification and opportunity detection.</a:t>
            </a:r>
          </a:p>
          <a:p>
            <a:endParaRPr lang="en-US" sz="1200" b="1" dirty="0" smtClean="0">
              <a:solidFill>
                <a:schemeClr val="tx1"/>
              </a:solidFill>
              <a:latin typeface="Shabnam" panose="020B0603030804020204" pitchFamily="34" charset="-78"/>
              <a:cs typeface="Shabnam" panose="020B0603030804020204" pitchFamily="34" charset="-78"/>
            </a:endParaRPr>
          </a:p>
        </p:txBody>
      </p:sp>
      <p:sp>
        <p:nvSpPr>
          <p:cNvPr id="4" name="Rectangle 3"/>
          <p:cNvSpPr/>
          <p:nvPr/>
        </p:nvSpPr>
        <p:spPr>
          <a:xfrm>
            <a:off x="143501" y="541410"/>
            <a:ext cx="4572000" cy="523220"/>
          </a:xfrm>
          <a:prstGeom prst="rect">
            <a:avLst/>
          </a:prstGeom>
        </p:spPr>
        <p:txBody>
          <a:bodyPr>
            <a:spAutoFit/>
          </a:bodyPr>
          <a:lstStyle/>
          <a:p>
            <a:r>
              <a:rPr lang="en-US" b="1" dirty="0">
                <a:solidFill>
                  <a:schemeClr val="tx1"/>
                </a:solidFill>
                <a:latin typeface="Shabnam" panose="020B0603030804020204" pitchFamily="34" charset="-78"/>
                <a:cs typeface="Shabnam" panose="020B0603030804020204" pitchFamily="34" charset="-78"/>
              </a:rPr>
              <a:t>This chart shows the situation before and after implementing the proposed models:</a:t>
            </a:r>
          </a:p>
        </p:txBody>
      </p:sp>
      <p:sp>
        <p:nvSpPr>
          <p:cNvPr id="6" name="Rectangle 5"/>
          <p:cNvSpPr/>
          <p:nvPr/>
        </p:nvSpPr>
        <p:spPr>
          <a:xfrm>
            <a:off x="645514" y="3515887"/>
            <a:ext cx="8648661" cy="738664"/>
          </a:xfrm>
          <a:prstGeom prst="rect">
            <a:avLst/>
          </a:prstGeom>
        </p:spPr>
        <p:txBody>
          <a:bodyPr wrap="square">
            <a:spAutoFit/>
          </a:bodyPr>
          <a:lstStyle/>
          <a:p>
            <a:r>
              <a:rPr lang="en-US" b="1" dirty="0">
                <a:latin typeface="Shabnam" panose="020B0603030804020204" pitchFamily="34" charset="-78"/>
                <a:cs typeface="Shabnam" panose="020B0603030804020204" pitchFamily="34" charset="-78"/>
              </a:rPr>
              <a:t>Key Message:</a:t>
            </a:r>
            <a:br>
              <a:rPr lang="en-US" b="1" dirty="0">
                <a:latin typeface="Shabnam" panose="020B0603030804020204" pitchFamily="34" charset="-78"/>
                <a:cs typeface="Shabnam" panose="020B0603030804020204" pitchFamily="34" charset="-78"/>
              </a:rPr>
            </a:br>
            <a:r>
              <a:rPr lang="en-US" dirty="0">
                <a:latin typeface="Shabnam" panose="020B0603030804020204" pitchFamily="34" charset="-78"/>
                <a:cs typeface="Shabnam" panose="020B0603030804020204" pitchFamily="34" charset="-78"/>
              </a:rPr>
              <a:t>Reducing the number of loans requiring review optimizes operational processes and reduces decision-making time.</a:t>
            </a:r>
          </a:p>
        </p:txBody>
      </p:sp>
    </p:spTree>
    <p:extLst>
      <p:ext uri="{BB962C8B-B14F-4D97-AF65-F5344CB8AC3E}">
        <p14:creationId xmlns:p14="http://schemas.microsoft.com/office/powerpoint/2010/main" val="1391165309"/>
      </p:ext>
    </p:extLst>
  </p:cSld>
  <p:clrMapOvr>
    <a:masterClrMapping/>
  </p:clrMapOvr>
  <mc:AlternateContent xmlns:mc="http://schemas.openxmlformats.org/markup-compatibility/2006">
    <mc:Choice xmlns:p14="http://schemas.microsoft.com/office/powerpoint/2010/main" Requires="p14">
      <p:transition>
        <p14:conveyor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4" y="1736559"/>
            <a:ext cx="6273985" cy="3406941"/>
          </a:xfrm>
          <a:prstGeom prst="rect">
            <a:avLst/>
          </a:prstGeom>
        </p:spPr>
      </p:pic>
      <p:sp>
        <p:nvSpPr>
          <p:cNvPr id="4" name="Rectangle 3"/>
          <p:cNvSpPr/>
          <p:nvPr/>
        </p:nvSpPr>
        <p:spPr>
          <a:xfrm>
            <a:off x="186884" y="257361"/>
            <a:ext cx="9364257" cy="1200329"/>
          </a:xfrm>
          <a:prstGeom prst="rect">
            <a:avLst/>
          </a:prstGeom>
        </p:spPr>
        <p:txBody>
          <a:bodyPr wrap="square">
            <a:spAutoFit/>
          </a:bodyPr>
          <a:lstStyle/>
          <a:p>
            <a:pPr>
              <a:lnSpc>
                <a:spcPct val="150000"/>
              </a:lnSpc>
            </a:pPr>
            <a:r>
              <a:rPr lang="en-US" sz="2000" b="1" dirty="0">
                <a:solidFill>
                  <a:srgbClr val="15153E"/>
                </a:solidFill>
                <a:latin typeface="Shabnam" panose="020B0603030804020204" pitchFamily="34" charset="-78"/>
                <a:cs typeface="Shabnam" panose="020B0603030804020204" pitchFamily="34" charset="-78"/>
              </a:rPr>
              <a:t>This chart illustrates the impact of new models over the next five months:</a:t>
            </a:r>
          </a:p>
          <a:p>
            <a:pPr>
              <a:lnSpc>
                <a:spcPct val="150000"/>
              </a:lnSpc>
              <a:buFont typeface="Arial" panose="020B0604020202020204" pitchFamily="34" charset="0"/>
              <a:buChar char="•"/>
            </a:pPr>
            <a:r>
              <a:rPr lang="en-US" b="1" dirty="0">
                <a:solidFill>
                  <a:srgbClr val="15153E"/>
                </a:solidFill>
                <a:latin typeface="Shabnam" panose="020B0603030804020204" pitchFamily="34" charset="-78"/>
                <a:cs typeface="Shabnam" panose="020B0603030804020204" pitchFamily="34" charset="-78"/>
              </a:rPr>
              <a:t>Current System Performance</a:t>
            </a:r>
            <a:r>
              <a:rPr lang="en-US" dirty="0">
                <a:solidFill>
                  <a:srgbClr val="15153E"/>
                </a:solidFill>
                <a:latin typeface="Shabnam" panose="020B0603030804020204" pitchFamily="34" charset="-78"/>
                <a:cs typeface="Shabnam" panose="020B0603030804020204" pitchFamily="34" charset="-78"/>
              </a:rPr>
              <a:t>: Gradual, minimal increase from 70% to 76%.</a:t>
            </a:r>
          </a:p>
          <a:p>
            <a:pPr>
              <a:lnSpc>
                <a:spcPct val="150000"/>
              </a:lnSpc>
              <a:buFont typeface="Arial" panose="020B0604020202020204" pitchFamily="34" charset="0"/>
              <a:buChar char="•"/>
            </a:pPr>
            <a:r>
              <a:rPr lang="en-US" b="1" dirty="0">
                <a:solidFill>
                  <a:srgbClr val="15153E"/>
                </a:solidFill>
                <a:latin typeface="Shabnam" panose="020B0603030804020204" pitchFamily="34" charset="-78"/>
                <a:cs typeface="Shabnam" panose="020B0603030804020204" pitchFamily="34" charset="-78"/>
              </a:rPr>
              <a:t>Proposed System Performance</a:t>
            </a:r>
            <a:r>
              <a:rPr lang="en-US" dirty="0">
                <a:solidFill>
                  <a:srgbClr val="15153E"/>
                </a:solidFill>
                <a:latin typeface="Shabnam" panose="020B0603030804020204" pitchFamily="34" charset="-78"/>
                <a:cs typeface="Shabnam" panose="020B0603030804020204" pitchFamily="34" charset="-78"/>
              </a:rPr>
              <a:t>: Significant growth from 80% to 90%.</a:t>
            </a:r>
          </a:p>
        </p:txBody>
      </p:sp>
      <p:sp>
        <p:nvSpPr>
          <p:cNvPr id="5" name="Rectangle 4"/>
          <p:cNvSpPr/>
          <p:nvPr/>
        </p:nvSpPr>
        <p:spPr>
          <a:xfrm>
            <a:off x="6437511" y="2015693"/>
            <a:ext cx="2316036" cy="1277273"/>
          </a:xfrm>
          <a:prstGeom prst="rect">
            <a:avLst/>
          </a:prstGeom>
        </p:spPr>
        <p:txBody>
          <a:bodyPr wrap="square">
            <a:spAutoFit/>
          </a:bodyPr>
          <a:lstStyle/>
          <a:p>
            <a:r>
              <a:rPr lang="en-US" sz="1100" b="1" dirty="0">
                <a:latin typeface="Shabnam" panose="020B0603030804020204" pitchFamily="34" charset="-78"/>
                <a:cs typeface="Shabnam" panose="020B0603030804020204" pitchFamily="34" charset="-78"/>
              </a:rPr>
              <a:t>Key Points</a:t>
            </a:r>
            <a:r>
              <a:rPr lang="en-US" sz="1100" dirty="0">
                <a:latin typeface="Shabnam" panose="020B0603030804020204" pitchFamily="34" charset="-78"/>
                <a:cs typeface="Shabnam" panose="020B0603030804020204" pitchFamily="34" charset="-78"/>
              </a:rPr>
              <a:t>:</a:t>
            </a:r>
            <a:br>
              <a:rPr lang="en-US" sz="1100" dirty="0">
                <a:latin typeface="Shabnam" panose="020B0603030804020204" pitchFamily="34" charset="-78"/>
                <a:cs typeface="Shabnam" panose="020B0603030804020204" pitchFamily="34" charset="-78"/>
              </a:rPr>
            </a:br>
            <a:r>
              <a:rPr lang="en-US" sz="1100" dirty="0">
                <a:latin typeface="Shabnam" panose="020B0603030804020204" pitchFamily="34" charset="-78"/>
                <a:cs typeface="Shabnam" panose="020B0603030804020204" pitchFamily="34" charset="-78"/>
              </a:rPr>
              <a:t>The proposed models yield higher returns in a shorter period, demonstrating their ability to quickly improve processes and decision-making transparency.</a:t>
            </a:r>
          </a:p>
          <a:p>
            <a:endParaRPr lang="en-US" sz="1100" b="1" dirty="0" smtClean="0">
              <a:latin typeface="Shabnam" panose="020B0603030804020204" pitchFamily="34" charset="-78"/>
              <a:cs typeface="Shabnam" panose="020B0603030804020204" pitchFamily="34" charset="-78"/>
            </a:endParaRPr>
          </a:p>
        </p:txBody>
      </p:sp>
      <p:sp>
        <p:nvSpPr>
          <p:cNvPr id="2" name="Rectangle 1"/>
          <p:cNvSpPr/>
          <p:nvPr/>
        </p:nvSpPr>
        <p:spPr>
          <a:xfrm>
            <a:off x="6437511" y="3292966"/>
            <a:ext cx="2232604" cy="938719"/>
          </a:xfrm>
          <a:prstGeom prst="rect">
            <a:avLst/>
          </a:prstGeom>
        </p:spPr>
        <p:txBody>
          <a:bodyPr wrap="square">
            <a:spAutoFit/>
          </a:bodyPr>
          <a:lstStyle/>
          <a:p>
            <a:r>
              <a:rPr lang="en-US" sz="1100" b="1" dirty="0">
                <a:latin typeface="Shabnam" panose="020B0603030804020204" pitchFamily="34" charset="-78"/>
                <a:cs typeface="Shabnam" panose="020B0603030804020204" pitchFamily="34" charset="-78"/>
              </a:rPr>
              <a:t>Key Message</a:t>
            </a:r>
            <a:r>
              <a:rPr lang="en-US" sz="1100" dirty="0">
                <a:latin typeface="Shabnam" panose="020B0603030804020204" pitchFamily="34" charset="-78"/>
                <a:cs typeface="Shabnam" panose="020B0603030804020204" pitchFamily="34" charset="-78"/>
              </a:rPr>
              <a:t>:</a:t>
            </a:r>
            <a:br>
              <a:rPr lang="en-US" sz="1100" dirty="0">
                <a:latin typeface="Shabnam" panose="020B0603030804020204" pitchFamily="34" charset="-78"/>
                <a:cs typeface="Shabnam" panose="020B0603030804020204" pitchFamily="34" charset="-78"/>
              </a:rPr>
            </a:br>
            <a:r>
              <a:rPr lang="en-US" sz="1100" dirty="0">
                <a:latin typeface="Shabnam" panose="020B0603030804020204" pitchFamily="34" charset="-78"/>
                <a:cs typeface="Shabnam" panose="020B0603030804020204" pitchFamily="34" charset="-78"/>
              </a:rPr>
              <a:t>The impact of these models grows over time, with substantial positive changes visible within a short period</a:t>
            </a:r>
            <a:endParaRPr lang="en-US" sz="1100" dirty="0">
              <a:latin typeface="Shabnam" panose="020B0603030804020204" pitchFamily="34" charset="-78"/>
              <a:cs typeface="Shabnam" panose="020B0603030804020204" pitchFamily="34" charset="-78"/>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50720" y="1314450"/>
            <a:ext cx="4869180" cy="29032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09600" y="4297680"/>
            <a:ext cx="1135380" cy="7696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1C2C21B-74A6-CEE0-23DA-94836D8E166E}"/>
              </a:ext>
            </a:extLst>
          </p:cNvPr>
          <p:cNvSpPr txBox="1"/>
          <p:nvPr/>
        </p:nvSpPr>
        <p:spPr>
          <a:xfrm>
            <a:off x="1950720" y="1847682"/>
            <a:ext cx="4869180" cy="2004395"/>
          </a:xfrm>
          <a:prstGeom prst="rect">
            <a:avLst/>
          </a:prstGeom>
          <a:noFill/>
          <a:ln>
            <a:noFill/>
          </a:ln>
        </p:spPr>
        <p:txBody>
          <a:bodyPr wrap="square" rtlCol="0">
            <a:spAutoFit/>
          </a:bodyPr>
          <a:lstStyle/>
          <a:p>
            <a:pPr algn="ctr">
              <a:lnSpc>
                <a:spcPct val="150000"/>
              </a:lnSpc>
            </a:pPr>
            <a:r>
              <a:rPr lang="en-US" dirty="0">
                <a:solidFill>
                  <a:srgbClr val="15153E"/>
                </a:solidFill>
              </a:rPr>
              <a:t>These three charts highlight a significant transformation in decision-making processes, reduced financial risks, improved prediction accuracy, and enhanced overall bank performance. It is recommended to implement these models promptly to maintain competitive advantages and minimize risks</a:t>
            </a:r>
            <a:endParaRPr lang="en-US" dirty="0">
              <a:solidFill>
                <a:srgbClr val="15153E"/>
              </a:solidFill>
              <a:latin typeface="Shabnam" panose="020B0603030804020204" pitchFamily="34" charset="-78"/>
              <a:cs typeface="Shabnam" panose="020B0603030804020204" pitchFamily="34" charset="-78"/>
            </a:endParaRPr>
          </a:p>
        </p:txBody>
      </p:sp>
      <p:sp>
        <p:nvSpPr>
          <p:cNvPr id="5" name="Rectangle 4"/>
          <p:cNvSpPr/>
          <p:nvPr/>
        </p:nvSpPr>
        <p:spPr>
          <a:xfrm>
            <a:off x="3208020" y="971466"/>
            <a:ext cx="235458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rgbClr val="15153E"/>
              </a:solidFill>
              <a:latin typeface="Shabnam" panose="020B0603030804020204" pitchFamily="34" charset="-78"/>
              <a:cs typeface="Shabnam" panose="020B0603030804020204" pitchFamily="34" charset="-78"/>
            </a:endParaRPr>
          </a:p>
          <a:p>
            <a:pPr algn="ctr"/>
            <a:endParaRPr lang="en-US" sz="2400" b="1" dirty="0" smtClean="0">
              <a:solidFill>
                <a:srgbClr val="15153E"/>
              </a:solidFill>
              <a:latin typeface="Shabnam" panose="020B0603030804020204" pitchFamily="34" charset="-78"/>
              <a:cs typeface="Shabnam" panose="020B0603030804020204" pitchFamily="34" charset="-78"/>
            </a:endParaRPr>
          </a:p>
          <a:p>
            <a:pPr algn="ctr"/>
            <a:r>
              <a:rPr lang="en-US" sz="2400" b="1" dirty="0" smtClean="0">
                <a:solidFill>
                  <a:srgbClr val="15153E"/>
                </a:solidFill>
                <a:latin typeface="Shabnam" panose="020B0603030804020204" pitchFamily="34" charset="-78"/>
                <a:cs typeface="Shabnam" panose="020B0603030804020204" pitchFamily="34" charset="-78"/>
              </a:rPr>
              <a:t> </a:t>
            </a:r>
            <a:r>
              <a:rPr lang="en-US" sz="2400" b="1" dirty="0">
                <a:solidFill>
                  <a:srgbClr val="15153E"/>
                </a:solidFill>
                <a:latin typeface="Shabnam" panose="020B0603030804020204" pitchFamily="34" charset="-78"/>
                <a:cs typeface="Shabnam" panose="020B0603030804020204" pitchFamily="34" charset="-78"/>
              </a:rPr>
              <a:t>Summary </a:t>
            </a:r>
            <a:r>
              <a:rPr lang="en-US" sz="2400" dirty="0" smtClean="0">
                <a:solidFill>
                  <a:srgbClr val="15153E"/>
                </a:solidFill>
                <a:latin typeface="Shabnam" panose="020B0603030804020204" pitchFamily="34" charset="-78"/>
                <a:cs typeface="Shabnam" panose="020B0603030804020204" pitchFamily="34" charset="-78"/>
              </a:rPr>
              <a:t>:</a:t>
            </a:r>
            <a:endParaRPr lang="en-US" sz="2400" b="1" dirty="0">
              <a:solidFill>
                <a:srgbClr val="15153E"/>
              </a:solidFill>
              <a:latin typeface="Shabnam" panose="020B0603030804020204" pitchFamily="34" charset="-78"/>
              <a:cs typeface="Shabnam" panose="020B0603030804020204" pitchFamily="34" charset="-78"/>
            </a:endParaRPr>
          </a:p>
          <a:p>
            <a:pPr algn="ctr"/>
            <a:endParaRPr lang="en-US" sz="2400" dirty="0">
              <a:solidFill>
                <a:srgbClr val="15153E"/>
              </a:solidFill>
              <a:latin typeface="Shabnam" panose="020B0603030804020204" pitchFamily="34" charset="-78"/>
              <a:cs typeface="Shabnam" panose="020B0603030804020204" pitchFamily="34" charset="-78"/>
            </a:endParaRPr>
          </a:p>
        </p:txBody>
      </p:sp>
      <p:pic>
        <p:nvPicPr>
          <p:cNvPr id="6" name="Picture 5"/>
          <p:cNvPicPr>
            <a:picLocks noChangeAspect="1"/>
          </p:cNvPicPr>
          <p:nvPr/>
        </p:nvPicPr>
        <p:blipFill>
          <a:blip r:embed="rId2"/>
          <a:stretch>
            <a:fillRect/>
          </a:stretch>
        </p:blipFill>
        <p:spPr>
          <a:xfrm>
            <a:off x="8125170" y="447719"/>
            <a:ext cx="730971" cy="729571"/>
          </a:xfrm>
          <a:prstGeom prst="rect">
            <a:avLst/>
          </a:prstGeom>
        </p:spPr>
      </p:pic>
      <p:pic>
        <p:nvPicPr>
          <p:cNvPr id="7" name="Picture 6"/>
          <p:cNvPicPr>
            <a:picLocks noChangeAspect="1"/>
          </p:cNvPicPr>
          <p:nvPr/>
        </p:nvPicPr>
        <p:blipFill>
          <a:blip r:embed="rId2"/>
          <a:stretch>
            <a:fillRect/>
          </a:stretch>
        </p:blipFill>
        <p:spPr>
          <a:xfrm>
            <a:off x="446319" y="4217670"/>
            <a:ext cx="730971" cy="729571"/>
          </a:xfrm>
          <a:prstGeom prst="rect">
            <a:avLst/>
          </a:prstGeom>
        </p:spPr>
      </p:pic>
    </p:spTree>
    <p:extLst>
      <p:ext uri="{BB962C8B-B14F-4D97-AF65-F5344CB8AC3E}">
        <p14:creationId xmlns:p14="http://schemas.microsoft.com/office/powerpoint/2010/main" val="130821296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6"/>
          <p:cNvSpPr/>
          <p:nvPr/>
        </p:nvSpPr>
        <p:spPr>
          <a:xfrm rot="10800000">
            <a:off x="720330" y="801003"/>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7" name="Google Shape;1127;p46"/>
          <p:cNvGrpSpPr/>
          <p:nvPr/>
        </p:nvGrpSpPr>
        <p:grpSpPr>
          <a:xfrm>
            <a:off x="1216782" y="577366"/>
            <a:ext cx="2079759" cy="2404093"/>
            <a:chOff x="1852898" y="947466"/>
            <a:chExt cx="2079759" cy="2404093"/>
          </a:xfrm>
        </p:grpSpPr>
        <p:grpSp>
          <p:nvGrpSpPr>
            <p:cNvPr id="1128" name="Google Shape;1128;p46"/>
            <p:cNvGrpSpPr/>
            <p:nvPr/>
          </p:nvGrpSpPr>
          <p:grpSpPr>
            <a:xfrm flipH="1">
              <a:off x="1852898" y="3018088"/>
              <a:ext cx="882533" cy="333471"/>
              <a:chOff x="3551575" y="3215125"/>
              <a:chExt cx="389450" cy="147150"/>
            </a:xfrm>
          </p:grpSpPr>
          <p:sp>
            <p:nvSpPr>
              <p:cNvPr id="1129" name="Google Shape;1129;p46"/>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6"/>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6"/>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6"/>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6"/>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6"/>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6"/>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6"/>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6"/>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1" name="Google Shape;1151;p46"/>
            <p:cNvGrpSpPr/>
            <p:nvPr/>
          </p:nvGrpSpPr>
          <p:grpSpPr>
            <a:xfrm flipH="1">
              <a:off x="3210559" y="947466"/>
              <a:ext cx="722099" cy="407700"/>
              <a:chOff x="1211425" y="918075"/>
              <a:chExt cx="722099" cy="407700"/>
            </a:xfrm>
          </p:grpSpPr>
          <p:sp>
            <p:nvSpPr>
              <p:cNvPr id="1152" name="Google Shape;1152;p46"/>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6"/>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6"/>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6"/>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6"/>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6"/>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6"/>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6"/>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6"/>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6"/>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6"/>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6"/>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6"/>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6"/>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6"/>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6"/>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6"/>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6"/>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0" name="Google Shape;1170;p46"/>
          <p:cNvGrpSpPr/>
          <p:nvPr/>
        </p:nvGrpSpPr>
        <p:grpSpPr>
          <a:xfrm>
            <a:off x="-1565206" y="-2327047"/>
            <a:ext cx="8494402" cy="10048056"/>
            <a:chOff x="-1565206" y="-2327047"/>
            <a:chExt cx="8494402" cy="10048056"/>
          </a:xfrm>
        </p:grpSpPr>
        <p:grpSp>
          <p:nvGrpSpPr>
            <p:cNvPr id="1171" name="Google Shape;1171;p46"/>
            <p:cNvGrpSpPr/>
            <p:nvPr/>
          </p:nvGrpSpPr>
          <p:grpSpPr>
            <a:xfrm rot="-5400000">
              <a:off x="2125755" y="-2599893"/>
              <a:ext cx="4530594" cy="5076286"/>
              <a:chOff x="4826000" y="4400753"/>
              <a:chExt cx="4530594" cy="5076286"/>
            </a:xfrm>
          </p:grpSpPr>
          <p:sp>
            <p:nvSpPr>
              <p:cNvPr id="1172" name="Google Shape;1172;p46"/>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6"/>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4" name="Google Shape;1174;p46"/>
            <p:cNvGrpSpPr/>
            <p:nvPr/>
          </p:nvGrpSpPr>
          <p:grpSpPr>
            <a:xfrm rot="-2006149" flipH="1">
              <a:off x="-1143338" y="2070024"/>
              <a:ext cx="2324989" cy="2229599"/>
              <a:chOff x="5165475" y="-713653"/>
              <a:chExt cx="2324999" cy="2229609"/>
            </a:xfrm>
          </p:grpSpPr>
          <p:sp>
            <p:nvSpPr>
              <p:cNvPr id="1175" name="Google Shape;1175;p46"/>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6"/>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46"/>
            <p:cNvGrpSpPr/>
            <p:nvPr/>
          </p:nvGrpSpPr>
          <p:grpSpPr>
            <a:xfrm rot="490164" flipH="1">
              <a:off x="682690" y="4092424"/>
              <a:ext cx="3324918" cy="3409649"/>
              <a:chOff x="7159200" y="2117361"/>
              <a:chExt cx="2271501" cy="2329387"/>
            </a:xfrm>
          </p:grpSpPr>
          <p:sp>
            <p:nvSpPr>
              <p:cNvPr id="1178" name="Google Shape;1178;p46"/>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6"/>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81" name="Google Shape;1181;p46"/>
          <p:cNvSpPr txBox="1">
            <a:spLocks noGrp="1"/>
          </p:cNvSpPr>
          <p:nvPr>
            <p:ph type="title" idx="4294967295"/>
          </p:nvPr>
        </p:nvSpPr>
        <p:spPr>
          <a:xfrm>
            <a:off x="5132825" y="637616"/>
            <a:ext cx="2906400" cy="864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Thanks</a:t>
            </a:r>
            <a:endParaRPr/>
          </a:p>
        </p:txBody>
      </p:sp>
      <p:sp>
        <p:nvSpPr>
          <p:cNvPr id="2" name="TextBox 1">
            <a:extLst>
              <a:ext uri="{FF2B5EF4-FFF2-40B4-BE49-F238E27FC236}">
                <a16:creationId xmlns:a16="http://schemas.microsoft.com/office/drawing/2014/main" id="{EB9F18F2-D92D-78CD-DAC2-C592465BC86F}"/>
              </a:ext>
            </a:extLst>
          </p:cNvPr>
          <p:cNvSpPr txBox="1"/>
          <p:nvPr/>
        </p:nvSpPr>
        <p:spPr>
          <a:xfrm>
            <a:off x="3852621" y="1468441"/>
            <a:ext cx="4574001" cy="1685077"/>
          </a:xfrm>
          <a:prstGeom prst="rect">
            <a:avLst/>
          </a:prstGeom>
          <a:noFill/>
        </p:spPr>
        <p:txBody>
          <a:bodyPr wrap="square" rtlCol="0">
            <a:spAutoFit/>
          </a:bodyPr>
          <a:lstStyle/>
          <a:p>
            <a:pPr algn="ctr" rtl="1">
              <a:lnSpc>
                <a:spcPct val="150000"/>
              </a:lnSpc>
            </a:pPr>
            <a:r>
              <a:rPr lang="en-US" sz="3600" b="1" dirty="0" smtClean="0">
                <a:solidFill>
                  <a:srgbClr val="FFFFFF"/>
                </a:solidFill>
                <a:latin typeface="Shabnam" panose="020B0603030804020204" pitchFamily="34" charset="-78"/>
                <a:cs typeface="Shabnam" panose="020B0603030804020204" pitchFamily="34" charset="-78"/>
              </a:rPr>
              <a:t>Thanks for your attention</a:t>
            </a:r>
            <a:endParaRPr lang="en-US" sz="3600" b="1" dirty="0">
              <a:solidFill>
                <a:srgbClr val="FFFFFF"/>
              </a:solidFill>
              <a:latin typeface="Shabnam" panose="020B0603030804020204" pitchFamily="34" charset="-78"/>
              <a:cs typeface="Shabnam" panose="020B0603030804020204" pitchFamily="34" charset="-78"/>
            </a:endParaRPr>
          </a:p>
        </p:txBody>
      </p:sp>
      <p:pic>
        <p:nvPicPr>
          <p:cNvPr id="71" name="Picture 70"/>
          <p:cNvPicPr>
            <a:picLocks noChangeAspect="1"/>
          </p:cNvPicPr>
          <p:nvPr/>
        </p:nvPicPr>
        <p:blipFill>
          <a:blip r:embed="rId3"/>
          <a:stretch>
            <a:fillRect/>
          </a:stretch>
        </p:blipFill>
        <p:spPr>
          <a:xfrm>
            <a:off x="745559" y="4152761"/>
            <a:ext cx="961985" cy="960142"/>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603" name="Google Shape;603;p29"/>
          <p:cNvSpPr txBox="1">
            <a:spLocks noGrp="1"/>
          </p:cNvSpPr>
          <p:nvPr>
            <p:ph type="title" idx="4294967295"/>
          </p:nvPr>
        </p:nvSpPr>
        <p:spPr>
          <a:xfrm>
            <a:off x="4493836" y="2407259"/>
            <a:ext cx="6831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smtClean="0">
                <a:cs typeface="B Titr" panose="00000700000000000000" pitchFamily="2" charset="-78"/>
              </a:rPr>
              <a:t>01</a:t>
            </a:r>
            <a:endParaRPr dirty="0"/>
          </a:p>
        </p:txBody>
      </p:sp>
      <p:sp>
        <p:nvSpPr>
          <p:cNvPr id="606" name="Google Shape;606;p29"/>
          <p:cNvSpPr txBox="1">
            <a:spLocks noGrp="1"/>
          </p:cNvSpPr>
          <p:nvPr>
            <p:ph type="title" idx="4294967295"/>
          </p:nvPr>
        </p:nvSpPr>
        <p:spPr>
          <a:xfrm>
            <a:off x="4493835" y="2961186"/>
            <a:ext cx="6831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smtClean="0">
                <a:cs typeface="B Titr" panose="00000700000000000000" pitchFamily="2" charset="-78"/>
              </a:rPr>
              <a:t>02</a:t>
            </a:r>
            <a:endParaRPr dirty="0"/>
          </a:p>
        </p:txBody>
      </p:sp>
      <p:sp>
        <p:nvSpPr>
          <p:cNvPr id="613" name="Google Shape;613;p29"/>
          <p:cNvSpPr/>
          <p:nvPr/>
        </p:nvSpPr>
        <p:spPr>
          <a:xfrm flipH="1">
            <a:off x="4340440" y="2475108"/>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9"/>
          <p:cNvSpPr/>
          <p:nvPr/>
        </p:nvSpPr>
        <p:spPr>
          <a:xfrm flipH="1">
            <a:off x="4340440" y="3029035"/>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8A39BF8A-D191-9A6D-3B8A-B4B4E746B29A}"/>
              </a:ext>
            </a:extLst>
          </p:cNvPr>
          <p:cNvSpPr txBox="1"/>
          <p:nvPr/>
        </p:nvSpPr>
        <p:spPr>
          <a:xfrm>
            <a:off x="5117429" y="2849759"/>
            <a:ext cx="2420150" cy="600164"/>
          </a:xfrm>
          <a:prstGeom prst="rect">
            <a:avLst/>
          </a:prstGeom>
          <a:noFill/>
        </p:spPr>
        <p:txBody>
          <a:bodyPr wrap="square" rtlCol="0">
            <a:spAutoFit/>
          </a:bodyPr>
          <a:lstStyle/>
          <a:p>
            <a:pPr>
              <a:lnSpc>
                <a:spcPct val="150000"/>
              </a:lnSpc>
            </a:pPr>
            <a:r>
              <a:rPr lang="en-US" sz="2400" b="1" dirty="0" smtClean="0">
                <a:solidFill>
                  <a:srgbClr val="011446"/>
                </a:solidFill>
                <a:latin typeface="Shabnam" panose="020B0603030804020204" pitchFamily="34" charset="-78"/>
                <a:cs typeface="Shabnam" panose="020B0603030804020204" pitchFamily="34" charset="-78"/>
              </a:rPr>
              <a:t>F1-Score</a:t>
            </a:r>
            <a:endParaRPr lang="en-US" sz="2400" dirty="0">
              <a:solidFill>
                <a:srgbClr val="011446"/>
              </a:solidFill>
              <a:latin typeface="Shabnam" panose="020B0603030804020204" pitchFamily="34" charset="-78"/>
              <a:cs typeface="Shabnam" panose="020B0603030804020204" pitchFamily="34" charset="-78"/>
            </a:endParaRPr>
          </a:p>
        </p:txBody>
      </p:sp>
      <p:sp>
        <p:nvSpPr>
          <p:cNvPr id="5" name="TextBox 4">
            <a:extLst>
              <a:ext uri="{FF2B5EF4-FFF2-40B4-BE49-F238E27FC236}">
                <a16:creationId xmlns:a16="http://schemas.microsoft.com/office/drawing/2014/main" id="{998A156A-9CBB-DE2F-D9A7-87A8F082A483}"/>
              </a:ext>
            </a:extLst>
          </p:cNvPr>
          <p:cNvSpPr txBox="1"/>
          <p:nvPr/>
        </p:nvSpPr>
        <p:spPr>
          <a:xfrm>
            <a:off x="5109245" y="2285768"/>
            <a:ext cx="1812930" cy="600164"/>
          </a:xfrm>
          <a:prstGeom prst="rect">
            <a:avLst/>
          </a:prstGeom>
          <a:noFill/>
        </p:spPr>
        <p:txBody>
          <a:bodyPr wrap="square" rtlCol="0">
            <a:spAutoFit/>
          </a:bodyPr>
          <a:lstStyle/>
          <a:p>
            <a:pPr>
              <a:lnSpc>
                <a:spcPct val="150000"/>
              </a:lnSpc>
            </a:pPr>
            <a:r>
              <a:rPr lang="en-US" sz="2400" b="1" dirty="0" smtClean="0">
                <a:solidFill>
                  <a:srgbClr val="011446"/>
                </a:solidFill>
                <a:latin typeface="Shabnam" panose="020B0603030804020204" pitchFamily="34" charset="-78"/>
                <a:cs typeface="Shabnam" panose="020B0603030804020204" pitchFamily="34" charset="-78"/>
              </a:rPr>
              <a:t>Error Rate</a:t>
            </a:r>
            <a:endParaRPr lang="en-US" sz="2400" dirty="0">
              <a:solidFill>
                <a:srgbClr val="011446"/>
              </a:solidFill>
              <a:latin typeface="Shabnam" panose="020B0603030804020204" pitchFamily="34" charset="-78"/>
              <a:cs typeface="Shabnam" panose="020B0603030804020204" pitchFamily="34" charset="-78"/>
            </a:endParaRPr>
          </a:p>
        </p:txBody>
      </p:sp>
      <p:sp>
        <p:nvSpPr>
          <p:cNvPr id="15" name="Google Shape;614;p29"/>
          <p:cNvSpPr/>
          <p:nvPr/>
        </p:nvSpPr>
        <p:spPr>
          <a:xfrm flipH="1">
            <a:off x="4340440" y="3613253"/>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06;p29"/>
          <p:cNvSpPr txBox="1">
            <a:spLocks/>
          </p:cNvSpPr>
          <p:nvPr/>
        </p:nvSpPr>
        <p:spPr>
          <a:xfrm>
            <a:off x="4493836" y="3510656"/>
            <a:ext cx="788135" cy="511997"/>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US" dirty="0" smtClean="0"/>
              <a:t>03</a:t>
            </a:r>
            <a:endParaRPr lang="en-US" dirty="0"/>
          </a:p>
        </p:txBody>
      </p:sp>
      <p:sp>
        <p:nvSpPr>
          <p:cNvPr id="18" name="TextBox 17">
            <a:extLst>
              <a:ext uri="{FF2B5EF4-FFF2-40B4-BE49-F238E27FC236}">
                <a16:creationId xmlns:a16="http://schemas.microsoft.com/office/drawing/2014/main" id="{8A39BF8A-D191-9A6D-3B8A-B4B4E746B29A}"/>
              </a:ext>
            </a:extLst>
          </p:cNvPr>
          <p:cNvSpPr txBox="1"/>
          <p:nvPr/>
        </p:nvSpPr>
        <p:spPr>
          <a:xfrm>
            <a:off x="5109245" y="3443487"/>
            <a:ext cx="3013564" cy="646331"/>
          </a:xfrm>
          <a:prstGeom prst="rect">
            <a:avLst/>
          </a:prstGeom>
          <a:noFill/>
        </p:spPr>
        <p:txBody>
          <a:bodyPr wrap="square" rtlCol="0">
            <a:spAutoFit/>
          </a:bodyPr>
          <a:lstStyle/>
          <a:p>
            <a:pPr>
              <a:lnSpc>
                <a:spcPct val="150000"/>
              </a:lnSpc>
            </a:pPr>
            <a:r>
              <a:rPr lang="en-US" sz="2400" b="1" dirty="0" smtClean="0">
                <a:solidFill>
                  <a:srgbClr val="15153E"/>
                </a:solidFill>
                <a:latin typeface="Shabnam" panose="020B0603030804020204" pitchFamily="34" charset="-78"/>
                <a:cs typeface="Shabnam" panose="020B0603030804020204" pitchFamily="34" charset="-78"/>
              </a:rPr>
              <a:t>False Positive Rate</a:t>
            </a:r>
            <a:endParaRPr lang="en-US" sz="2400" b="1" dirty="0">
              <a:solidFill>
                <a:srgbClr val="15153E"/>
              </a:solidFill>
              <a:latin typeface="Shabnam" panose="020B0603030804020204" pitchFamily="34" charset="-78"/>
              <a:cs typeface="Shabnam" panose="020B0603030804020204" pitchFamily="34" charset="-78"/>
            </a:endParaRPr>
          </a:p>
        </p:txBody>
      </p:sp>
      <p:sp>
        <p:nvSpPr>
          <p:cNvPr id="8" name="Rectangle 3"/>
          <p:cNvSpPr>
            <a:spLocks noChangeArrowheads="1"/>
          </p:cNvSpPr>
          <p:nvPr/>
        </p:nvSpPr>
        <p:spPr bwMode="auto">
          <a:xfrm>
            <a:off x="113466" y="404765"/>
            <a:ext cx="9143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Shabnam" panose="020B0603030804020204" pitchFamily="34" charset="-78"/>
                <a:cs typeface="Shabnam" panose="020B0603030804020204" pitchFamily="34" charset="-78"/>
              </a:rPr>
              <a:t>Introduction</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000" b="0" i="0" u="none" strike="noStrike" cap="none" normalizeH="0" baseline="0" dirty="0" smtClean="0">
                <a:ln>
                  <a:noFill/>
                </a:ln>
                <a:solidFill>
                  <a:schemeClr val="tx1"/>
                </a:solidFill>
                <a:effectLst/>
                <a:latin typeface="Shabnam" panose="020B0603030804020204" pitchFamily="34" charset="-78"/>
                <a:cs typeface="Shabnam" panose="020B0603030804020204" pitchFamily="34" charset="-78"/>
              </a:rPr>
              <a:t>The objective of this analysis is to examine and select the best prediction model for loan outcomes. Customer data, including financial profiles, repayment history, and related factors, are analyzed to make the best decisions regarding loans.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998A156A-9CBB-DE2F-D9A7-87A8F082A483}"/>
              </a:ext>
            </a:extLst>
          </p:cNvPr>
          <p:cNvSpPr txBox="1"/>
          <p:nvPr/>
        </p:nvSpPr>
        <p:spPr>
          <a:xfrm>
            <a:off x="547317" y="1416128"/>
            <a:ext cx="3982065" cy="996427"/>
          </a:xfrm>
          <a:prstGeom prst="rect">
            <a:avLst/>
          </a:prstGeom>
          <a:noFill/>
        </p:spPr>
        <p:txBody>
          <a:bodyPr wrap="square" rtlCol="0">
            <a:spAutoFit/>
          </a:bodyPr>
          <a:lstStyle/>
          <a:p>
            <a:pPr>
              <a:lnSpc>
                <a:spcPct val="150000"/>
              </a:lnSpc>
            </a:pPr>
            <a:r>
              <a:rPr lang="en-US" sz="1000" b="1" dirty="0">
                <a:solidFill>
                  <a:srgbClr val="15153E"/>
                </a:solidFill>
                <a:latin typeface="Shabnam" panose="020B0603030804020204" pitchFamily="34" charset="-78"/>
                <a:cs typeface="Shabnam" panose="020B0603030804020204" pitchFamily="34" charset="-78"/>
              </a:rPr>
              <a:t>Key Findings and Model Comparison</a:t>
            </a:r>
            <a:r>
              <a:rPr lang="en-US" sz="1000" dirty="0">
                <a:solidFill>
                  <a:srgbClr val="15153E"/>
                </a:solidFill>
                <a:latin typeface="Shabnam" panose="020B0603030804020204" pitchFamily="34" charset="-78"/>
                <a:cs typeface="Shabnam" panose="020B0603030804020204" pitchFamily="34" charset="-78"/>
              </a:rPr>
              <a:t/>
            </a:r>
            <a:br>
              <a:rPr lang="en-US" sz="1000" dirty="0">
                <a:solidFill>
                  <a:srgbClr val="15153E"/>
                </a:solidFill>
                <a:latin typeface="Shabnam" panose="020B0603030804020204" pitchFamily="34" charset="-78"/>
                <a:cs typeface="Shabnam" panose="020B0603030804020204" pitchFamily="34" charset="-78"/>
              </a:rPr>
            </a:br>
            <a:r>
              <a:rPr lang="en-US" sz="1000" dirty="0">
                <a:solidFill>
                  <a:srgbClr val="15153E"/>
                </a:solidFill>
                <a:latin typeface="Shabnam" panose="020B0603030804020204" pitchFamily="34" charset="-78"/>
                <a:cs typeface="Shabnam" panose="020B0603030804020204" pitchFamily="34" charset="-78"/>
              </a:rPr>
              <a:t>A comparison of five models (Random Forest, </a:t>
            </a:r>
            <a:r>
              <a:rPr lang="en-US" sz="1000" dirty="0" err="1">
                <a:solidFill>
                  <a:srgbClr val="15153E"/>
                </a:solidFill>
                <a:latin typeface="Shabnam" panose="020B0603030804020204" pitchFamily="34" charset="-78"/>
                <a:cs typeface="Shabnam" panose="020B0603030804020204" pitchFamily="34" charset="-78"/>
              </a:rPr>
              <a:t>XGBoost</a:t>
            </a:r>
            <a:r>
              <a:rPr lang="en-US" sz="1000" dirty="0">
                <a:solidFill>
                  <a:srgbClr val="15153E"/>
                </a:solidFill>
                <a:latin typeface="Shabnam" panose="020B0603030804020204" pitchFamily="34" charset="-78"/>
                <a:cs typeface="Shabnam" panose="020B0603030804020204" pitchFamily="34" charset="-78"/>
              </a:rPr>
              <a:t>, Logistic Regression, and ANN) has been carried out. These models have been evaluated based on the following metrics: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3"/>
                                        </p:tgtEl>
                                        <p:attrNameLst>
                                          <p:attrName>style.visibility</p:attrName>
                                        </p:attrNameLst>
                                      </p:cBhvr>
                                      <p:to>
                                        <p:strVal val="visible"/>
                                      </p:to>
                                    </p:set>
                                    <p:animEffect transition="in" filter="fade">
                                      <p:cBhvr>
                                        <p:cTn id="7" dur="500"/>
                                        <p:tgtEl>
                                          <p:spTgt spid="6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03"/>
                                        </p:tgtEl>
                                        <p:attrNameLst>
                                          <p:attrName>style.visibility</p:attrName>
                                        </p:attrNameLst>
                                      </p:cBhvr>
                                      <p:to>
                                        <p:strVal val="visible"/>
                                      </p:to>
                                    </p:set>
                                    <p:animEffect transition="in" filter="fade">
                                      <p:cBhvr>
                                        <p:cTn id="13" dur="500"/>
                                        <p:tgtEl>
                                          <p:spTgt spid="60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5"/>
                                        </p:tgtEl>
                                        <p:attrNameLst>
                                          <p:attrName>style.visibility</p:attrName>
                                        </p:attrNameLst>
                                      </p:cBhvr>
                                      <p:to>
                                        <p:strVal val="visible"/>
                                      </p:to>
                                    </p:set>
                                    <p:animEffect transition="in" filter="fade">
                                      <p:cBhvr>
                                        <p:cTn id="18" dur="500"/>
                                        <p:tgtEl>
                                          <p:spTgt spid="6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6"/>
                                        </p:tgtEl>
                                        <p:attrNameLst>
                                          <p:attrName>style.visibility</p:attrName>
                                        </p:attrNameLst>
                                      </p:cBhvr>
                                      <p:to>
                                        <p:strVal val="visible"/>
                                      </p:to>
                                    </p:set>
                                    <p:animEffect transition="in" filter="fade">
                                      <p:cBhvr>
                                        <p:cTn id="21" dur="500"/>
                                        <p:tgtEl>
                                          <p:spTgt spid="60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 grpId="0"/>
      <p:bldP spid="606" grpId="0"/>
      <p:bldP spid="613" grpId="0" animBg="1"/>
      <p:bldP spid="615" grpId="0" animBg="1"/>
      <p:bldP spid="4" grpId="0"/>
      <p:bldP spid="5" grpId="0"/>
      <p:bldP spid="15" grpId="0" animBg="1"/>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grpSp>
        <p:nvGrpSpPr>
          <p:cNvPr id="620" name="Google Shape;620;p30"/>
          <p:cNvGrpSpPr/>
          <p:nvPr/>
        </p:nvGrpSpPr>
        <p:grpSpPr>
          <a:xfrm>
            <a:off x="710321" y="368238"/>
            <a:ext cx="7920460" cy="4407033"/>
            <a:chOff x="710321" y="368238"/>
            <a:chExt cx="7920460" cy="4407033"/>
          </a:xfrm>
        </p:grpSpPr>
        <p:sp>
          <p:nvSpPr>
            <p:cNvPr id="621" name="Google Shape;621;p30"/>
            <p:cNvSpPr/>
            <p:nvPr/>
          </p:nvSpPr>
          <p:spPr>
            <a:xfrm flipH="1">
              <a:off x="2677775" y="368238"/>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rot="10800000">
              <a:off x="710321" y="3890000"/>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30"/>
          <p:cNvSpPr txBox="1">
            <a:spLocks noGrp="1"/>
          </p:cNvSpPr>
          <p:nvPr>
            <p:ph type="title" idx="4294967295"/>
          </p:nvPr>
        </p:nvSpPr>
        <p:spPr>
          <a:xfrm>
            <a:off x="6754415" y="1009867"/>
            <a:ext cx="1152300" cy="9741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b="1"/>
              <a:t>01</a:t>
            </a:r>
            <a:endParaRPr b="1"/>
          </a:p>
        </p:txBody>
      </p:sp>
      <p:sp>
        <p:nvSpPr>
          <p:cNvPr id="625" name="Google Shape;625;p30"/>
          <p:cNvSpPr txBox="1">
            <a:spLocks noGrp="1"/>
          </p:cNvSpPr>
          <p:nvPr>
            <p:ph type="subTitle" idx="4294967295"/>
          </p:nvPr>
        </p:nvSpPr>
        <p:spPr>
          <a:xfrm>
            <a:off x="5419915" y="3493692"/>
            <a:ext cx="2486700" cy="705600"/>
          </a:xfrm>
          <a:prstGeom prst="rect">
            <a:avLst/>
          </a:prstGeom>
        </p:spPr>
        <p:txBody>
          <a:bodyPr spcFirstLastPara="1" wrap="square" lIns="91425" tIns="91425" rIns="91425" bIns="0" anchor="t" anchorCtr="0">
            <a:noAutofit/>
          </a:bodyPr>
          <a:lstStyle/>
          <a:p>
            <a:pPr marL="0" lvl="0" indent="0" algn="r" rtl="0">
              <a:spcBef>
                <a:spcPts val="0"/>
              </a:spcBef>
              <a:spcAft>
                <a:spcPts val="1600"/>
              </a:spcAft>
              <a:buClr>
                <a:schemeClr val="dk1"/>
              </a:buClr>
              <a:buSzPts val="1100"/>
              <a:buFont typeface="Arial"/>
              <a:buNone/>
            </a:pPr>
            <a:r>
              <a:rPr lang="en"/>
              <a:t>You can enter a subtitle here if you need it</a:t>
            </a:r>
            <a:endParaRPr/>
          </a:p>
        </p:txBody>
      </p:sp>
      <p:grpSp>
        <p:nvGrpSpPr>
          <p:cNvPr id="626" name="Google Shape;626;p30"/>
          <p:cNvGrpSpPr/>
          <p:nvPr/>
        </p:nvGrpSpPr>
        <p:grpSpPr>
          <a:xfrm>
            <a:off x="1254948" y="829025"/>
            <a:ext cx="2561448" cy="2522537"/>
            <a:chOff x="1254948" y="829025"/>
            <a:chExt cx="2561448" cy="2522537"/>
          </a:xfrm>
        </p:grpSpPr>
        <p:grpSp>
          <p:nvGrpSpPr>
            <p:cNvPr id="627" name="Google Shape;627;p30"/>
            <p:cNvGrpSpPr/>
            <p:nvPr/>
          </p:nvGrpSpPr>
          <p:grpSpPr>
            <a:xfrm flipH="1">
              <a:off x="1254948" y="3018091"/>
              <a:ext cx="882533" cy="333471"/>
              <a:chOff x="3551575" y="3215125"/>
              <a:chExt cx="389450" cy="147150"/>
            </a:xfrm>
          </p:grpSpPr>
          <p:sp>
            <p:nvSpPr>
              <p:cNvPr id="628" name="Google Shape;628;p30"/>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30"/>
            <p:cNvGrpSpPr/>
            <p:nvPr/>
          </p:nvGrpSpPr>
          <p:grpSpPr>
            <a:xfrm flipH="1">
              <a:off x="3094297" y="829025"/>
              <a:ext cx="722099" cy="407700"/>
              <a:chOff x="1211425" y="918075"/>
              <a:chExt cx="722099" cy="407700"/>
            </a:xfrm>
          </p:grpSpPr>
          <p:sp>
            <p:nvSpPr>
              <p:cNvPr id="651" name="Google Shape;651;p30"/>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0"/>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0"/>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0"/>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0"/>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0"/>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0"/>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0"/>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0"/>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0"/>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0"/>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0"/>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0"/>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9" name="Google Shape;669;p30"/>
          <p:cNvGrpSpPr/>
          <p:nvPr/>
        </p:nvGrpSpPr>
        <p:grpSpPr>
          <a:xfrm>
            <a:off x="685904" y="-2339247"/>
            <a:ext cx="6632641" cy="10060256"/>
            <a:chOff x="685904" y="-2339247"/>
            <a:chExt cx="6632641" cy="10060256"/>
          </a:xfrm>
        </p:grpSpPr>
        <p:grpSp>
          <p:nvGrpSpPr>
            <p:cNvPr id="670" name="Google Shape;670;p30"/>
            <p:cNvGrpSpPr/>
            <p:nvPr/>
          </p:nvGrpSpPr>
          <p:grpSpPr>
            <a:xfrm rot="-5400000">
              <a:off x="1527805" y="-2612093"/>
              <a:ext cx="4530594" cy="5076286"/>
              <a:chOff x="4826000" y="4400753"/>
              <a:chExt cx="4530594" cy="5076286"/>
            </a:xfrm>
          </p:grpSpPr>
          <p:sp>
            <p:nvSpPr>
              <p:cNvPr id="671" name="Google Shape;671;p30"/>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0"/>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30"/>
            <p:cNvGrpSpPr/>
            <p:nvPr/>
          </p:nvGrpSpPr>
          <p:grpSpPr>
            <a:xfrm rot="-2006149" flipH="1">
              <a:off x="4571687" y="-1036201"/>
              <a:ext cx="2324989" cy="2229599"/>
              <a:chOff x="5165475" y="-713653"/>
              <a:chExt cx="2324999" cy="2229609"/>
            </a:xfrm>
          </p:grpSpPr>
          <p:sp>
            <p:nvSpPr>
              <p:cNvPr id="674" name="Google Shape;674;p30"/>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0"/>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30"/>
            <p:cNvGrpSpPr/>
            <p:nvPr/>
          </p:nvGrpSpPr>
          <p:grpSpPr>
            <a:xfrm rot="490164" flipH="1">
              <a:off x="911290" y="4092424"/>
              <a:ext cx="3324918" cy="3409649"/>
              <a:chOff x="7159200" y="2117361"/>
              <a:chExt cx="2271501" cy="2329387"/>
            </a:xfrm>
          </p:grpSpPr>
          <p:sp>
            <p:nvSpPr>
              <p:cNvPr id="677" name="Google Shape;677;p30"/>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0"/>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0"/>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809B52DD-C25A-ECFF-D878-627A0E67C357}"/>
              </a:ext>
            </a:extLst>
          </p:cNvPr>
          <p:cNvSpPr txBox="1"/>
          <p:nvPr/>
        </p:nvSpPr>
        <p:spPr>
          <a:xfrm>
            <a:off x="3552920" y="1948028"/>
            <a:ext cx="5052820" cy="938719"/>
          </a:xfrm>
          <a:prstGeom prst="rect">
            <a:avLst/>
          </a:prstGeom>
          <a:noFill/>
        </p:spPr>
        <p:txBody>
          <a:bodyPr wrap="square">
            <a:spAutoFit/>
          </a:bodyPr>
          <a:lstStyle/>
          <a:p>
            <a:pPr rtl="1">
              <a:lnSpc>
                <a:spcPct val="150000"/>
              </a:lnSpc>
            </a:pPr>
            <a:r>
              <a:rPr lang="en-US" sz="4000" b="1" dirty="0" smtClean="0">
                <a:solidFill>
                  <a:srgbClr val="A7F6CF"/>
                </a:solidFill>
                <a:latin typeface="Shabnam" panose="020B0603030804020204" pitchFamily="34" charset="-78"/>
                <a:cs typeface="Shabnam" panose="020B0603030804020204" pitchFamily="34" charset="-78"/>
              </a:rPr>
              <a:t>Model Comparison</a:t>
            </a:r>
            <a:endParaRPr lang="en-US" sz="4000" b="1" dirty="0">
              <a:solidFill>
                <a:srgbClr val="A7F6CF"/>
              </a:solidFill>
              <a:latin typeface="Shabnam" panose="020B0603030804020204" pitchFamily="34" charset="-78"/>
              <a:cs typeface="Shabnam" panose="020B0603030804020204" pitchFamily="34" charset="-78"/>
            </a:endParaRPr>
          </a:p>
        </p:txBody>
      </p:sp>
      <p:pic>
        <p:nvPicPr>
          <p:cNvPr id="63" name="Picture 62"/>
          <p:cNvPicPr>
            <a:picLocks noChangeAspect="1"/>
          </p:cNvPicPr>
          <p:nvPr/>
        </p:nvPicPr>
        <p:blipFill>
          <a:blip r:embed="rId3"/>
          <a:stretch>
            <a:fillRect/>
          </a:stretch>
        </p:blipFill>
        <p:spPr>
          <a:xfrm>
            <a:off x="299430" y="130921"/>
            <a:ext cx="730971" cy="729571"/>
          </a:xfrm>
          <a:prstGeom prst="rect">
            <a:avLst/>
          </a:prstGeom>
        </p:spPr>
      </p:pic>
      <p:sp>
        <p:nvSpPr>
          <p:cNvPr id="3" name="Rectangle 2"/>
          <p:cNvSpPr/>
          <p:nvPr/>
        </p:nvSpPr>
        <p:spPr>
          <a:xfrm>
            <a:off x="3580276" y="2934540"/>
            <a:ext cx="4572000" cy="307777"/>
          </a:xfrm>
          <a:prstGeom prst="rect">
            <a:avLst/>
          </a:prstGeom>
        </p:spPr>
        <p:txBody>
          <a:bodyPr>
            <a:spAutoFit/>
          </a:bodyPr>
          <a:lstStyle/>
          <a:p>
            <a:r>
              <a:rPr lang="en-US" b="1" dirty="0" smtClean="0">
                <a:solidFill>
                  <a:schemeClr val="bg1"/>
                </a:solidFill>
                <a:latin typeface="Shabnam" panose="020B0603030804020204" pitchFamily="34" charset="-78"/>
                <a:cs typeface="Shabnam" panose="020B0603030804020204" pitchFamily="34" charset="-78"/>
              </a:rPr>
              <a:t>Why we choose Ann over </a:t>
            </a:r>
            <a:r>
              <a:rPr lang="en-US" b="1" dirty="0">
                <a:solidFill>
                  <a:schemeClr val="bg1"/>
                </a:solidFill>
                <a:latin typeface="Shabnam" panose="020B0603030804020204" pitchFamily="34" charset="-78"/>
                <a:cs typeface="Shabnam" panose="020B0603030804020204" pitchFamily="34" charset="-78"/>
              </a:rPr>
              <a:t>other </a:t>
            </a:r>
            <a:r>
              <a:rPr lang="en-US" b="1" dirty="0" smtClean="0">
                <a:solidFill>
                  <a:schemeClr val="bg1"/>
                </a:solidFill>
                <a:latin typeface="Shabnam" panose="020B0603030804020204" pitchFamily="34" charset="-78"/>
                <a:cs typeface="Shabnam" panose="020B0603030804020204" pitchFamily="34" charset="-78"/>
              </a:rPr>
              <a:t>algorithm ?</a:t>
            </a:r>
            <a:endParaRPr lang="en-US" dirty="0">
              <a:solidFill>
                <a:schemeClr val="bg1"/>
              </a:solidFill>
              <a:latin typeface="Shabnam" panose="020B0603030804020204" pitchFamily="34" charset="-78"/>
              <a:cs typeface="Shabnam" panose="020B0603030804020204" pitchFamily="34" charset="-78"/>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7" name="Rectangle 6"/>
          <p:cNvSpPr/>
          <p:nvPr/>
        </p:nvSpPr>
        <p:spPr>
          <a:xfrm>
            <a:off x="328342" y="522318"/>
            <a:ext cx="1107996" cy="307777"/>
          </a:xfrm>
          <a:prstGeom prst="rect">
            <a:avLst/>
          </a:prstGeom>
        </p:spPr>
        <p:txBody>
          <a:bodyPr wrap="none">
            <a:spAutoFit/>
          </a:bodyPr>
          <a:lstStyle/>
          <a:p>
            <a:r>
              <a:rPr lang="en-US" altLang="en-US" b="1" dirty="0" smtClean="0">
                <a:solidFill>
                  <a:schemeClr val="tx1"/>
                </a:solidFill>
                <a:latin typeface="Shabnam" panose="020B0603030804020204" pitchFamily="34" charset="-78"/>
                <a:cs typeface="Shabnam" panose="020B0603030804020204" pitchFamily="34" charset="-78"/>
              </a:rPr>
              <a:t>Error Rate :</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157" y="830095"/>
            <a:ext cx="5825485" cy="36599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4" name="Rectangle 3"/>
          <p:cNvSpPr/>
          <p:nvPr/>
        </p:nvSpPr>
        <p:spPr>
          <a:xfrm>
            <a:off x="395284" y="566220"/>
            <a:ext cx="1157689" cy="307777"/>
          </a:xfrm>
          <a:prstGeom prst="rect">
            <a:avLst/>
          </a:prstGeom>
        </p:spPr>
        <p:txBody>
          <a:bodyPr wrap="none">
            <a:spAutoFit/>
          </a:bodyPr>
          <a:lstStyle/>
          <a:p>
            <a:r>
              <a:rPr lang="en-US" altLang="en-US" b="1" dirty="0" smtClean="0">
                <a:solidFill>
                  <a:schemeClr val="tx1"/>
                </a:solidFill>
                <a:latin typeface="Shabnam" panose="020B0603030804020204" pitchFamily="34" charset="-78"/>
                <a:cs typeface="Shabnam" panose="020B0603030804020204" pitchFamily="34" charset="-78"/>
              </a:rPr>
              <a:t>F1 – Score :</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488" y="873997"/>
            <a:ext cx="6025504" cy="3785620"/>
          </a:xfrm>
          <a:prstGeom prst="rect">
            <a:avLst/>
          </a:prstGeom>
        </p:spPr>
      </p:pic>
    </p:spTree>
    <p:extLst>
      <p:ext uri="{BB962C8B-B14F-4D97-AF65-F5344CB8AC3E}">
        <p14:creationId xmlns:p14="http://schemas.microsoft.com/office/powerpoint/2010/main" val="137821328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2" name="TextBox 1">
            <a:extLst>
              <a:ext uri="{FF2B5EF4-FFF2-40B4-BE49-F238E27FC236}">
                <a16:creationId xmlns:a16="http://schemas.microsoft.com/office/drawing/2014/main" id="{06AFC8B2-0E73-9929-2A6A-A6A287DDAB6C}"/>
              </a:ext>
            </a:extLst>
          </p:cNvPr>
          <p:cNvSpPr txBox="1"/>
          <p:nvPr/>
        </p:nvSpPr>
        <p:spPr>
          <a:xfrm>
            <a:off x="111720" y="504336"/>
            <a:ext cx="7061561" cy="307777"/>
          </a:xfrm>
          <a:prstGeom prst="rect">
            <a:avLst/>
          </a:prstGeom>
          <a:noFill/>
        </p:spPr>
        <p:txBody>
          <a:bodyPr wrap="square" rtlCol="0">
            <a:spAutoFit/>
          </a:bodyPr>
          <a:lstStyle/>
          <a:p>
            <a:r>
              <a:rPr lang="en-US" b="1" dirty="0" smtClean="0">
                <a:solidFill>
                  <a:srgbClr val="15153E"/>
                </a:solidFill>
                <a:latin typeface="Shabnam" panose="020B0603030804020204" pitchFamily="34" charset="-78"/>
                <a:cs typeface="Shabnam" panose="020B0603030804020204" pitchFamily="34" charset="-78"/>
              </a:rPr>
              <a:t>False Positive Rate:</a:t>
            </a:r>
            <a:endParaRPr lang="en-US" b="1" dirty="0">
              <a:solidFill>
                <a:srgbClr val="15153E"/>
              </a:solidFill>
              <a:latin typeface="Shabnam" panose="020B0603030804020204" pitchFamily="34" charset="-78"/>
              <a:cs typeface="Shabnam" panose="020B0603030804020204" pitchFamily="34" charset="-7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73" y="971191"/>
            <a:ext cx="6155997" cy="38043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2" name="TextBox 1">
            <a:extLst>
              <a:ext uri="{FF2B5EF4-FFF2-40B4-BE49-F238E27FC236}">
                <a16:creationId xmlns:a16="http://schemas.microsoft.com/office/drawing/2014/main" id="{78F7D23E-FC34-3375-CECA-47C2DC363F08}"/>
              </a:ext>
            </a:extLst>
          </p:cNvPr>
          <p:cNvSpPr txBox="1"/>
          <p:nvPr/>
        </p:nvSpPr>
        <p:spPr>
          <a:xfrm>
            <a:off x="1607086" y="467178"/>
            <a:ext cx="5520246" cy="707886"/>
          </a:xfrm>
          <a:prstGeom prst="rect">
            <a:avLst/>
          </a:prstGeom>
          <a:noFill/>
        </p:spPr>
        <p:txBody>
          <a:bodyPr wrap="square" rtlCol="0">
            <a:spAutoFit/>
          </a:bodyPr>
          <a:lstStyle/>
          <a:p>
            <a:pPr algn="ctr" rtl="1"/>
            <a:r>
              <a:rPr lang="en-US" sz="2000" b="1" dirty="0" smtClean="0">
                <a:solidFill>
                  <a:schemeClr val="accent3">
                    <a:lumMod val="50000"/>
                  </a:schemeClr>
                </a:solidFill>
                <a:latin typeface="Shabnam" panose="020B0603030804020204" pitchFamily="34" charset="-78"/>
                <a:cs typeface="Shabnam" panose="020B0603030804020204" pitchFamily="34" charset="-78"/>
              </a:rPr>
              <a:t>Results </a:t>
            </a:r>
            <a:r>
              <a:rPr lang="en-US" sz="2000" b="1" dirty="0" smtClean="0">
                <a:solidFill>
                  <a:schemeClr val="accent3">
                    <a:lumMod val="50000"/>
                  </a:schemeClr>
                </a:solidFill>
                <a:latin typeface="Shabnam" panose="020B0603030804020204" pitchFamily="34" charset="-78"/>
                <a:cs typeface="Shabnam" panose="020B0603030804020204" pitchFamily="34" charset="-78"/>
              </a:rPr>
              <a:t>:</a:t>
            </a:r>
          </a:p>
          <a:p>
            <a:pPr algn="ctr" rtl="1"/>
            <a:r>
              <a:rPr lang="en-US" sz="2000" b="1" dirty="0" smtClean="0">
                <a:solidFill>
                  <a:schemeClr val="accent3">
                    <a:lumMod val="50000"/>
                  </a:schemeClr>
                </a:solidFill>
                <a:latin typeface="Shabnam" panose="020B0603030804020204" pitchFamily="34" charset="-78"/>
                <a:cs typeface="Shabnam" panose="020B0603030804020204" pitchFamily="34" charset="-78"/>
              </a:rPr>
              <a:t>------------------------------------------------------</a:t>
            </a:r>
            <a:endParaRPr lang="en-US" sz="2000" b="1" dirty="0" smtClean="0">
              <a:solidFill>
                <a:schemeClr val="accent3">
                  <a:lumMod val="50000"/>
                </a:schemeClr>
              </a:solidFill>
              <a:latin typeface="Shabnam" panose="020B0603030804020204" pitchFamily="34" charset="-78"/>
              <a:cs typeface="Shabnam" panose="020B0603030804020204" pitchFamily="34" charset="-78"/>
            </a:endParaRPr>
          </a:p>
        </p:txBody>
      </p:sp>
      <p:sp>
        <p:nvSpPr>
          <p:cNvPr id="7" name="Rectangle 6"/>
          <p:cNvSpPr/>
          <p:nvPr/>
        </p:nvSpPr>
        <p:spPr>
          <a:xfrm>
            <a:off x="393793" y="936440"/>
            <a:ext cx="8957114" cy="1384995"/>
          </a:xfrm>
          <a:prstGeom prst="rect">
            <a:avLst/>
          </a:prstGeom>
        </p:spPr>
        <p:txBody>
          <a:bodyPr wrap="square">
            <a:spAutoFit/>
          </a:bodyPr>
          <a:lstStyle/>
          <a:p>
            <a:pPr lvl="0" eaLnBrk="0" fontAlgn="base" hangingPunct="0">
              <a:lnSpc>
                <a:spcPct val="200000"/>
              </a:lnSpc>
              <a:spcBef>
                <a:spcPct val="0"/>
              </a:spcBef>
              <a:spcAft>
                <a:spcPct val="0"/>
              </a:spcAft>
              <a:buClrTx/>
            </a:pPr>
            <a:endParaRPr lang="en-US" altLang="en-US" b="1" dirty="0">
              <a:solidFill>
                <a:schemeClr val="tx1"/>
              </a:solidFill>
              <a:latin typeface="Shabnam" panose="020B0603030804020204" pitchFamily="34" charset="-78"/>
              <a:cs typeface="Shabnam" panose="020B0603030804020204" pitchFamily="34" charset="-78"/>
            </a:endParaRPr>
          </a:p>
          <a:p>
            <a:pPr lvl="0" eaLnBrk="0" fontAlgn="base" hangingPunct="0">
              <a:lnSpc>
                <a:spcPct val="200000"/>
              </a:lnSpc>
              <a:spcBef>
                <a:spcPct val="0"/>
              </a:spcBef>
              <a:spcAft>
                <a:spcPct val="0"/>
              </a:spcAft>
              <a:buClrTx/>
              <a:buFontTx/>
              <a:buChar char="•"/>
            </a:pPr>
            <a:r>
              <a:rPr lang="en-US" altLang="en-US" b="1" dirty="0" smtClean="0">
                <a:solidFill>
                  <a:schemeClr val="tx1"/>
                </a:solidFill>
                <a:latin typeface="Shabnam" panose="020B0603030804020204" pitchFamily="34" charset="-78"/>
                <a:cs typeface="Shabnam" panose="020B0603030804020204" pitchFamily="34" charset="-78"/>
              </a:rPr>
              <a:t> The </a:t>
            </a:r>
            <a:r>
              <a:rPr lang="en-US" altLang="en-US" b="1" dirty="0">
                <a:solidFill>
                  <a:schemeClr val="tx1"/>
                </a:solidFill>
                <a:latin typeface="Shabnam" panose="020B0603030804020204" pitchFamily="34" charset="-78"/>
                <a:cs typeface="Shabnam" panose="020B0603030804020204" pitchFamily="34" charset="-78"/>
              </a:rPr>
              <a:t>best model in terms of accuracy and the lowest error rate is the Artificial Neural Networks </a:t>
            </a:r>
            <a:r>
              <a:rPr lang="en-US" altLang="en-US" b="1" dirty="0" smtClean="0">
                <a:solidFill>
                  <a:schemeClr val="tx1"/>
                </a:solidFill>
                <a:latin typeface="Shabnam" panose="020B0603030804020204" pitchFamily="34" charset="-78"/>
                <a:cs typeface="Shabnam" panose="020B0603030804020204" pitchFamily="34" charset="-78"/>
              </a:rPr>
              <a:t>(</a:t>
            </a:r>
            <a:r>
              <a:rPr lang="en-US" altLang="en-US" b="1" dirty="0">
                <a:solidFill>
                  <a:schemeClr val="tx1"/>
                </a:solidFill>
                <a:latin typeface="Shabnam" panose="020B0603030804020204" pitchFamily="34" charset="-78"/>
                <a:cs typeface="Shabnam" panose="020B0603030804020204" pitchFamily="34" charset="-78"/>
              </a:rPr>
              <a:t>ANN).</a:t>
            </a:r>
          </a:p>
          <a:p>
            <a:pPr lvl="0" eaLnBrk="0" fontAlgn="base" hangingPunct="0">
              <a:lnSpc>
                <a:spcPct val="200000"/>
              </a:lnSpc>
              <a:spcBef>
                <a:spcPct val="0"/>
              </a:spcBef>
              <a:spcAft>
                <a:spcPct val="0"/>
              </a:spcAft>
              <a:buClrTx/>
              <a:buFontTx/>
              <a:buChar char="•"/>
            </a:pPr>
            <a:endParaRPr lang="en-US" altLang="en-US" b="1" dirty="0" smtClean="0">
              <a:solidFill>
                <a:schemeClr val="tx1"/>
              </a:solidFill>
              <a:latin typeface="Shabnam" panose="020B0603030804020204" pitchFamily="34" charset="-78"/>
              <a:cs typeface="Shabnam" panose="020B0603030804020204" pitchFamily="34" charset="-78"/>
            </a:endParaRPr>
          </a:p>
        </p:txBody>
      </p:sp>
      <p:sp>
        <p:nvSpPr>
          <p:cNvPr id="3" name="Rectangle 2"/>
          <p:cNvSpPr/>
          <p:nvPr/>
        </p:nvSpPr>
        <p:spPr>
          <a:xfrm>
            <a:off x="368152" y="2030432"/>
            <a:ext cx="8623393" cy="954107"/>
          </a:xfrm>
          <a:prstGeom prst="rect">
            <a:avLst/>
          </a:prstGeom>
        </p:spPr>
        <p:txBody>
          <a:bodyPr wrap="square">
            <a:spAutoFit/>
          </a:bodyPr>
          <a:lstStyle/>
          <a:p>
            <a:pPr lvl="0" eaLnBrk="0" fontAlgn="base" hangingPunct="0">
              <a:lnSpc>
                <a:spcPct val="200000"/>
              </a:lnSpc>
              <a:spcBef>
                <a:spcPct val="0"/>
              </a:spcBef>
              <a:spcAft>
                <a:spcPct val="0"/>
              </a:spcAft>
              <a:buClrTx/>
              <a:buFontTx/>
              <a:buChar char="•"/>
            </a:pPr>
            <a:r>
              <a:rPr lang="en-US" altLang="en-US" b="1" dirty="0">
                <a:solidFill>
                  <a:schemeClr val="tx1"/>
                </a:solidFill>
                <a:latin typeface="Shabnam" panose="020B0603030804020204" pitchFamily="34" charset="-78"/>
                <a:cs typeface="Shabnam" panose="020B0603030804020204" pitchFamily="34" charset="-78"/>
              </a:rPr>
              <a:t>Logistic Regression is a suitable model requiring fewer resources while still offering high accuracy.</a:t>
            </a:r>
          </a:p>
          <a:p>
            <a:pPr lvl="0" eaLnBrk="0" fontAlgn="base" hangingPunct="0">
              <a:lnSpc>
                <a:spcPct val="200000"/>
              </a:lnSpc>
              <a:spcBef>
                <a:spcPct val="0"/>
              </a:spcBef>
              <a:spcAft>
                <a:spcPct val="0"/>
              </a:spcAft>
              <a:buClrTx/>
              <a:buFontTx/>
              <a:buChar char="•"/>
            </a:pPr>
            <a:endParaRPr lang="en-US" altLang="en-US" b="1" dirty="0">
              <a:solidFill>
                <a:schemeClr val="tx1"/>
              </a:solidFill>
              <a:latin typeface="Shabnam" panose="020B0603030804020204" pitchFamily="34" charset="-78"/>
              <a:cs typeface="Shabnam" panose="020B0603030804020204" pitchFamily="34" charset="-78"/>
            </a:endParaRPr>
          </a:p>
        </p:txBody>
      </p:sp>
      <p:sp>
        <p:nvSpPr>
          <p:cNvPr id="4" name="Rectangle 3"/>
          <p:cNvSpPr/>
          <p:nvPr/>
        </p:nvSpPr>
        <p:spPr>
          <a:xfrm>
            <a:off x="368152" y="2699749"/>
            <a:ext cx="8728067" cy="954107"/>
          </a:xfrm>
          <a:prstGeom prst="rect">
            <a:avLst/>
          </a:prstGeom>
        </p:spPr>
        <p:txBody>
          <a:bodyPr wrap="square">
            <a:spAutoFit/>
          </a:bodyPr>
          <a:lstStyle/>
          <a:p>
            <a:pPr lvl="0" eaLnBrk="0" fontAlgn="base" hangingPunct="0">
              <a:lnSpc>
                <a:spcPct val="200000"/>
              </a:lnSpc>
              <a:spcBef>
                <a:spcPct val="0"/>
              </a:spcBef>
              <a:spcAft>
                <a:spcPct val="0"/>
              </a:spcAft>
              <a:buClrTx/>
              <a:buFontTx/>
              <a:buChar char="•"/>
            </a:pPr>
            <a:r>
              <a:rPr lang="en-US" altLang="en-US" b="1" dirty="0">
                <a:solidFill>
                  <a:schemeClr val="tx1"/>
                </a:solidFill>
                <a:latin typeface="Shabnam" panose="020B0603030804020204" pitchFamily="34" charset="-78"/>
                <a:cs typeface="Shabnam" panose="020B0603030804020204" pitchFamily="34" charset="-78"/>
              </a:rPr>
              <a:t>It is recommended to use the ANN model as the primary model and Logistic Regression as an alternative model. </a:t>
            </a:r>
            <a:endParaRPr lang="en-US" altLang="en-US" b="1" dirty="0">
              <a:solidFill>
                <a:schemeClr val="tx1"/>
              </a:solidFill>
              <a:latin typeface="Shabnam" panose="020B0603030804020204" pitchFamily="34" charset="-78"/>
              <a:cs typeface="Shabnam" panose="020B0603030804020204" pitchFamily="34" charset="-78"/>
            </a:endParaRPr>
          </a:p>
        </p:txBody>
      </p:sp>
    </p:spTree>
    <p:extLst>
      <p:ext uri="{BB962C8B-B14F-4D97-AF65-F5344CB8AC3E}">
        <p14:creationId xmlns:p14="http://schemas.microsoft.com/office/powerpoint/2010/main" val="26253733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grpSp>
        <p:nvGrpSpPr>
          <p:cNvPr id="919" name="Google Shape;919;p40"/>
          <p:cNvGrpSpPr/>
          <p:nvPr/>
        </p:nvGrpSpPr>
        <p:grpSpPr>
          <a:xfrm>
            <a:off x="504227" y="378602"/>
            <a:ext cx="7903675" cy="4407033"/>
            <a:chOff x="527100" y="368100"/>
            <a:chExt cx="7903675" cy="4407033"/>
          </a:xfrm>
        </p:grpSpPr>
        <p:sp>
          <p:nvSpPr>
            <p:cNvPr id="920" name="Google Shape;920;p40"/>
            <p:cNvSpPr/>
            <p:nvPr/>
          </p:nvSpPr>
          <p:spPr>
            <a:xfrm>
              <a:off x="527100" y="368100"/>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rot="10800000">
              <a:off x="8080473" y="3890000"/>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40"/>
          <p:cNvGrpSpPr/>
          <p:nvPr/>
        </p:nvGrpSpPr>
        <p:grpSpPr>
          <a:xfrm>
            <a:off x="2199253" y="-1225893"/>
            <a:ext cx="9985543" cy="8502990"/>
            <a:chOff x="2199253" y="-1225893"/>
            <a:chExt cx="9985543" cy="8502990"/>
          </a:xfrm>
        </p:grpSpPr>
        <p:grpSp>
          <p:nvGrpSpPr>
            <p:cNvPr id="923" name="Google Shape;923;p40"/>
            <p:cNvGrpSpPr/>
            <p:nvPr/>
          </p:nvGrpSpPr>
          <p:grpSpPr>
            <a:xfrm rot="5400000">
              <a:off x="2472099" y="2473657"/>
              <a:ext cx="4530594" cy="5076286"/>
              <a:chOff x="4826000" y="4400753"/>
              <a:chExt cx="4530594" cy="5076286"/>
            </a:xfrm>
          </p:grpSpPr>
          <p:sp>
            <p:nvSpPr>
              <p:cNvPr id="924" name="Google Shape;924;p40"/>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rot="-1163065">
              <a:off x="5174738" y="-903253"/>
              <a:ext cx="2324967" cy="2229578"/>
              <a:chOff x="5165475" y="-713653"/>
              <a:chExt cx="2324999" cy="2229609"/>
            </a:xfrm>
          </p:grpSpPr>
          <p:sp>
            <p:nvSpPr>
              <p:cNvPr id="927" name="Google Shape;927;p40"/>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rot="-3325703">
              <a:off x="8175152" y="580592"/>
              <a:ext cx="3324971" cy="3409704"/>
              <a:chOff x="7159200" y="2117361"/>
              <a:chExt cx="2271501" cy="2329387"/>
            </a:xfrm>
          </p:grpSpPr>
          <p:sp>
            <p:nvSpPr>
              <p:cNvPr id="930" name="Google Shape;930;p40"/>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5" name="Google Shape;935;p40"/>
          <p:cNvGrpSpPr/>
          <p:nvPr/>
        </p:nvGrpSpPr>
        <p:grpSpPr>
          <a:xfrm>
            <a:off x="3873600" y="800425"/>
            <a:ext cx="2828875" cy="3790212"/>
            <a:chOff x="3873600" y="800425"/>
            <a:chExt cx="2828875" cy="3790212"/>
          </a:xfrm>
        </p:grpSpPr>
        <p:grpSp>
          <p:nvGrpSpPr>
            <p:cNvPr id="936" name="Google Shape;936;p40"/>
            <p:cNvGrpSpPr/>
            <p:nvPr/>
          </p:nvGrpSpPr>
          <p:grpSpPr>
            <a:xfrm>
              <a:off x="5819942" y="4257166"/>
              <a:ext cx="882533" cy="333471"/>
              <a:chOff x="3551575" y="3215125"/>
              <a:chExt cx="389450" cy="147150"/>
            </a:xfrm>
          </p:grpSpPr>
          <p:sp>
            <p:nvSpPr>
              <p:cNvPr id="937" name="Google Shape;937;p40"/>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3873600" y="800425"/>
              <a:ext cx="722099" cy="407700"/>
              <a:chOff x="1211425" y="918075"/>
              <a:chExt cx="722099" cy="407700"/>
            </a:xfrm>
          </p:grpSpPr>
          <p:sp>
            <p:nvSpPr>
              <p:cNvPr id="960" name="Google Shape;960;p40"/>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ECA718C5-1D4D-929F-FAF9-FE41DD4341CE}"/>
              </a:ext>
            </a:extLst>
          </p:cNvPr>
          <p:cNvSpPr txBox="1"/>
          <p:nvPr/>
        </p:nvSpPr>
        <p:spPr>
          <a:xfrm>
            <a:off x="816669" y="2023104"/>
            <a:ext cx="5032704" cy="769441"/>
          </a:xfrm>
          <a:prstGeom prst="rect">
            <a:avLst/>
          </a:prstGeom>
          <a:noFill/>
        </p:spPr>
        <p:txBody>
          <a:bodyPr wrap="square">
            <a:spAutoFit/>
          </a:bodyPr>
          <a:lstStyle/>
          <a:p>
            <a:pPr>
              <a:lnSpc>
                <a:spcPct val="150000"/>
              </a:lnSpc>
            </a:pPr>
            <a:r>
              <a:rPr lang="en-US" sz="3200" b="1" dirty="0" smtClean="0">
                <a:solidFill>
                  <a:schemeClr val="accent1"/>
                </a:solidFill>
                <a:latin typeface="Shabnam" panose="020B0603030804020204" pitchFamily="34" charset="-78"/>
                <a:cs typeface="Shabnam" panose="020B0603030804020204" pitchFamily="34" charset="-78"/>
              </a:rPr>
              <a:t>The Impact </a:t>
            </a:r>
            <a:r>
              <a:rPr lang="en-US" sz="3200" b="1" dirty="0" smtClean="0">
                <a:solidFill>
                  <a:schemeClr val="accent1"/>
                </a:solidFill>
                <a:latin typeface="Shabnam" panose="020B0603030804020204" pitchFamily="34" charset="-78"/>
                <a:cs typeface="Shabnam" panose="020B0603030804020204" pitchFamily="34" charset="-78"/>
              </a:rPr>
              <a:t>of </a:t>
            </a:r>
            <a:r>
              <a:rPr lang="en-US" sz="3200" b="1" dirty="0" smtClean="0">
                <a:solidFill>
                  <a:schemeClr val="accent1"/>
                </a:solidFill>
                <a:latin typeface="Shabnam" panose="020B0603030804020204" pitchFamily="34" charset="-78"/>
                <a:cs typeface="Shabnam" panose="020B0603030804020204" pitchFamily="34" charset="-78"/>
              </a:rPr>
              <a:t>The Model</a:t>
            </a:r>
          </a:p>
        </p:txBody>
      </p:sp>
      <p:pic>
        <p:nvPicPr>
          <p:cNvPr id="61" name="Picture 60"/>
          <p:cNvPicPr>
            <a:picLocks noChangeAspect="1"/>
          </p:cNvPicPr>
          <p:nvPr/>
        </p:nvPicPr>
        <p:blipFill>
          <a:blip r:embed="rId3"/>
          <a:stretch>
            <a:fillRect/>
          </a:stretch>
        </p:blipFill>
        <p:spPr>
          <a:xfrm>
            <a:off x="6635790" y="1299506"/>
            <a:ext cx="1453597" cy="1450813"/>
          </a:xfrm>
          <a:prstGeom prst="rect">
            <a:avLst/>
          </a:prstGeom>
        </p:spPr>
      </p:pic>
      <p:sp>
        <p:nvSpPr>
          <p:cNvPr id="3" name="Rectangle 2"/>
          <p:cNvSpPr/>
          <p:nvPr/>
        </p:nvSpPr>
        <p:spPr>
          <a:xfrm>
            <a:off x="848632" y="2921325"/>
            <a:ext cx="4971309" cy="307777"/>
          </a:xfrm>
          <a:prstGeom prst="rect">
            <a:avLst/>
          </a:prstGeom>
        </p:spPr>
        <p:txBody>
          <a:bodyPr wrap="square">
            <a:spAutoFit/>
          </a:bodyPr>
          <a:lstStyle/>
          <a:p>
            <a:r>
              <a:rPr lang="en-US" b="1" dirty="0" smtClean="0">
                <a:solidFill>
                  <a:schemeClr val="bg1"/>
                </a:solidFill>
                <a:latin typeface="Shabnam" panose="020B0603030804020204" pitchFamily="34" charset="-78"/>
                <a:cs typeface="Shabnam" panose="020B0603030804020204" pitchFamily="34" charset="-78"/>
              </a:rPr>
              <a:t>Truth behind using Ai and machine learning models</a:t>
            </a:r>
            <a:endParaRPr lang="en-US" b="1" dirty="0">
              <a:solidFill>
                <a:schemeClr val="bg1"/>
              </a:solidFill>
              <a:latin typeface="Shabnam" panose="020B0603030804020204" pitchFamily="34" charset="-78"/>
              <a:cs typeface="Shabnam" panose="020B0603030804020204" pitchFamily="34" charset="-78"/>
            </a:endParaRPr>
          </a:p>
        </p:txBody>
      </p:sp>
    </p:spTree>
    <p:extLst>
      <p:ext uri="{BB962C8B-B14F-4D97-AF65-F5344CB8AC3E}">
        <p14:creationId xmlns:p14="http://schemas.microsoft.com/office/powerpoint/2010/main" val="301873431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52" name="Google Shape;852;p37"/>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8BDF8813-83CE-5364-B837-20B1A1BB24E9}"/>
              </a:ext>
            </a:extLst>
          </p:cNvPr>
          <p:cNvSpPr txBox="1"/>
          <p:nvPr/>
        </p:nvSpPr>
        <p:spPr>
          <a:xfrm>
            <a:off x="180301" y="412836"/>
            <a:ext cx="8783681" cy="769441"/>
          </a:xfrm>
          <a:prstGeom prst="rect">
            <a:avLst/>
          </a:prstGeom>
          <a:noFill/>
        </p:spPr>
        <p:txBody>
          <a:bodyPr wrap="square" rtlCol="0">
            <a:spAutoFit/>
          </a:bodyPr>
          <a:lstStyle/>
          <a:p>
            <a:r>
              <a:rPr lang="en-US" sz="2000" b="1" dirty="0">
                <a:solidFill>
                  <a:schemeClr val="tx1"/>
                </a:solidFill>
                <a:latin typeface="Shabnam" panose="020B0603030804020204" pitchFamily="34" charset="-78"/>
                <a:cs typeface="Shabnam" panose="020B0603030804020204" pitchFamily="34" charset="-78"/>
              </a:rPr>
              <a:t>Impact of Models on Key Bank </a:t>
            </a:r>
            <a:r>
              <a:rPr lang="en-US" sz="2000" b="1" dirty="0" smtClean="0">
                <a:solidFill>
                  <a:schemeClr val="tx1"/>
                </a:solidFill>
                <a:latin typeface="Shabnam" panose="020B0603030804020204" pitchFamily="34" charset="-78"/>
                <a:cs typeface="Shabnam" panose="020B0603030804020204" pitchFamily="34" charset="-78"/>
              </a:rPr>
              <a:t>Metrics</a:t>
            </a:r>
            <a:endParaRPr lang="en-US" sz="2000" b="1" dirty="0" smtClean="0">
              <a:solidFill>
                <a:srgbClr val="15153E"/>
              </a:solidFill>
              <a:latin typeface="Shabnam" panose="020B0603030804020204" pitchFamily="34" charset="-78"/>
              <a:cs typeface="Shabnam" panose="020B0603030804020204" pitchFamily="34" charset="-78"/>
            </a:endParaRPr>
          </a:p>
          <a:p>
            <a:r>
              <a:rPr lang="en-US" sz="1200" dirty="0">
                <a:solidFill>
                  <a:schemeClr val="tx1"/>
                </a:solidFill>
                <a:latin typeface="Shabnam" panose="020B0603030804020204" pitchFamily="34" charset="-78"/>
                <a:cs typeface="Shabnam" panose="020B0603030804020204" pitchFamily="34" charset="-78"/>
              </a:rPr>
              <a:t>This chart compares the performance of the bank's current systems with the predicted results after implementing the proposed models. </a:t>
            </a:r>
          </a:p>
        </p:txBody>
      </p:sp>
      <p:sp>
        <p:nvSpPr>
          <p:cNvPr id="47" name="TextBox 46">
            <a:extLst>
              <a:ext uri="{FF2B5EF4-FFF2-40B4-BE49-F238E27FC236}">
                <a16:creationId xmlns:a16="http://schemas.microsoft.com/office/drawing/2014/main" id="{8BDF8813-83CE-5364-B837-20B1A1BB24E9}"/>
              </a:ext>
            </a:extLst>
          </p:cNvPr>
          <p:cNvSpPr txBox="1"/>
          <p:nvPr/>
        </p:nvSpPr>
        <p:spPr>
          <a:xfrm>
            <a:off x="5864170" y="1447007"/>
            <a:ext cx="2946392" cy="2431435"/>
          </a:xfrm>
          <a:prstGeom prst="rect">
            <a:avLst/>
          </a:prstGeom>
          <a:noFill/>
        </p:spPr>
        <p:txBody>
          <a:bodyPr wrap="square" rtlCol="0">
            <a:spAutoFit/>
          </a:bodyPr>
          <a:lstStyle/>
          <a:p>
            <a:r>
              <a:rPr lang="en-US" sz="1600" b="1" dirty="0" smtClean="0">
                <a:solidFill>
                  <a:schemeClr val="tx1"/>
                </a:solidFill>
                <a:latin typeface="Shabnam" panose="020B0603030804020204" pitchFamily="34" charset="-78"/>
                <a:cs typeface="Shabnam" panose="020B0603030804020204" pitchFamily="34" charset="-78"/>
              </a:rPr>
              <a:t>Three </a:t>
            </a:r>
            <a:r>
              <a:rPr lang="en-US" sz="1600" b="1" dirty="0">
                <a:solidFill>
                  <a:schemeClr val="tx1"/>
                </a:solidFill>
                <a:latin typeface="Shabnam" panose="020B0603030804020204" pitchFamily="34" charset="-78"/>
                <a:cs typeface="Shabnam" panose="020B0603030804020204" pitchFamily="34" charset="-78"/>
              </a:rPr>
              <a:t>key metrics </a:t>
            </a:r>
            <a:r>
              <a:rPr lang="en-US" sz="1600" b="1" dirty="0" smtClean="0">
                <a:solidFill>
                  <a:schemeClr val="tx1"/>
                </a:solidFill>
                <a:latin typeface="Shabnam" panose="020B0603030804020204" pitchFamily="34" charset="-78"/>
                <a:cs typeface="Shabnam" panose="020B0603030804020204" pitchFamily="34" charset="-78"/>
              </a:rPr>
              <a:t>displayed:</a:t>
            </a:r>
          </a:p>
          <a:p>
            <a:endParaRPr lang="en-US" sz="1600" b="1" dirty="0" smtClean="0">
              <a:solidFill>
                <a:schemeClr val="tx1"/>
              </a:solidFill>
              <a:latin typeface="Shabnam" panose="020B0603030804020204" pitchFamily="34" charset="-78"/>
              <a:cs typeface="Shabnam" panose="020B0603030804020204" pitchFamily="34" charset="-78"/>
            </a:endParaRPr>
          </a:p>
          <a:p>
            <a:r>
              <a:rPr lang="en-US" sz="1000" b="1" dirty="0"/>
              <a:t>Loan Approval Accuracy</a:t>
            </a:r>
            <a:r>
              <a:rPr lang="en-US" sz="1000" dirty="0"/>
              <a:t>: Improvement from 70% to 85%, indicating the enhanced ability of models to identify eligible customers</a:t>
            </a:r>
            <a:r>
              <a:rPr lang="en-US" sz="1000" dirty="0" smtClean="0"/>
              <a:t>.</a:t>
            </a:r>
          </a:p>
          <a:p>
            <a:endParaRPr lang="en-US" sz="1000" b="1" dirty="0">
              <a:solidFill>
                <a:srgbClr val="15153E"/>
              </a:solidFill>
              <a:latin typeface="Shabnam" panose="020B0603030804020204" pitchFamily="34" charset="-78"/>
              <a:cs typeface="Shabnam" panose="020B0603030804020204" pitchFamily="34" charset="-78"/>
            </a:endParaRPr>
          </a:p>
          <a:p>
            <a:r>
              <a:rPr lang="en-US" sz="1000" b="1" dirty="0"/>
              <a:t>Risk Management</a:t>
            </a:r>
            <a:r>
              <a:rPr lang="en-US" sz="1000" dirty="0"/>
              <a:t>: Reduced risk through precise prediction of high-risk customers, improving financial security from 65% to 80</a:t>
            </a:r>
            <a:r>
              <a:rPr lang="en-US" sz="1000" dirty="0" smtClean="0"/>
              <a:t>%.</a:t>
            </a:r>
          </a:p>
          <a:p>
            <a:endParaRPr lang="en-US" sz="1000" b="1" dirty="0">
              <a:solidFill>
                <a:srgbClr val="15153E"/>
              </a:solidFill>
              <a:latin typeface="Shabnam" panose="020B0603030804020204" pitchFamily="34" charset="-78"/>
              <a:cs typeface="Shabnam" panose="020B0603030804020204" pitchFamily="34" charset="-78"/>
            </a:endParaRPr>
          </a:p>
          <a:p>
            <a:r>
              <a:rPr lang="en-US" sz="1000" b="1" dirty="0"/>
              <a:t>Profit Growth</a:t>
            </a:r>
            <a:r>
              <a:rPr lang="en-US" sz="1000" dirty="0"/>
              <a:t>: Identifying reliable customer profiles has increased profitability from 50% to 75%.</a:t>
            </a:r>
          </a:p>
          <a:p>
            <a:endParaRPr lang="en-US" sz="1000" b="1" dirty="0" smtClean="0">
              <a:solidFill>
                <a:srgbClr val="15153E"/>
              </a:solidFill>
              <a:latin typeface="Shabnam" panose="020B0603030804020204" pitchFamily="34" charset="-78"/>
              <a:cs typeface="Shabnam" panose="020B0603030804020204" pitchFamily="34" charset="-78"/>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91" y="1253701"/>
            <a:ext cx="5117660" cy="2818049"/>
          </a:xfrm>
          <a:prstGeom prst="rect">
            <a:avLst/>
          </a:prstGeom>
        </p:spPr>
      </p:pic>
      <p:sp>
        <p:nvSpPr>
          <p:cNvPr id="4" name="Rectangle 3"/>
          <p:cNvSpPr/>
          <p:nvPr/>
        </p:nvSpPr>
        <p:spPr>
          <a:xfrm>
            <a:off x="804271" y="4143172"/>
            <a:ext cx="8266309" cy="646331"/>
          </a:xfrm>
          <a:prstGeom prst="rect">
            <a:avLst/>
          </a:prstGeom>
        </p:spPr>
        <p:txBody>
          <a:bodyPr wrap="square">
            <a:spAutoFit/>
          </a:bodyPr>
          <a:lstStyle/>
          <a:p>
            <a:r>
              <a:rPr lang="en-US" sz="1200" b="1" dirty="0">
                <a:latin typeface="Shabnam" panose="020B0603030804020204" pitchFamily="34" charset="-78"/>
                <a:cs typeface="Shabnam" panose="020B0603030804020204" pitchFamily="34" charset="-78"/>
              </a:rPr>
              <a:t>Key Message:</a:t>
            </a:r>
            <a:br>
              <a:rPr lang="en-US" sz="1200" b="1" dirty="0">
                <a:latin typeface="Shabnam" panose="020B0603030804020204" pitchFamily="34" charset="-78"/>
                <a:cs typeface="Shabnam" panose="020B0603030804020204" pitchFamily="34" charset="-78"/>
              </a:rPr>
            </a:br>
            <a:r>
              <a:rPr lang="en-US" sz="1200" dirty="0">
                <a:latin typeface="Shabnam" panose="020B0603030804020204" pitchFamily="34" charset="-78"/>
                <a:cs typeface="Shabnam" panose="020B0603030804020204" pitchFamily="34" charset="-78"/>
              </a:rPr>
              <a:t>Investing in these AI models strengthens data-driven decision-making, ultimately reducing financial risk losses and boosting the bank’s overall efficiency.</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1000"/>
                                        <p:tgtEl>
                                          <p:spTgt spid="47"/>
                                        </p:tgtEl>
                                      </p:cBhvr>
                                    </p:animEffect>
                                    <p:anim calcmode="lin" valueType="num">
                                      <p:cBhvr>
                                        <p:cTn id="16" dur="1000" fill="hold"/>
                                        <p:tgtEl>
                                          <p:spTgt spid="47"/>
                                        </p:tgtEl>
                                        <p:attrNameLst>
                                          <p:attrName>ppt_x</p:attrName>
                                        </p:attrNameLst>
                                      </p:cBhvr>
                                      <p:tavLst>
                                        <p:tav tm="0">
                                          <p:val>
                                            <p:strVal val="#ppt_x"/>
                                          </p:val>
                                        </p:tav>
                                        <p:tav tm="100000">
                                          <p:val>
                                            <p:strVal val="#ppt_x"/>
                                          </p:val>
                                        </p:tav>
                                      </p:tavLst>
                                    </p:anim>
                                    <p:anim calcmode="lin" valueType="num">
                                      <p:cBhvr>
                                        <p:cTn id="17" dur="1000" fill="hold"/>
                                        <p:tgtEl>
                                          <p:spTgt spid="4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7" grpId="0"/>
      <p:bldP spid="4" grpId="0"/>
    </p:bldLst>
  </p:timing>
</p:sld>
</file>

<file path=ppt/theme/theme1.xml><?xml version="1.0" encoding="utf-8"?>
<a:theme xmlns:a="http://schemas.openxmlformats.org/drawingml/2006/main" name="Delivery Plan Consulting by Slidesgo">
  <a:themeElements>
    <a:clrScheme name="Simple Light">
      <a:dk1>
        <a:srgbClr val="15153E"/>
      </a:dk1>
      <a:lt1>
        <a:srgbClr val="FFFFFF"/>
      </a:lt1>
      <a:dk2>
        <a:srgbClr val="5571FB"/>
      </a:dk2>
      <a:lt2>
        <a:srgbClr val="7A7A7A"/>
      </a:lt2>
      <a:accent1>
        <a:srgbClr val="A7F6CF"/>
      </a:accent1>
      <a:accent2>
        <a:srgbClr val="FFFFFF"/>
      </a:accent2>
      <a:accent3>
        <a:srgbClr val="FFFFFF"/>
      </a:accent3>
      <a:accent4>
        <a:srgbClr val="FFFFFF"/>
      </a:accent4>
      <a:accent5>
        <a:srgbClr val="FFFFFF"/>
      </a:accent5>
      <a:accent6>
        <a:srgbClr val="FFFFFF"/>
      </a:accent6>
      <a:hlink>
        <a:srgbClr val="15153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716</TotalTime>
  <Words>406</Words>
  <Application>Microsoft Office PowerPoint</Application>
  <PresentationFormat>On-screen Show (16:9)</PresentationFormat>
  <Paragraphs>52</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Rubik</vt:lpstr>
      <vt:lpstr>Shabnam</vt:lpstr>
      <vt:lpstr>B Titr</vt:lpstr>
      <vt:lpstr>Poppins</vt:lpstr>
      <vt:lpstr>Delivery Plan Consulting by Slidesgo</vt:lpstr>
      <vt:lpstr>PowerPoint Presentation</vt:lpstr>
      <vt:lpstr>01</vt:lpstr>
      <vt:lpstr>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mohammadjavad</dc:creator>
  <cp:lastModifiedBy>Battousai</cp:lastModifiedBy>
  <cp:revision>52</cp:revision>
  <dcterms:modified xsi:type="dcterms:W3CDTF">2025-01-22T23:42:31Z</dcterms:modified>
</cp:coreProperties>
</file>