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F7E0F3-66CA-4E28-B267-65EEBF43E2DF}">
  <a:tblStyle styleId="{ECF7E0F3-66CA-4E28-B267-65EEBF43E2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988f054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988f054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8b0b2e0c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8b0b2e0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988f054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988f054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8b0b2e0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8b0b2e0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988f0540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988f0540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8b0b2e0c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8b0b2e0c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988f054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988f054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988f0540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988f0540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988f054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0988f054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988f0540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988f0540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94d7b47e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94d7b47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8b0b2e0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8b0b2e0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94d7b47ee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94d7b47ee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8b0b2e0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8b0b2e0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8b0b2e0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8b0b2e0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988f054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988f054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988f05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988f05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8b0b2e0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8b0b2e0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23.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hyperlink" Target="https://www.linkedin.com/in/roperotagua/" TargetMode="External"/><Relationship Id="rId5" Type="http://schemas.openxmlformats.org/officeDocument/2006/relationships/hyperlink" Target="https://github.com/RoperoTagua/mete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datosclima.es/Aemethistorico/Tempestad.php"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www.agropopular.com/cabanuelas-2021-2022-010921/" TargetMode="External"/><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Predicción de temperatura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José Manuel Ropero Tagua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Cabañuelas</a:t>
            </a:r>
            <a:endParaRPr/>
          </a:p>
        </p:txBody>
      </p:sp>
      <p:pic>
        <p:nvPicPr>
          <p:cNvPr id="369" name="Google Shape;369;p22"/>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70" name="Google Shape;370;p22"/>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pic>
        <p:nvPicPr>
          <p:cNvPr id="371" name="Google Shape;371;p22"/>
          <p:cNvPicPr preferRelativeResize="0"/>
          <p:nvPr/>
        </p:nvPicPr>
        <p:blipFill>
          <a:blip r:embed="rId4">
            <a:alphaModFix/>
          </a:blip>
          <a:stretch>
            <a:fillRect/>
          </a:stretch>
        </p:blipFill>
        <p:spPr>
          <a:xfrm>
            <a:off x="3766350" y="1168575"/>
            <a:ext cx="5225249" cy="3336678"/>
          </a:xfrm>
          <a:prstGeom prst="rect">
            <a:avLst/>
          </a:prstGeom>
          <a:noFill/>
          <a:ln>
            <a:noFill/>
          </a:ln>
        </p:spPr>
      </p:pic>
      <p:graphicFrame>
        <p:nvGraphicFramePr>
          <p:cNvPr id="372" name="Google Shape;372;p22"/>
          <p:cNvGraphicFramePr/>
          <p:nvPr/>
        </p:nvGraphicFramePr>
        <p:xfrm>
          <a:off x="695575" y="2012225"/>
          <a:ext cx="3000000" cy="3000000"/>
        </p:xfrm>
        <a:graphic>
          <a:graphicData uri="http://schemas.openxmlformats.org/drawingml/2006/table">
            <a:tbl>
              <a:tblPr>
                <a:noFill/>
                <a:tableStyleId>{ECF7E0F3-66CA-4E28-B267-65EEBF43E2DF}</a:tableStyleId>
              </a:tblPr>
              <a:tblGrid>
                <a:gridCol w="1260600"/>
                <a:gridCol w="1260600"/>
              </a:tblGrid>
              <a:tr h="381000">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s"/>
                        <a:t>ECM</a:t>
                      </a:r>
                      <a:endParaRPr b="1"/>
                    </a:p>
                  </a:txBody>
                  <a:tcPr marT="91425" marB="91425" marR="91425" marL="91425"/>
                </a:tc>
              </a:tr>
              <a:tr h="381000">
                <a:tc>
                  <a:txBody>
                    <a:bodyPr/>
                    <a:lstStyle/>
                    <a:p>
                      <a:pPr indent="0" lvl="0" marL="0" rtl="0" algn="ctr">
                        <a:spcBef>
                          <a:spcPts val="0"/>
                        </a:spcBef>
                        <a:spcAft>
                          <a:spcPts val="0"/>
                        </a:spcAft>
                        <a:buNone/>
                      </a:pPr>
                      <a:r>
                        <a:rPr lang="es" sz="1000"/>
                        <a:t>Total</a:t>
                      </a:r>
                      <a:endParaRPr sz="1000"/>
                    </a:p>
                  </a:txBody>
                  <a:tcPr marT="91425" marB="91425" marR="91425" marL="91425"/>
                </a:tc>
                <a:tc>
                  <a:txBody>
                    <a:bodyPr/>
                    <a:lstStyle/>
                    <a:p>
                      <a:pPr indent="0" lvl="0" marL="0" rtl="0" algn="ctr">
                        <a:spcBef>
                          <a:spcPts val="0"/>
                        </a:spcBef>
                        <a:spcAft>
                          <a:spcPts val="0"/>
                        </a:spcAft>
                        <a:buNone/>
                      </a:pPr>
                      <a:r>
                        <a:rPr lang="es" sz="1000"/>
                        <a:t>12.45126</a:t>
                      </a:r>
                      <a:endParaRPr sz="1000"/>
                    </a:p>
                  </a:txBody>
                  <a:tcPr marT="91425" marB="91425" marR="91425" marL="91425"/>
                </a:tc>
              </a:tr>
              <a:tr h="381000">
                <a:tc>
                  <a:txBody>
                    <a:bodyPr/>
                    <a:lstStyle/>
                    <a:p>
                      <a:pPr indent="0" lvl="0" marL="0" rtl="0" algn="ctr">
                        <a:spcBef>
                          <a:spcPts val="0"/>
                        </a:spcBef>
                        <a:spcAft>
                          <a:spcPts val="0"/>
                        </a:spcAft>
                        <a:buNone/>
                      </a:pPr>
                      <a:r>
                        <a:rPr lang="es" sz="1000"/>
                        <a:t>Primer trimestre</a:t>
                      </a:r>
                      <a:endParaRPr sz="1000"/>
                    </a:p>
                  </a:txBody>
                  <a:tcPr marT="91425" marB="91425" marR="91425" marL="91425"/>
                </a:tc>
                <a:tc>
                  <a:txBody>
                    <a:bodyPr/>
                    <a:lstStyle/>
                    <a:p>
                      <a:pPr indent="0" lvl="0" marL="0" rtl="0" algn="ctr">
                        <a:spcBef>
                          <a:spcPts val="0"/>
                        </a:spcBef>
                        <a:spcAft>
                          <a:spcPts val="0"/>
                        </a:spcAft>
                        <a:buNone/>
                      </a:pPr>
                      <a:r>
                        <a:rPr lang="es" sz="1000"/>
                        <a:t>12.83803</a:t>
                      </a:r>
                      <a:endParaRPr sz="1000"/>
                    </a:p>
                  </a:txBody>
                  <a:tcPr marT="91425" marB="91425" marR="91425" marL="91425"/>
                </a:tc>
              </a:tr>
              <a:tr h="381000">
                <a:tc>
                  <a:txBody>
                    <a:bodyPr/>
                    <a:lstStyle/>
                    <a:p>
                      <a:pPr indent="0" lvl="0" marL="0" rtl="0" algn="ctr">
                        <a:spcBef>
                          <a:spcPts val="0"/>
                        </a:spcBef>
                        <a:spcAft>
                          <a:spcPts val="0"/>
                        </a:spcAft>
                        <a:buNone/>
                      </a:pPr>
                      <a:r>
                        <a:rPr lang="es" sz="1000"/>
                        <a:t>Primer mes</a:t>
                      </a:r>
                      <a:endParaRPr sz="1000"/>
                    </a:p>
                  </a:txBody>
                  <a:tcPr marT="91425" marB="91425" marR="91425" marL="91425"/>
                </a:tc>
                <a:tc>
                  <a:txBody>
                    <a:bodyPr/>
                    <a:lstStyle/>
                    <a:p>
                      <a:pPr indent="0" lvl="0" marL="0" rtl="0" algn="ctr">
                        <a:spcBef>
                          <a:spcPts val="0"/>
                        </a:spcBef>
                        <a:spcAft>
                          <a:spcPts val="0"/>
                        </a:spcAft>
                        <a:buNone/>
                      </a:pPr>
                      <a:r>
                        <a:rPr lang="es" sz="1000"/>
                        <a:t>7.781902</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3"/>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2: Random Forest</a:t>
            </a:r>
            <a:endParaRPr/>
          </a:p>
        </p:txBody>
      </p:sp>
      <p:pic>
        <p:nvPicPr>
          <p:cNvPr id="379" name="Google Shape;379;p23"/>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80" name="Google Shape;380;p23"/>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381" name="Google Shape;381;p23"/>
          <p:cNvSpPr txBox="1"/>
          <p:nvPr/>
        </p:nvSpPr>
        <p:spPr>
          <a:xfrm>
            <a:off x="469500" y="1139875"/>
            <a:ext cx="51999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Random Forest un tipo de algoritmo basado en </a:t>
            </a:r>
            <a:r>
              <a:rPr lang="es" sz="1100"/>
              <a:t>árboles</a:t>
            </a:r>
            <a:r>
              <a:rPr lang="es" sz="1100"/>
              <a:t> de </a:t>
            </a:r>
            <a:r>
              <a:rPr lang="es" sz="1100"/>
              <a:t>decisión. Dentro del árbol se dividirá el dataset de entrenamiento en dos, entrenamiento y validación, lo cual se usará para mejorar el algoritmo en función de la métrica dada.</a:t>
            </a:r>
            <a:endParaRPr sz="1100"/>
          </a:p>
          <a:p>
            <a:pPr indent="0" lvl="0" marL="0" rtl="0" algn="l">
              <a:spcBef>
                <a:spcPts val="0"/>
              </a:spcBef>
              <a:spcAft>
                <a:spcPts val="0"/>
              </a:spcAft>
              <a:buNone/>
            </a:pPr>
            <a:r>
              <a:rPr lang="es" sz="1100"/>
              <a:t>La aproximación al valor objetivo se realizará mediante funciones simples independientes entre sí, esto se conoce comúnmente como “bagging”.</a:t>
            </a:r>
            <a:endParaRPr sz="1100"/>
          </a:p>
          <a:p>
            <a:pPr indent="0" lvl="0" marL="0" rtl="0" algn="l">
              <a:spcBef>
                <a:spcPts val="0"/>
              </a:spcBef>
              <a:spcAft>
                <a:spcPts val="0"/>
              </a:spcAft>
              <a:buNone/>
            </a:pPr>
            <a:r>
              <a:t/>
            </a:r>
            <a:endParaRPr/>
          </a:p>
        </p:txBody>
      </p:sp>
      <p:pic>
        <p:nvPicPr>
          <p:cNvPr id="382" name="Google Shape;382;p23"/>
          <p:cNvPicPr preferRelativeResize="0"/>
          <p:nvPr/>
        </p:nvPicPr>
        <p:blipFill>
          <a:blip r:embed="rId4">
            <a:alphaModFix/>
          </a:blip>
          <a:stretch>
            <a:fillRect/>
          </a:stretch>
        </p:blipFill>
        <p:spPr>
          <a:xfrm>
            <a:off x="6117125" y="1553775"/>
            <a:ext cx="2521200" cy="2470782"/>
          </a:xfrm>
          <a:prstGeom prst="rect">
            <a:avLst/>
          </a:prstGeom>
          <a:noFill/>
          <a:ln>
            <a:noFill/>
          </a:ln>
        </p:spPr>
      </p:pic>
      <p:graphicFrame>
        <p:nvGraphicFramePr>
          <p:cNvPr id="383" name="Google Shape;383;p23"/>
          <p:cNvGraphicFramePr/>
          <p:nvPr/>
        </p:nvGraphicFramePr>
        <p:xfrm>
          <a:off x="952500" y="2266950"/>
          <a:ext cx="3000000" cy="3000000"/>
        </p:xfrm>
        <a:graphic>
          <a:graphicData uri="http://schemas.openxmlformats.org/drawingml/2006/table">
            <a:tbl>
              <a:tblPr>
                <a:noFill/>
                <a:tableStyleId>{ECF7E0F3-66CA-4E28-B267-65EEBF43E2DF}</a:tableStyleId>
              </a:tblPr>
              <a:tblGrid>
                <a:gridCol w="2144875"/>
                <a:gridCol w="2144875"/>
              </a:tblGrid>
              <a:tr h="381000">
                <a:tc>
                  <a:txBody>
                    <a:bodyPr/>
                    <a:lstStyle/>
                    <a:p>
                      <a:pPr indent="0" lvl="0" marL="0" rtl="0" algn="ctr">
                        <a:spcBef>
                          <a:spcPts val="0"/>
                        </a:spcBef>
                        <a:spcAft>
                          <a:spcPts val="0"/>
                        </a:spcAft>
                        <a:buNone/>
                      </a:pPr>
                      <a:r>
                        <a:rPr lang="es"/>
                        <a:t>Ventajas</a:t>
                      </a:r>
                      <a:endParaRPr/>
                    </a:p>
                  </a:txBody>
                  <a:tcPr marT="91425" marB="91425" marR="91425" marL="91425"/>
                </a:tc>
                <a:tc>
                  <a:txBody>
                    <a:bodyPr/>
                    <a:lstStyle/>
                    <a:p>
                      <a:pPr indent="0" lvl="0" marL="0" rtl="0" algn="ctr">
                        <a:spcBef>
                          <a:spcPts val="0"/>
                        </a:spcBef>
                        <a:spcAft>
                          <a:spcPts val="0"/>
                        </a:spcAft>
                        <a:buNone/>
                      </a:pPr>
                      <a:r>
                        <a:rPr lang="es"/>
                        <a:t>Desventajas</a:t>
                      </a:r>
                      <a:endParaRPr/>
                    </a:p>
                  </a:txBody>
                  <a:tcPr marT="91425" marB="91425" marR="91425" marL="91425"/>
                </a:tc>
              </a:tr>
              <a:tr h="381000">
                <a:tc>
                  <a:txBody>
                    <a:bodyPr/>
                    <a:lstStyle/>
                    <a:p>
                      <a:pPr indent="-273050" lvl="0" marL="457200" rtl="0" algn="l">
                        <a:lnSpc>
                          <a:spcPct val="115000"/>
                        </a:lnSpc>
                        <a:spcBef>
                          <a:spcPts val="1200"/>
                        </a:spcBef>
                        <a:spcAft>
                          <a:spcPts val="0"/>
                        </a:spcAft>
                        <a:buSzPts val="700"/>
                        <a:buChar char="●"/>
                      </a:pPr>
                      <a:r>
                        <a:rPr lang="es" sz="700"/>
                        <a:t>Existen muy pocas suposiciones y por lo tanto la preparación de los datos es mínima.</a:t>
                      </a:r>
                      <a:endParaRPr sz="700"/>
                    </a:p>
                    <a:p>
                      <a:pPr indent="-273050" lvl="0" marL="457200" rtl="0" algn="l">
                        <a:lnSpc>
                          <a:spcPct val="115000"/>
                        </a:lnSpc>
                        <a:spcBef>
                          <a:spcPts val="0"/>
                        </a:spcBef>
                        <a:spcAft>
                          <a:spcPts val="0"/>
                        </a:spcAft>
                        <a:buSzPts val="700"/>
                        <a:buChar char="●"/>
                      </a:pPr>
                      <a:r>
                        <a:rPr lang="es" sz="700"/>
                        <a:t>Puede manejar hasta miles de variables de entrada e identificar las más significativas. Método de reducción de dimensionalidad.</a:t>
                      </a:r>
                      <a:endParaRPr sz="700"/>
                    </a:p>
                    <a:p>
                      <a:pPr indent="-273050" lvl="0" marL="457200" rtl="0" algn="l">
                        <a:lnSpc>
                          <a:spcPct val="115000"/>
                        </a:lnSpc>
                        <a:spcBef>
                          <a:spcPts val="0"/>
                        </a:spcBef>
                        <a:spcAft>
                          <a:spcPts val="0"/>
                        </a:spcAft>
                        <a:buSzPts val="700"/>
                        <a:buChar char="●"/>
                      </a:pPr>
                      <a:r>
                        <a:rPr lang="es" sz="700"/>
                        <a:t>Una de las salidas del modelo es la </a:t>
                      </a:r>
                      <a:r>
                        <a:rPr b="1" lang="es" sz="700"/>
                        <a:t>importancia de variables</a:t>
                      </a:r>
                      <a:r>
                        <a:rPr lang="es" sz="700"/>
                        <a:t>.</a:t>
                      </a:r>
                      <a:endParaRPr sz="700"/>
                    </a:p>
                    <a:p>
                      <a:pPr indent="-273050" lvl="0" marL="457200" rtl="0" algn="l">
                        <a:lnSpc>
                          <a:spcPct val="115000"/>
                        </a:lnSpc>
                        <a:spcBef>
                          <a:spcPts val="0"/>
                        </a:spcBef>
                        <a:spcAft>
                          <a:spcPts val="0"/>
                        </a:spcAft>
                        <a:buSzPts val="700"/>
                        <a:buChar char="●"/>
                      </a:pPr>
                      <a:r>
                        <a:rPr lang="es" sz="700"/>
                        <a:t>Incorpora métodos efectivos para estimar valores faltantes.</a:t>
                      </a:r>
                      <a:endParaRPr sz="700"/>
                    </a:p>
                    <a:p>
                      <a:pPr indent="-273050" lvl="0" marL="457200" rtl="0" algn="l">
                        <a:lnSpc>
                          <a:spcPct val="115000"/>
                        </a:lnSpc>
                        <a:spcBef>
                          <a:spcPts val="0"/>
                        </a:spcBef>
                        <a:spcAft>
                          <a:spcPts val="0"/>
                        </a:spcAft>
                        <a:buSzPts val="700"/>
                        <a:buChar char="●"/>
                      </a:pPr>
                      <a:r>
                        <a:rPr lang="es" sz="700"/>
                        <a:t>Es posible usarlo como método no supervisado (clustering) y detección de outliers.</a:t>
                      </a:r>
                      <a:endParaRPr/>
                    </a:p>
                  </a:txBody>
                  <a:tcPr marT="91425" marB="91425" marR="91425" marL="91425"/>
                </a:tc>
                <a:tc>
                  <a:txBody>
                    <a:bodyPr/>
                    <a:lstStyle/>
                    <a:p>
                      <a:pPr indent="-254000" lvl="0" marL="457200" rtl="0" algn="l">
                        <a:lnSpc>
                          <a:spcPct val="115000"/>
                        </a:lnSpc>
                        <a:spcBef>
                          <a:spcPts val="1200"/>
                        </a:spcBef>
                        <a:spcAft>
                          <a:spcPts val="0"/>
                        </a:spcAft>
                        <a:buSzPts val="400"/>
                        <a:buChar char="●"/>
                      </a:pPr>
                      <a:r>
                        <a:rPr lang="es" sz="700"/>
                        <a:t>Pérdida de interpretación</a:t>
                      </a:r>
                      <a:endParaRPr sz="700"/>
                    </a:p>
                    <a:p>
                      <a:pPr indent="-254000" lvl="0" marL="457200" rtl="0" algn="l">
                        <a:lnSpc>
                          <a:spcPct val="115000"/>
                        </a:lnSpc>
                        <a:spcBef>
                          <a:spcPts val="0"/>
                        </a:spcBef>
                        <a:spcAft>
                          <a:spcPts val="0"/>
                        </a:spcAft>
                        <a:buSzPts val="400"/>
                        <a:buChar char="●"/>
                      </a:pPr>
                      <a:r>
                        <a:rPr lang="es" sz="700"/>
                        <a:t>Bueno para clasificación, no tanto para regresión. Las predicciones no son de naturaleza continua.</a:t>
                      </a:r>
                      <a:endParaRPr sz="700"/>
                    </a:p>
                    <a:p>
                      <a:pPr indent="-254000" lvl="0" marL="457200" rtl="0" algn="l">
                        <a:lnSpc>
                          <a:spcPct val="115000"/>
                        </a:lnSpc>
                        <a:spcBef>
                          <a:spcPts val="0"/>
                        </a:spcBef>
                        <a:spcAft>
                          <a:spcPts val="0"/>
                        </a:spcAft>
                        <a:buSzPts val="400"/>
                        <a:buChar char="●"/>
                      </a:pPr>
                      <a:r>
                        <a:rPr lang="es" sz="700"/>
                        <a:t>En regresión, no puede predecir más allá del rango de valores del conjunto de entrenamiento.</a:t>
                      </a:r>
                      <a:endParaRPr sz="700"/>
                    </a:p>
                    <a:p>
                      <a:pPr indent="0" lvl="0" marL="0" rtl="0" algn="l">
                        <a:spcBef>
                          <a:spcPts val="120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2: Random Forest</a:t>
            </a:r>
            <a:endParaRPr/>
          </a:p>
        </p:txBody>
      </p:sp>
      <p:pic>
        <p:nvPicPr>
          <p:cNvPr id="390" name="Google Shape;390;p24"/>
          <p:cNvPicPr preferRelativeResize="0"/>
          <p:nvPr/>
        </p:nvPicPr>
        <p:blipFill>
          <a:blip r:embed="rId3">
            <a:alphaModFix/>
          </a:blip>
          <a:stretch>
            <a:fillRect/>
          </a:stretch>
        </p:blipFill>
        <p:spPr>
          <a:xfrm>
            <a:off x="469500" y="391688"/>
            <a:ext cx="549246" cy="526576"/>
          </a:xfrm>
          <a:prstGeom prst="rect">
            <a:avLst/>
          </a:prstGeom>
          <a:noFill/>
          <a:ln>
            <a:noFill/>
          </a:ln>
        </p:spPr>
      </p:pic>
      <p:pic>
        <p:nvPicPr>
          <p:cNvPr id="391" name="Google Shape;391;p24"/>
          <p:cNvPicPr preferRelativeResize="0"/>
          <p:nvPr/>
        </p:nvPicPr>
        <p:blipFill>
          <a:blip r:embed="rId4">
            <a:alphaModFix/>
          </a:blip>
          <a:stretch>
            <a:fillRect/>
          </a:stretch>
        </p:blipFill>
        <p:spPr>
          <a:xfrm>
            <a:off x="3692350" y="1168575"/>
            <a:ext cx="5299251" cy="3383933"/>
          </a:xfrm>
          <a:prstGeom prst="rect">
            <a:avLst/>
          </a:prstGeom>
          <a:noFill/>
          <a:ln>
            <a:noFill/>
          </a:ln>
        </p:spPr>
      </p:pic>
      <p:graphicFrame>
        <p:nvGraphicFramePr>
          <p:cNvPr id="392" name="Google Shape;392;p24"/>
          <p:cNvGraphicFramePr/>
          <p:nvPr/>
        </p:nvGraphicFramePr>
        <p:xfrm>
          <a:off x="723900" y="2038350"/>
          <a:ext cx="3000000" cy="3000000"/>
        </p:xfrm>
        <a:graphic>
          <a:graphicData uri="http://schemas.openxmlformats.org/drawingml/2006/table">
            <a:tbl>
              <a:tblPr>
                <a:noFill/>
                <a:tableStyleId>{ECF7E0F3-66CA-4E28-B267-65EEBF43E2DF}</a:tableStyleId>
              </a:tblPr>
              <a:tblGrid>
                <a:gridCol w="1260600"/>
                <a:gridCol w="126060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s"/>
                        <a:t>ECM</a:t>
                      </a:r>
                      <a:endParaRPr b="1"/>
                    </a:p>
                  </a:txBody>
                  <a:tcPr marT="91425" marB="91425" marR="91425" marL="91425"/>
                </a:tc>
              </a:tr>
              <a:tr h="381000">
                <a:tc>
                  <a:txBody>
                    <a:bodyPr/>
                    <a:lstStyle/>
                    <a:p>
                      <a:pPr indent="0" lvl="0" marL="0" rtl="0" algn="ctr">
                        <a:spcBef>
                          <a:spcPts val="0"/>
                        </a:spcBef>
                        <a:spcAft>
                          <a:spcPts val="0"/>
                        </a:spcAft>
                        <a:buNone/>
                      </a:pPr>
                      <a:r>
                        <a:rPr lang="es" sz="1000"/>
                        <a:t>Total</a:t>
                      </a:r>
                      <a:endParaRPr sz="1000"/>
                    </a:p>
                  </a:txBody>
                  <a:tcPr marT="91425" marB="91425" marR="91425" marL="91425"/>
                </a:tc>
                <a:tc>
                  <a:txBody>
                    <a:bodyPr/>
                    <a:lstStyle/>
                    <a:p>
                      <a:pPr indent="0" lvl="0" marL="0" rtl="0" algn="ctr">
                        <a:spcBef>
                          <a:spcPts val="0"/>
                        </a:spcBef>
                        <a:spcAft>
                          <a:spcPts val="0"/>
                        </a:spcAft>
                        <a:buNone/>
                      </a:pPr>
                      <a:r>
                        <a:rPr lang="es" sz="1000"/>
                        <a:t>2.90689</a:t>
                      </a:r>
                      <a:endParaRPr sz="1000"/>
                    </a:p>
                  </a:txBody>
                  <a:tcPr marT="91425" marB="91425" marR="91425" marL="91425"/>
                </a:tc>
              </a:tr>
              <a:tr h="381000">
                <a:tc>
                  <a:txBody>
                    <a:bodyPr/>
                    <a:lstStyle/>
                    <a:p>
                      <a:pPr indent="0" lvl="0" marL="0" rtl="0" algn="ctr">
                        <a:spcBef>
                          <a:spcPts val="0"/>
                        </a:spcBef>
                        <a:spcAft>
                          <a:spcPts val="0"/>
                        </a:spcAft>
                        <a:buNone/>
                      </a:pPr>
                      <a:r>
                        <a:rPr lang="es" sz="1000"/>
                        <a:t>Primer trimestre</a:t>
                      </a:r>
                      <a:endParaRPr sz="1000"/>
                    </a:p>
                  </a:txBody>
                  <a:tcPr marT="91425" marB="91425" marR="91425" marL="91425"/>
                </a:tc>
                <a:tc>
                  <a:txBody>
                    <a:bodyPr/>
                    <a:lstStyle/>
                    <a:p>
                      <a:pPr indent="0" lvl="0" marL="0" rtl="0" algn="ctr">
                        <a:spcBef>
                          <a:spcPts val="0"/>
                        </a:spcBef>
                        <a:spcAft>
                          <a:spcPts val="0"/>
                        </a:spcAft>
                        <a:buNone/>
                      </a:pPr>
                      <a:r>
                        <a:rPr lang="es" sz="1000"/>
                        <a:t>3.644816</a:t>
                      </a:r>
                      <a:endParaRPr sz="1000"/>
                    </a:p>
                  </a:txBody>
                  <a:tcPr marT="91425" marB="91425" marR="91425" marL="91425"/>
                </a:tc>
              </a:tr>
              <a:tr h="381000">
                <a:tc>
                  <a:txBody>
                    <a:bodyPr/>
                    <a:lstStyle/>
                    <a:p>
                      <a:pPr indent="0" lvl="0" marL="0" rtl="0" algn="ctr">
                        <a:spcBef>
                          <a:spcPts val="0"/>
                        </a:spcBef>
                        <a:spcAft>
                          <a:spcPts val="0"/>
                        </a:spcAft>
                        <a:buNone/>
                      </a:pPr>
                      <a:r>
                        <a:rPr lang="es" sz="1000"/>
                        <a:t>Primer mes</a:t>
                      </a:r>
                      <a:endParaRPr sz="1000"/>
                    </a:p>
                  </a:txBody>
                  <a:tcPr marT="91425" marB="91425" marR="91425" marL="91425"/>
                </a:tc>
                <a:tc>
                  <a:txBody>
                    <a:bodyPr/>
                    <a:lstStyle/>
                    <a:p>
                      <a:pPr indent="0" lvl="0" marL="0" rtl="0" algn="ctr">
                        <a:spcBef>
                          <a:spcPts val="0"/>
                        </a:spcBef>
                        <a:spcAft>
                          <a:spcPts val="0"/>
                        </a:spcAft>
                        <a:buNone/>
                      </a:pPr>
                      <a:r>
                        <a:rPr lang="es" sz="1000"/>
                        <a:t>4.340077</a:t>
                      </a:r>
                      <a:endParaRPr sz="10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5"/>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4: XGBOOST</a:t>
            </a:r>
            <a:endParaRPr/>
          </a:p>
        </p:txBody>
      </p:sp>
      <p:pic>
        <p:nvPicPr>
          <p:cNvPr id="399" name="Google Shape;399;p25"/>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400" name="Google Shape;400;p25"/>
          <p:cNvSpPr txBox="1"/>
          <p:nvPr/>
        </p:nvSpPr>
        <p:spPr>
          <a:xfrm>
            <a:off x="637750" y="1126350"/>
            <a:ext cx="436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212121"/>
                </a:solidFill>
                <a:highlight>
                  <a:srgbClr val="F6F7F8"/>
                </a:highlight>
                <a:latin typeface="Roboto"/>
                <a:ea typeface="Roboto"/>
                <a:cs typeface="Roboto"/>
                <a:sym typeface="Roboto"/>
              </a:rPr>
              <a:t>Al igual que el Random Forest, el XGBoost es un algoritmo basado en árboles de decisión, la gran diferencia es que en vez de “bagging”, utiliza “gradient boosting”, esto hace que los algoritmos simples que usa para el </a:t>
            </a:r>
            <a:r>
              <a:rPr lang="es" sz="1000">
                <a:solidFill>
                  <a:srgbClr val="212121"/>
                </a:solidFill>
                <a:highlight>
                  <a:srgbClr val="F6F7F8"/>
                </a:highlight>
                <a:latin typeface="Roboto"/>
                <a:ea typeface="Roboto"/>
                <a:cs typeface="Roboto"/>
                <a:sym typeface="Roboto"/>
              </a:rPr>
              <a:t>cálculo</a:t>
            </a:r>
            <a:r>
              <a:rPr lang="es" sz="1000">
                <a:solidFill>
                  <a:srgbClr val="212121"/>
                </a:solidFill>
                <a:highlight>
                  <a:srgbClr val="F6F7F8"/>
                </a:highlight>
                <a:latin typeface="Roboto"/>
                <a:ea typeface="Roboto"/>
                <a:cs typeface="Roboto"/>
                <a:sym typeface="Roboto"/>
              </a:rPr>
              <a:t> dependan entre sí, permitiendo que un modelo aprenda de los errores del anterior.</a:t>
            </a:r>
            <a:endParaRPr sz="1000">
              <a:solidFill>
                <a:srgbClr val="212121"/>
              </a:solidFill>
              <a:highlight>
                <a:srgbClr val="F6F7F8"/>
              </a:highlight>
              <a:latin typeface="Roboto"/>
              <a:ea typeface="Roboto"/>
              <a:cs typeface="Roboto"/>
              <a:sym typeface="Roboto"/>
            </a:endParaRPr>
          </a:p>
        </p:txBody>
      </p:sp>
      <p:graphicFrame>
        <p:nvGraphicFramePr>
          <p:cNvPr id="401" name="Google Shape;401;p25"/>
          <p:cNvGraphicFramePr/>
          <p:nvPr/>
        </p:nvGraphicFramePr>
        <p:xfrm>
          <a:off x="952500" y="2266950"/>
          <a:ext cx="3000000" cy="3000000"/>
        </p:xfrm>
        <a:graphic>
          <a:graphicData uri="http://schemas.openxmlformats.org/drawingml/2006/table">
            <a:tbl>
              <a:tblPr>
                <a:noFill/>
                <a:tableStyleId>{ECF7E0F3-66CA-4E28-B267-65EEBF43E2DF}</a:tableStyleId>
              </a:tblPr>
              <a:tblGrid>
                <a:gridCol w="1919050"/>
                <a:gridCol w="1919050"/>
              </a:tblGrid>
              <a:tr h="311650">
                <a:tc>
                  <a:txBody>
                    <a:bodyPr/>
                    <a:lstStyle/>
                    <a:p>
                      <a:pPr indent="0" lvl="0" marL="0" rtl="0" algn="ctr">
                        <a:spcBef>
                          <a:spcPts val="0"/>
                        </a:spcBef>
                        <a:spcAft>
                          <a:spcPts val="0"/>
                        </a:spcAft>
                        <a:buNone/>
                      </a:pPr>
                      <a:r>
                        <a:rPr lang="es"/>
                        <a:t>Ventajas</a:t>
                      </a:r>
                      <a:endParaRPr/>
                    </a:p>
                  </a:txBody>
                  <a:tcPr marT="91425" marB="91425" marR="91425" marL="91425"/>
                </a:tc>
                <a:tc>
                  <a:txBody>
                    <a:bodyPr/>
                    <a:lstStyle/>
                    <a:p>
                      <a:pPr indent="0" lvl="0" marL="0" rtl="0" algn="ctr">
                        <a:spcBef>
                          <a:spcPts val="0"/>
                        </a:spcBef>
                        <a:spcAft>
                          <a:spcPts val="0"/>
                        </a:spcAft>
                        <a:buNone/>
                      </a:pPr>
                      <a:r>
                        <a:rPr lang="es"/>
                        <a:t>Desventajas</a:t>
                      </a:r>
                      <a:endParaRPr/>
                    </a:p>
                  </a:txBody>
                  <a:tcPr marT="91425" marB="91425" marR="91425" marL="91425"/>
                </a:tc>
              </a:tr>
              <a:tr h="2061300">
                <a:tc>
                  <a:txBody>
                    <a:bodyPr/>
                    <a:lstStyle/>
                    <a:p>
                      <a:pPr indent="-273050" lvl="0" marL="457200" rtl="0" algn="l">
                        <a:lnSpc>
                          <a:spcPct val="115000"/>
                        </a:lnSpc>
                        <a:spcBef>
                          <a:spcPts val="1200"/>
                        </a:spcBef>
                        <a:spcAft>
                          <a:spcPts val="0"/>
                        </a:spcAft>
                        <a:buSzPts val="700"/>
                        <a:buChar char="●"/>
                      </a:pPr>
                      <a:r>
                        <a:rPr lang="es" sz="700"/>
                        <a:t>Velocidad de </a:t>
                      </a:r>
                      <a:r>
                        <a:rPr lang="es" sz="700"/>
                        <a:t>cálculo</a:t>
                      </a:r>
                      <a:r>
                        <a:rPr lang="es" sz="700"/>
                        <a:t>, permitiendo tratar en tiempos razonables grandes cantidades de </a:t>
                      </a:r>
                      <a:r>
                        <a:rPr lang="es" sz="700"/>
                        <a:t>cálculo</a:t>
                      </a:r>
                      <a:r>
                        <a:rPr lang="es" sz="700"/>
                        <a:t>.</a:t>
                      </a:r>
                      <a:endParaRPr sz="700"/>
                    </a:p>
                    <a:p>
                      <a:pPr indent="-273050" lvl="0" marL="457200" rtl="0" algn="l">
                        <a:lnSpc>
                          <a:spcPct val="115000"/>
                        </a:lnSpc>
                        <a:spcBef>
                          <a:spcPts val="0"/>
                        </a:spcBef>
                        <a:spcAft>
                          <a:spcPts val="0"/>
                        </a:spcAft>
                        <a:buSzPts val="700"/>
                        <a:buChar char="●"/>
                      </a:pPr>
                      <a:r>
                        <a:rPr lang="es" sz="700"/>
                        <a:t>Capacidad para reducir el error </a:t>
                      </a:r>
                      <a:r>
                        <a:rPr lang="es" sz="700"/>
                        <a:t>apoyándose</a:t>
                      </a:r>
                      <a:r>
                        <a:rPr lang="es" sz="700"/>
                        <a:t> en la dependencia entre algoritmos.</a:t>
                      </a:r>
                      <a:endParaRPr sz="700"/>
                    </a:p>
                    <a:p>
                      <a:pPr indent="-273050" lvl="0" marL="457200" rtl="0" algn="l">
                        <a:lnSpc>
                          <a:spcPct val="115000"/>
                        </a:lnSpc>
                        <a:spcBef>
                          <a:spcPts val="0"/>
                        </a:spcBef>
                        <a:spcAft>
                          <a:spcPts val="0"/>
                        </a:spcAft>
                        <a:buSzPts val="700"/>
                        <a:buChar char="●"/>
                      </a:pPr>
                      <a:r>
                        <a:rPr lang="es" sz="700"/>
                        <a:t>Evita sobreentrenamiento, la gran cantidad de submuestras aleatorias que utiliza ayuda a un aprendizaje más generalizado.</a:t>
                      </a:r>
                      <a:endParaRPr sz="700"/>
                    </a:p>
                  </a:txBody>
                  <a:tcPr marT="91425" marB="91425" marR="91425" marL="91425"/>
                </a:tc>
                <a:tc>
                  <a:txBody>
                    <a:bodyPr/>
                    <a:lstStyle/>
                    <a:p>
                      <a:pPr indent="-273050" lvl="0" marL="457200" rtl="0" algn="l">
                        <a:lnSpc>
                          <a:spcPct val="115000"/>
                        </a:lnSpc>
                        <a:spcBef>
                          <a:spcPts val="1200"/>
                        </a:spcBef>
                        <a:spcAft>
                          <a:spcPts val="0"/>
                        </a:spcAft>
                        <a:buSzPts val="700"/>
                        <a:buChar char="●"/>
                      </a:pPr>
                      <a:r>
                        <a:rPr lang="es" sz="700"/>
                        <a:t>Dificultad para su comprensión y explicación.</a:t>
                      </a:r>
                      <a:endParaRPr sz="700"/>
                    </a:p>
                    <a:p>
                      <a:pPr indent="-273050" lvl="0" marL="457200" rtl="0" algn="l">
                        <a:lnSpc>
                          <a:spcPct val="115000"/>
                        </a:lnSpc>
                        <a:spcBef>
                          <a:spcPts val="0"/>
                        </a:spcBef>
                        <a:spcAft>
                          <a:spcPts val="0"/>
                        </a:spcAft>
                        <a:buSzPts val="700"/>
                        <a:buChar char="●"/>
                      </a:pPr>
                      <a:r>
                        <a:rPr lang="es" sz="700"/>
                        <a:t>Mayor dificultad de parametrización, debido a la alta cantidad de hiperparametros que posee.</a:t>
                      </a:r>
                      <a:endParaRPr sz="700"/>
                    </a:p>
                    <a:p>
                      <a:pPr indent="-273050" lvl="0" marL="457200" rtl="0" algn="l">
                        <a:lnSpc>
                          <a:spcPct val="115000"/>
                        </a:lnSpc>
                        <a:spcBef>
                          <a:spcPts val="0"/>
                        </a:spcBef>
                        <a:spcAft>
                          <a:spcPts val="0"/>
                        </a:spcAft>
                        <a:buSzPts val="700"/>
                        <a:buChar char="●"/>
                      </a:pPr>
                      <a:r>
                        <a:rPr lang="es" sz="700"/>
                        <a:t>Consumo de recursos computacionales elevado.</a:t>
                      </a:r>
                      <a:endParaRPr sz="700"/>
                    </a:p>
                    <a:p>
                      <a:pPr indent="0" lvl="0" marL="0" rtl="0" algn="l">
                        <a:spcBef>
                          <a:spcPts val="1200"/>
                        </a:spcBef>
                        <a:spcAft>
                          <a:spcPts val="0"/>
                        </a:spcAft>
                        <a:buNone/>
                      </a:pPr>
                      <a:r>
                        <a:t/>
                      </a:r>
                      <a:endParaRPr/>
                    </a:p>
                  </a:txBody>
                  <a:tcPr marT="91425" marB="91425" marR="91425" marL="91425"/>
                </a:tc>
              </a:tr>
            </a:tbl>
          </a:graphicData>
        </a:graphic>
      </p:graphicFrame>
      <p:pic>
        <p:nvPicPr>
          <p:cNvPr id="402" name="Google Shape;402;p25"/>
          <p:cNvPicPr preferRelativeResize="0"/>
          <p:nvPr/>
        </p:nvPicPr>
        <p:blipFill>
          <a:blip r:embed="rId4">
            <a:alphaModFix/>
          </a:blip>
          <a:stretch>
            <a:fillRect/>
          </a:stretch>
        </p:blipFill>
        <p:spPr>
          <a:xfrm>
            <a:off x="5514975" y="1327200"/>
            <a:ext cx="2844050" cy="301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6"/>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4: XGBOOST</a:t>
            </a:r>
            <a:endParaRPr/>
          </a:p>
        </p:txBody>
      </p:sp>
      <p:pic>
        <p:nvPicPr>
          <p:cNvPr id="409" name="Google Shape;409;p26"/>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410" name="Google Shape;410;p26"/>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411" name="Google Shape;411;p26"/>
          <p:cNvSpPr txBox="1"/>
          <p:nvPr/>
        </p:nvSpPr>
        <p:spPr>
          <a:xfrm>
            <a:off x="3472550" y="16328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12" name="Google Shape;412;p26"/>
          <p:cNvPicPr preferRelativeResize="0"/>
          <p:nvPr/>
        </p:nvPicPr>
        <p:blipFill>
          <a:blip r:embed="rId4">
            <a:alphaModFix/>
          </a:blip>
          <a:stretch>
            <a:fillRect/>
          </a:stretch>
        </p:blipFill>
        <p:spPr>
          <a:xfrm>
            <a:off x="3731525" y="1384475"/>
            <a:ext cx="5196225" cy="3318149"/>
          </a:xfrm>
          <a:prstGeom prst="rect">
            <a:avLst/>
          </a:prstGeom>
          <a:noFill/>
          <a:ln>
            <a:noFill/>
          </a:ln>
        </p:spPr>
      </p:pic>
      <p:graphicFrame>
        <p:nvGraphicFramePr>
          <p:cNvPr id="413" name="Google Shape;413;p26"/>
          <p:cNvGraphicFramePr/>
          <p:nvPr/>
        </p:nvGraphicFramePr>
        <p:xfrm>
          <a:off x="723900" y="2038350"/>
          <a:ext cx="3000000" cy="3000000"/>
        </p:xfrm>
        <a:graphic>
          <a:graphicData uri="http://schemas.openxmlformats.org/drawingml/2006/table">
            <a:tbl>
              <a:tblPr>
                <a:noFill/>
                <a:tableStyleId>{ECF7E0F3-66CA-4E28-B267-65EEBF43E2DF}</a:tableStyleId>
              </a:tblPr>
              <a:tblGrid>
                <a:gridCol w="1260600"/>
                <a:gridCol w="1260600"/>
              </a:tblGrid>
              <a:tr h="381000">
                <a:tc>
                  <a:txBody>
                    <a:bodyPr/>
                    <a:lstStyle/>
                    <a:p>
                      <a:pPr indent="0" lvl="0" marL="0" rtl="0" algn="l">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s"/>
                        <a:t>ECM</a:t>
                      </a:r>
                      <a:endParaRPr b="1"/>
                    </a:p>
                  </a:txBody>
                  <a:tcPr marT="91425" marB="91425" marR="91425" marL="91425"/>
                </a:tc>
              </a:tr>
              <a:tr h="381000">
                <a:tc>
                  <a:txBody>
                    <a:bodyPr/>
                    <a:lstStyle/>
                    <a:p>
                      <a:pPr indent="0" lvl="0" marL="0" rtl="0" algn="ctr">
                        <a:spcBef>
                          <a:spcPts val="0"/>
                        </a:spcBef>
                        <a:spcAft>
                          <a:spcPts val="0"/>
                        </a:spcAft>
                        <a:buNone/>
                      </a:pPr>
                      <a:r>
                        <a:rPr lang="es" sz="1000"/>
                        <a:t>Total</a:t>
                      </a:r>
                      <a:endParaRPr sz="1000"/>
                    </a:p>
                  </a:txBody>
                  <a:tcPr marT="91425" marB="91425" marR="91425" marL="91425"/>
                </a:tc>
                <a:tc>
                  <a:txBody>
                    <a:bodyPr/>
                    <a:lstStyle/>
                    <a:p>
                      <a:pPr indent="0" lvl="0" marL="0" rtl="0" algn="ctr">
                        <a:spcBef>
                          <a:spcPts val="0"/>
                        </a:spcBef>
                        <a:spcAft>
                          <a:spcPts val="0"/>
                        </a:spcAft>
                        <a:buNone/>
                      </a:pPr>
                      <a:r>
                        <a:rPr lang="es" sz="1000"/>
                        <a:t>4.95874</a:t>
                      </a:r>
                      <a:endParaRPr sz="1000"/>
                    </a:p>
                  </a:txBody>
                  <a:tcPr marT="91425" marB="91425" marR="91425" marL="91425"/>
                </a:tc>
              </a:tr>
              <a:tr h="381000">
                <a:tc>
                  <a:txBody>
                    <a:bodyPr/>
                    <a:lstStyle/>
                    <a:p>
                      <a:pPr indent="0" lvl="0" marL="0" rtl="0" algn="ctr">
                        <a:spcBef>
                          <a:spcPts val="0"/>
                        </a:spcBef>
                        <a:spcAft>
                          <a:spcPts val="0"/>
                        </a:spcAft>
                        <a:buNone/>
                      </a:pPr>
                      <a:r>
                        <a:rPr lang="es" sz="1000"/>
                        <a:t>Primer trimestre</a:t>
                      </a:r>
                      <a:endParaRPr sz="1000"/>
                    </a:p>
                  </a:txBody>
                  <a:tcPr marT="91425" marB="91425" marR="91425" marL="91425"/>
                </a:tc>
                <a:tc>
                  <a:txBody>
                    <a:bodyPr/>
                    <a:lstStyle/>
                    <a:p>
                      <a:pPr indent="0" lvl="0" marL="0" rtl="0" algn="ctr">
                        <a:spcBef>
                          <a:spcPts val="0"/>
                        </a:spcBef>
                        <a:spcAft>
                          <a:spcPts val="0"/>
                        </a:spcAft>
                        <a:buNone/>
                      </a:pPr>
                      <a:r>
                        <a:rPr lang="es" sz="1000"/>
                        <a:t>5.69477</a:t>
                      </a:r>
                      <a:endParaRPr sz="1000"/>
                    </a:p>
                  </a:txBody>
                  <a:tcPr marT="91425" marB="91425" marR="91425" marL="91425"/>
                </a:tc>
              </a:tr>
              <a:tr h="381000">
                <a:tc>
                  <a:txBody>
                    <a:bodyPr/>
                    <a:lstStyle/>
                    <a:p>
                      <a:pPr indent="0" lvl="0" marL="0" rtl="0" algn="ctr">
                        <a:spcBef>
                          <a:spcPts val="0"/>
                        </a:spcBef>
                        <a:spcAft>
                          <a:spcPts val="0"/>
                        </a:spcAft>
                        <a:buNone/>
                      </a:pPr>
                      <a:r>
                        <a:rPr lang="es" sz="1000"/>
                        <a:t>Primer mes</a:t>
                      </a:r>
                      <a:endParaRPr sz="1000"/>
                    </a:p>
                  </a:txBody>
                  <a:tcPr marT="91425" marB="91425" marR="91425" marL="91425"/>
                </a:tc>
                <a:tc>
                  <a:txBody>
                    <a:bodyPr/>
                    <a:lstStyle/>
                    <a:p>
                      <a:pPr indent="0" lvl="0" marL="0" rtl="0" algn="ctr">
                        <a:spcBef>
                          <a:spcPts val="0"/>
                        </a:spcBef>
                        <a:spcAft>
                          <a:spcPts val="0"/>
                        </a:spcAft>
                        <a:buNone/>
                      </a:pPr>
                      <a:r>
                        <a:rPr lang="es" sz="1000"/>
                        <a:t>4.934006</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7"/>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5: Red Neuronal</a:t>
            </a:r>
            <a:endParaRPr/>
          </a:p>
        </p:txBody>
      </p:sp>
      <p:pic>
        <p:nvPicPr>
          <p:cNvPr id="420" name="Google Shape;420;p27"/>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421" name="Google Shape;421;p27"/>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422" name="Google Shape;422;p27"/>
          <p:cNvSpPr txBox="1"/>
          <p:nvPr/>
        </p:nvSpPr>
        <p:spPr>
          <a:xfrm>
            <a:off x="637750" y="973950"/>
            <a:ext cx="43608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212121"/>
                </a:solidFill>
                <a:highlight>
                  <a:srgbClr val="F6F7F8"/>
                </a:highlight>
                <a:latin typeface="Roboto"/>
                <a:ea typeface="Roboto"/>
                <a:cs typeface="Roboto"/>
                <a:sym typeface="Roboto"/>
              </a:rPr>
              <a:t> Las redes neuronales son un conjunto de capas de neuronas relacionadas entre sí, las cuales permiten crear algoritmos complejos.</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000">
                <a:solidFill>
                  <a:srgbClr val="212121"/>
                </a:solidFill>
                <a:highlight>
                  <a:srgbClr val="F6F7F8"/>
                </a:highlight>
                <a:latin typeface="Roboto"/>
                <a:ea typeface="Roboto"/>
                <a:cs typeface="Roboto"/>
                <a:sym typeface="Roboto"/>
              </a:rPr>
              <a:t>Cada neurona se compone de lo siguiente:</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292100" lvl="0" marL="457200" rtl="0" algn="l">
              <a:spcBef>
                <a:spcPts val="0"/>
              </a:spcBef>
              <a:spcAft>
                <a:spcPts val="0"/>
              </a:spcAft>
              <a:buClr>
                <a:srgbClr val="212121"/>
              </a:buClr>
              <a:buSzPts val="1000"/>
              <a:buFont typeface="Roboto"/>
              <a:buChar char="➢"/>
            </a:pPr>
            <a:r>
              <a:rPr lang="es" sz="1000">
                <a:solidFill>
                  <a:srgbClr val="212121"/>
                </a:solidFill>
                <a:highlight>
                  <a:srgbClr val="F6F7F8"/>
                </a:highlight>
                <a:latin typeface="Roboto"/>
                <a:ea typeface="Roboto"/>
                <a:cs typeface="Roboto"/>
                <a:sym typeface="Roboto"/>
              </a:rPr>
              <a:t>Entrada: Los datos de entrada.</a:t>
            </a:r>
            <a:endParaRPr sz="1000">
              <a:solidFill>
                <a:srgbClr val="212121"/>
              </a:solidFill>
              <a:highlight>
                <a:srgbClr val="F6F7F8"/>
              </a:highlight>
              <a:latin typeface="Roboto"/>
              <a:ea typeface="Roboto"/>
              <a:cs typeface="Roboto"/>
              <a:sym typeface="Roboto"/>
            </a:endParaRPr>
          </a:p>
          <a:p>
            <a:pPr indent="-292100" lvl="0" marL="457200" rtl="0" algn="l">
              <a:spcBef>
                <a:spcPts val="0"/>
              </a:spcBef>
              <a:spcAft>
                <a:spcPts val="0"/>
              </a:spcAft>
              <a:buClr>
                <a:srgbClr val="212121"/>
              </a:buClr>
              <a:buSzPts val="1000"/>
              <a:buFont typeface="Roboto"/>
              <a:buChar char="➢"/>
            </a:pPr>
            <a:r>
              <a:rPr lang="es" sz="1000">
                <a:solidFill>
                  <a:srgbClr val="212121"/>
                </a:solidFill>
                <a:highlight>
                  <a:srgbClr val="F6F7F8"/>
                </a:highlight>
                <a:latin typeface="Roboto"/>
                <a:ea typeface="Roboto"/>
                <a:cs typeface="Roboto"/>
                <a:sym typeface="Roboto"/>
              </a:rPr>
              <a:t>Nodos: Denominados como nodos, estas funciones de ponderación relacionan los datos de entrada con una serie de pesos.</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292100" lvl="0" marL="457200" rtl="0" algn="l">
              <a:spcBef>
                <a:spcPts val="0"/>
              </a:spcBef>
              <a:spcAft>
                <a:spcPts val="0"/>
              </a:spcAft>
              <a:buClr>
                <a:srgbClr val="212121"/>
              </a:buClr>
              <a:buSzPts val="1000"/>
              <a:buFont typeface="Roboto"/>
              <a:buChar char="➢"/>
            </a:pPr>
            <a:r>
              <a:rPr lang="es" sz="1000">
                <a:solidFill>
                  <a:srgbClr val="212121"/>
                </a:solidFill>
                <a:highlight>
                  <a:srgbClr val="F6F7F8"/>
                </a:highlight>
                <a:latin typeface="Roboto"/>
                <a:ea typeface="Roboto"/>
                <a:cs typeface="Roboto"/>
                <a:sym typeface="Roboto"/>
              </a:rPr>
              <a:t>Función de activación: Es una función que transmite la información generada por la combinación lineal de los pesos y las entradas.</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000">
              <a:solidFill>
                <a:srgbClr val="212121"/>
              </a:solidFill>
              <a:highlight>
                <a:srgbClr val="F6F7F8"/>
              </a:highlight>
              <a:latin typeface="Roboto"/>
              <a:ea typeface="Roboto"/>
              <a:cs typeface="Roboto"/>
              <a:sym typeface="Roboto"/>
            </a:endParaRPr>
          </a:p>
          <a:p>
            <a:pPr indent="-292100" lvl="0" marL="457200" rtl="0" algn="l">
              <a:spcBef>
                <a:spcPts val="0"/>
              </a:spcBef>
              <a:spcAft>
                <a:spcPts val="0"/>
              </a:spcAft>
              <a:buClr>
                <a:srgbClr val="212121"/>
              </a:buClr>
              <a:buSzPts val="1000"/>
              <a:buFont typeface="Roboto"/>
              <a:buChar char="➢"/>
            </a:pPr>
            <a:r>
              <a:rPr lang="es" sz="1000">
                <a:solidFill>
                  <a:srgbClr val="212121"/>
                </a:solidFill>
                <a:highlight>
                  <a:srgbClr val="F6F7F8"/>
                </a:highlight>
                <a:latin typeface="Roboto"/>
                <a:ea typeface="Roboto"/>
                <a:cs typeface="Roboto"/>
                <a:sym typeface="Roboto"/>
              </a:rPr>
              <a:t>Salida: Los valores que devuelve la función de activación, que bien pueden usarse como solución final o como entrada a otra neurona.</a:t>
            </a:r>
            <a:endParaRPr sz="1000">
              <a:solidFill>
                <a:srgbClr val="212121"/>
              </a:solidFill>
              <a:highlight>
                <a:srgbClr val="F6F7F8"/>
              </a:highlight>
              <a:latin typeface="Roboto"/>
              <a:ea typeface="Roboto"/>
              <a:cs typeface="Roboto"/>
              <a:sym typeface="Roboto"/>
            </a:endParaRPr>
          </a:p>
        </p:txBody>
      </p:sp>
      <p:pic>
        <p:nvPicPr>
          <p:cNvPr id="423" name="Google Shape;423;p27"/>
          <p:cNvPicPr preferRelativeResize="0"/>
          <p:nvPr/>
        </p:nvPicPr>
        <p:blipFill>
          <a:blip r:embed="rId4">
            <a:alphaModFix/>
          </a:blip>
          <a:stretch>
            <a:fillRect/>
          </a:stretch>
        </p:blipFill>
        <p:spPr>
          <a:xfrm>
            <a:off x="1352325" y="2581650"/>
            <a:ext cx="2389024" cy="656700"/>
          </a:xfrm>
          <a:prstGeom prst="rect">
            <a:avLst/>
          </a:prstGeom>
          <a:noFill/>
          <a:ln>
            <a:noFill/>
          </a:ln>
        </p:spPr>
      </p:pic>
      <p:pic>
        <p:nvPicPr>
          <p:cNvPr id="424" name="Google Shape;424;p27"/>
          <p:cNvPicPr preferRelativeResize="0"/>
          <p:nvPr/>
        </p:nvPicPr>
        <p:blipFill>
          <a:blip r:embed="rId5">
            <a:alphaModFix/>
          </a:blip>
          <a:stretch>
            <a:fillRect/>
          </a:stretch>
        </p:blipFill>
        <p:spPr>
          <a:xfrm>
            <a:off x="2110700" y="3908125"/>
            <a:ext cx="782075" cy="415600"/>
          </a:xfrm>
          <a:prstGeom prst="rect">
            <a:avLst/>
          </a:prstGeom>
          <a:noFill/>
          <a:ln>
            <a:noFill/>
          </a:ln>
        </p:spPr>
      </p:pic>
      <p:pic>
        <p:nvPicPr>
          <p:cNvPr id="425" name="Google Shape;425;p27"/>
          <p:cNvPicPr preferRelativeResize="0"/>
          <p:nvPr/>
        </p:nvPicPr>
        <p:blipFill>
          <a:blip r:embed="rId6">
            <a:alphaModFix/>
          </a:blip>
          <a:stretch>
            <a:fillRect/>
          </a:stretch>
        </p:blipFill>
        <p:spPr>
          <a:xfrm>
            <a:off x="5319475" y="1401375"/>
            <a:ext cx="3491200" cy="249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8"/>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5: Red Neuronal</a:t>
            </a:r>
            <a:endParaRPr/>
          </a:p>
        </p:txBody>
      </p:sp>
      <p:pic>
        <p:nvPicPr>
          <p:cNvPr id="432" name="Google Shape;432;p28"/>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433" name="Google Shape;433;p28"/>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434" name="Google Shape;434;p28"/>
          <p:cNvSpPr txBox="1"/>
          <p:nvPr/>
        </p:nvSpPr>
        <p:spPr>
          <a:xfrm>
            <a:off x="637750" y="1202550"/>
            <a:ext cx="4360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212121"/>
                </a:solidFill>
                <a:highlight>
                  <a:srgbClr val="F6F7F8"/>
                </a:highlight>
                <a:latin typeface="Roboto"/>
                <a:ea typeface="Roboto"/>
                <a:cs typeface="Roboto"/>
                <a:sym typeface="Roboto"/>
              </a:rPr>
              <a:t>Si unimos diferentes neuronas acabaremos obteniendo una red neuronal, combinando distintos números de nodos por neurona y distintas funciones de activación, podemos acabar obteniendo algoritmos no lineales realmente complejos.</a:t>
            </a:r>
            <a:endParaRPr sz="1000">
              <a:solidFill>
                <a:srgbClr val="212121"/>
              </a:solidFill>
              <a:highlight>
                <a:srgbClr val="F6F7F8"/>
              </a:highlight>
              <a:latin typeface="Roboto"/>
              <a:ea typeface="Roboto"/>
              <a:cs typeface="Roboto"/>
              <a:sym typeface="Roboto"/>
            </a:endParaRPr>
          </a:p>
        </p:txBody>
      </p:sp>
      <p:pic>
        <p:nvPicPr>
          <p:cNvPr id="435" name="Google Shape;435;p28"/>
          <p:cNvPicPr preferRelativeResize="0"/>
          <p:nvPr/>
        </p:nvPicPr>
        <p:blipFill>
          <a:blip r:embed="rId4">
            <a:alphaModFix/>
          </a:blip>
          <a:stretch>
            <a:fillRect/>
          </a:stretch>
        </p:blipFill>
        <p:spPr>
          <a:xfrm>
            <a:off x="5103750" y="1728100"/>
            <a:ext cx="3840650" cy="2107023"/>
          </a:xfrm>
          <a:prstGeom prst="rect">
            <a:avLst/>
          </a:prstGeom>
          <a:noFill/>
          <a:ln>
            <a:noFill/>
          </a:ln>
        </p:spPr>
      </p:pic>
      <p:graphicFrame>
        <p:nvGraphicFramePr>
          <p:cNvPr id="436" name="Google Shape;436;p28"/>
          <p:cNvGraphicFramePr/>
          <p:nvPr/>
        </p:nvGraphicFramePr>
        <p:xfrm>
          <a:off x="952500" y="2266950"/>
          <a:ext cx="3000000" cy="3000000"/>
        </p:xfrm>
        <a:graphic>
          <a:graphicData uri="http://schemas.openxmlformats.org/drawingml/2006/table">
            <a:tbl>
              <a:tblPr>
                <a:noFill/>
                <a:tableStyleId>{ECF7E0F3-66CA-4E28-B267-65EEBF43E2DF}</a:tableStyleId>
              </a:tblPr>
              <a:tblGrid>
                <a:gridCol w="1919050"/>
                <a:gridCol w="1919050"/>
              </a:tblGrid>
              <a:tr h="314225">
                <a:tc>
                  <a:txBody>
                    <a:bodyPr/>
                    <a:lstStyle/>
                    <a:p>
                      <a:pPr indent="0" lvl="0" marL="0" rtl="0" algn="ctr">
                        <a:spcBef>
                          <a:spcPts val="0"/>
                        </a:spcBef>
                        <a:spcAft>
                          <a:spcPts val="0"/>
                        </a:spcAft>
                        <a:buNone/>
                      </a:pPr>
                      <a:r>
                        <a:rPr lang="es"/>
                        <a:t>Ventajas</a:t>
                      </a:r>
                      <a:endParaRPr/>
                    </a:p>
                  </a:txBody>
                  <a:tcPr marT="91425" marB="91425" marR="91425" marL="91425"/>
                </a:tc>
                <a:tc>
                  <a:txBody>
                    <a:bodyPr/>
                    <a:lstStyle/>
                    <a:p>
                      <a:pPr indent="0" lvl="0" marL="0" rtl="0" algn="ctr">
                        <a:spcBef>
                          <a:spcPts val="0"/>
                        </a:spcBef>
                        <a:spcAft>
                          <a:spcPts val="0"/>
                        </a:spcAft>
                        <a:buNone/>
                      </a:pPr>
                      <a:r>
                        <a:rPr lang="es"/>
                        <a:t>Desventajas</a:t>
                      </a:r>
                      <a:endParaRPr/>
                    </a:p>
                  </a:txBody>
                  <a:tcPr marT="91425" marB="91425" marR="91425" marL="91425"/>
                </a:tc>
              </a:tr>
              <a:tr h="1894450">
                <a:tc>
                  <a:txBody>
                    <a:bodyPr/>
                    <a:lstStyle/>
                    <a:p>
                      <a:pPr indent="-273050" lvl="0" marL="457200" rtl="0" algn="l">
                        <a:lnSpc>
                          <a:spcPct val="115000"/>
                        </a:lnSpc>
                        <a:spcBef>
                          <a:spcPts val="1200"/>
                        </a:spcBef>
                        <a:spcAft>
                          <a:spcPts val="0"/>
                        </a:spcAft>
                        <a:buSzPts val="700"/>
                        <a:buChar char="●"/>
                      </a:pPr>
                      <a:r>
                        <a:rPr lang="es" sz="700"/>
                        <a:t>La capacidad de aprendizaje de las redes neuronales es bastante alta, a su vez ellas mismas crean la representación de los datos interna.</a:t>
                      </a:r>
                      <a:endParaRPr sz="700"/>
                    </a:p>
                    <a:p>
                      <a:pPr indent="-273050" lvl="0" marL="457200" rtl="0" algn="l">
                        <a:lnSpc>
                          <a:spcPct val="115000"/>
                        </a:lnSpc>
                        <a:spcBef>
                          <a:spcPts val="0"/>
                        </a:spcBef>
                        <a:spcAft>
                          <a:spcPts val="0"/>
                        </a:spcAft>
                        <a:buSzPts val="700"/>
                        <a:buChar char="●"/>
                      </a:pPr>
                      <a:r>
                        <a:rPr lang="es" sz="700"/>
                        <a:t>Las redes neuronales son bastante flexibles, por lo que una información de entrada anormal puede ser manejada sin una repercusión alta.</a:t>
                      </a:r>
                      <a:endParaRPr sz="700"/>
                    </a:p>
                    <a:p>
                      <a:pPr indent="-273050" lvl="0" marL="457200" rtl="0" algn="l">
                        <a:lnSpc>
                          <a:spcPct val="115000"/>
                        </a:lnSpc>
                        <a:spcBef>
                          <a:spcPts val="0"/>
                        </a:spcBef>
                        <a:spcAft>
                          <a:spcPts val="0"/>
                        </a:spcAft>
                        <a:buSzPts val="700"/>
                        <a:buChar char="●"/>
                      </a:pPr>
                      <a:r>
                        <a:rPr lang="es" sz="700"/>
                        <a:t>Se puede trabajar en N dimensiones, por lo que el tratamiento de </a:t>
                      </a:r>
                      <a:r>
                        <a:rPr lang="es" sz="700"/>
                        <a:t>imágenes</a:t>
                      </a:r>
                      <a:r>
                        <a:rPr lang="es" sz="700"/>
                        <a:t> y texto se hace muy efectivo.</a:t>
                      </a:r>
                      <a:endParaRPr sz="700"/>
                    </a:p>
                  </a:txBody>
                  <a:tcPr marT="91425" marB="91425" marR="91425" marL="91425"/>
                </a:tc>
                <a:tc>
                  <a:txBody>
                    <a:bodyPr/>
                    <a:lstStyle/>
                    <a:p>
                      <a:pPr indent="-273050" lvl="0" marL="457200" rtl="0" algn="l">
                        <a:lnSpc>
                          <a:spcPct val="115000"/>
                        </a:lnSpc>
                        <a:spcBef>
                          <a:spcPts val="1200"/>
                        </a:spcBef>
                        <a:spcAft>
                          <a:spcPts val="0"/>
                        </a:spcAft>
                        <a:buSzPts val="700"/>
                        <a:buChar char="●"/>
                      </a:pPr>
                      <a:r>
                        <a:rPr lang="es" sz="700"/>
                        <a:t>Dificultad alta para su parametrización debido al gran número de funciones existentes.</a:t>
                      </a:r>
                      <a:endParaRPr sz="700"/>
                    </a:p>
                    <a:p>
                      <a:pPr indent="-273050" lvl="0" marL="457200" rtl="0" algn="l">
                        <a:lnSpc>
                          <a:spcPct val="115000"/>
                        </a:lnSpc>
                        <a:spcBef>
                          <a:spcPts val="0"/>
                        </a:spcBef>
                        <a:spcAft>
                          <a:spcPts val="0"/>
                        </a:spcAft>
                        <a:buSzPts val="700"/>
                        <a:buChar char="●"/>
                      </a:pPr>
                      <a:r>
                        <a:rPr lang="es" sz="700"/>
                        <a:t>No permite interpretar con facilidad los aprendizajes internos, convirtiendola en una especie de “caja negra”.</a:t>
                      </a:r>
                      <a:endParaRPr sz="700"/>
                    </a:p>
                    <a:p>
                      <a:pPr indent="-273050" lvl="0" marL="457200" rtl="0" algn="l">
                        <a:lnSpc>
                          <a:spcPct val="115000"/>
                        </a:lnSpc>
                        <a:spcBef>
                          <a:spcPts val="0"/>
                        </a:spcBef>
                        <a:spcAft>
                          <a:spcPts val="0"/>
                        </a:spcAft>
                        <a:buSzPts val="700"/>
                        <a:buChar char="●"/>
                      </a:pPr>
                      <a:r>
                        <a:rPr lang="es" sz="700"/>
                        <a:t>Necesidad de información elevada, por lo que se necesita reunir una gran cantidad de datos para su entrenamiento.</a:t>
                      </a:r>
                      <a:endParaRPr sz="700"/>
                    </a:p>
                    <a:p>
                      <a:pPr indent="-273050" lvl="0" marL="457200" rtl="0" algn="l">
                        <a:lnSpc>
                          <a:spcPct val="115000"/>
                        </a:lnSpc>
                        <a:spcBef>
                          <a:spcPts val="0"/>
                        </a:spcBef>
                        <a:spcAft>
                          <a:spcPts val="0"/>
                        </a:spcAft>
                        <a:buSzPts val="700"/>
                        <a:buChar char="●"/>
                      </a:pPr>
                      <a:r>
                        <a:rPr lang="es" sz="700"/>
                        <a:t>Gran consumo de recursos tanto en tiempo como en equipo.</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5: Red Neuronal</a:t>
            </a:r>
            <a:endParaRPr/>
          </a:p>
        </p:txBody>
      </p:sp>
      <p:pic>
        <p:nvPicPr>
          <p:cNvPr id="443" name="Google Shape;443;p29"/>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444" name="Google Shape;444;p29"/>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pic>
        <p:nvPicPr>
          <p:cNvPr id="445" name="Google Shape;445;p29"/>
          <p:cNvPicPr preferRelativeResize="0"/>
          <p:nvPr/>
        </p:nvPicPr>
        <p:blipFill>
          <a:blip r:embed="rId4">
            <a:alphaModFix/>
          </a:blip>
          <a:stretch>
            <a:fillRect/>
          </a:stretch>
        </p:blipFill>
        <p:spPr>
          <a:xfrm>
            <a:off x="3539950" y="1168575"/>
            <a:ext cx="5299251" cy="3383933"/>
          </a:xfrm>
          <a:prstGeom prst="rect">
            <a:avLst/>
          </a:prstGeom>
          <a:noFill/>
          <a:ln>
            <a:noFill/>
          </a:ln>
        </p:spPr>
      </p:pic>
      <p:graphicFrame>
        <p:nvGraphicFramePr>
          <p:cNvPr id="446" name="Google Shape;446;p29"/>
          <p:cNvGraphicFramePr/>
          <p:nvPr/>
        </p:nvGraphicFramePr>
        <p:xfrm>
          <a:off x="723900" y="2038350"/>
          <a:ext cx="3000000" cy="3000000"/>
        </p:xfrm>
        <a:graphic>
          <a:graphicData uri="http://schemas.openxmlformats.org/drawingml/2006/table">
            <a:tbl>
              <a:tblPr>
                <a:noFill/>
                <a:tableStyleId>{ECF7E0F3-66CA-4E28-B267-65EEBF43E2DF}</a:tableStyleId>
              </a:tblPr>
              <a:tblGrid>
                <a:gridCol w="1260600"/>
                <a:gridCol w="1260600"/>
              </a:tblGrid>
              <a:tr h="381000">
                <a:tc>
                  <a:txBody>
                    <a:bodyPr/>
                    <a:lstStyle/>
                    <a:p>
                      <a:pPr indent="0" lvl="0" marL="0" rtl="0" algn="l">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s"/>
                        <a:t>ECM</a:t>
                      </a:r>
                      <a:endParaRPr b="1"/>
                    </a:p>
                  </a:txBody>
                  <a:tcPr marT="91425" marB="91425" marR="91425" marL="91425"/>
                </a:tc>
              </a:tr>
              <a:tr h="381000">
                <a:tc>
                  <a:txBody>
                    <a:bodyPr/>
                    <a:lstStyle/>
                    <a:p>
                      <a:pPr indent="0" lvl="0" marL="0" rtl="0" algn="ctr">
                        <a:spcBef>
                          <a:spcPts val="0"/>
                        </a:spcBef>
                        <a:spcAft>
                          <a:spcPts val="0"/>
                        </a:spcAft>
                        <a:buNone/>
                      </a:pPr>
                      <a:r>
                        <a:rPr lang="es" sz="1000"/>
                        <a:t>Total</a:t>
                      </a:r>
                      <a:endParaRPr sz="1000"/>
                    </a:p>
                  </a:txBody>
                  <a:tcPr marT="91425" marB="91425" marR="91425" marL="91425"/>
                </a:tc>
                <a:tc>
                  <a:txBody>
                    <a:bodyPr/>
                    <a:lstStyle/>
                    <a:p>
                      <a:pPr indent="0" lvl="0" marL="0" rtl="0" algn="ctr">
                        <a:spcBef>
                          <a:spcPts val="0"/>
                        </a:spcBef>
                        <a:spcAft>
                          <a:spcPts val="0"/>
                        </a:spcAft>
                        <a:buNone/>
                      </a:pPr>
                      <a:r>
                        <a:rPr lang="es" sz="1000"/>
                        <a:t>4.916441</a:t>
                      </a:r>
                      <a:endParaRPr sz="1000"/>
                    </a:p>
                  </a:txBody>
                  <a:tcPr marT="91425" marB="91425" marR="91425" marL="91425"/>
                </a:tc>
              </a:tr>
              <a:tr h="381000">
                <a:tc>
                  <a:txBody>
                    <a:bodyPr/>
                    <a:lstStyle/>
                    <a:p>
                      <a:pPr indent="0" lvl="0" marL="0" rtl="0" algn="ctr">
                        <a:spcBef>
                          <a:spcPts val="0"/>
                        </a:spcBef>
                        <a:spcAft>
                          <a:spcPts val="0"/>
                        </a:spcAft>
                        <a:buNone/>
                      </a:pPr>
                      <a:r>
                        <a:rPr lang="es" sz="1000"/>
                        <a:t>Primer trimestre</a:t>
                      </a:r>
                      <a:endParaRPr sz="1000"/>
                    </a:p>
                  </a:txBody>
                  <a:tcPr marT="91425" marB="91425" marR="91425" marL="91425"/>
                </a:tc>
                <a:tc>
                  <a:txBody>
                    <a:bodyPr/>
                    <a:lstStyle/>
                    <a:p>
                      <a:pPr indent="0" lvl="0" marL="0" rtl="0" algn="ctr">
                        <a:spcBef>
                          <a:spcPts val="0"/>
                        </a:spcBef>
                        <a:spcAft>
                          <a:spcPts val="0"/>
                        </a:spcAft>
                        <a:buNone/>
                      </a:pPr>
                      <a:r>
                        <a:rPr lang="es" sz="1000"/>
                        <a:t>6.308808</a:t>
                      </a:r>
                      <a:endParaRPr sz="1000"/>
                    </a:p>
                  </a:txBody>
                  <a:tcPr marT="91425" marB="91425" marR="91425" marL="91425"/>
                </a:tc>
              </a:tr>
              <a:tr h="381000">
                <a:tc>
                  <a:txBody>
                    <a:bodyPr/>
                    <a:lstStyle/>
                    <a:p>
                      <a:pPr indent="0" lvl="0" marL="0" rtl="0" algn="ctr">
                        <a:spcBef>
                          <a:spcPts val="0"/>
                        </a:spcBef>
                        <a:spcAft>
                          <a:spcPts val="0"/>
                        </a:spcAft>
                        <a:buNone/>
                      </a:pPr>
                      <a:r>
                        <a:rPr lang="es" sz="1000"/>
                        <a:t>Primer mes</a:t>
                      </a:r>
                      <a:endParaRPr sz="1000"/>
                    </a:p>
                  </a:txBody>
                  <a:tcPr marT="91425" marB="91425" marR="91425" marL="91425"/>
                </a:tc>
                <a:tc>
                  <a:txBody>
                    <a:bodyPr/>
                    <a:lstStyle/>
                    <a:p>
                      <a:pPr indent="0" lvl="0" marL="0" rtl="0" algn="ctr">
                        <a:spcBef>
                          <a:spcPts val="0"/>
                        </a:spcBef>
                        <a:spcAft>
                          <a:spcPts val="0"/>
                        </a:spcAft>
                        <a:buNone/>
                      </a:pPr>
                      <a:r>
                        <a:rPr lang="es" sz="1000"/>
                        <a:t>4.357553</a:t>
                      </a:r>
                      <a:endParaRPr sz="10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0"/>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pic>
        <p:nvPicPr>
          <p:cNvPr id="453" name="Google Shape;453;p30"/>
          <p:cNvPicPr preferRelativeResize="0"/>
          <p:nvPr/>
        </p:nvPicPr>
        <p:blipFill>
          <a:blip r:embed="rId3">
            <a:alphaModFix/>
          </a:blip>
          <a:stretch>
            <a:fillRect/>
          </a:stretch>
        </p:blipFill>
        <p:spPr>
          <a:xfrm>
            <a:off x="469500" y="391688"/>
            <a:ext cx="549246" cy="526576"/>
          </a:xfrm>
          <a:prstGeom prst="rect">
            <a:avLst/>
          </a:prstGeom>
          <a:noFill/>
          <a:ln>
            <a:noFill/>
          </a:ln>
        </p:spPr>
      </p:pic>
      <p:graphicFrame>
        <p:nvGraphicFramePr>
          <p:cNvPr id="454" name="Google Shape;454;p30"/>
          <p:cNvGraphicFramePr/>
          <p:nvPr/>
        </p:nvGraphicFramePr>
        <p:xfrm>
          <a:off x="1349025" y="1222575"/>
          <a:ext cx="3000000" cy="3000000"/>
        </p:xfrm>
        <a:graphic>
          <a:graphicData uri="http://schemas.openxmlformats.org/drawingml/2006/table">
            <a:tbl>
              <a:tblPr>
                <a:noFill/>
                <a:tableStyleId>{ECF7E0F3-66CA-4E28-B267-65EEBF43E2DF}</a:tableStyleId>
              </a:tblPr>
              <a:tblGrid>
                <a:gridCol w="981975"/>
                <a:gridCol w="981975"/>
                <a:gridCol w="981975"/>
                <a:gridCol w="981975"/>
                <a:gridCol w="981975"/>
                <a:gridCol w="981975"/>
              </a:tblGrid>
              <a:tr h="544125">
                <a:tc>
                  <a:txBody>
                    <a:bodyPr/>
                    <a:lstStyle/>
                    <a:p>
                      <a:pPr indent="0" lvl="0" marL="0" rtl="0" algn="ctr">
                        <a:spcBef>
                          <a:spcPts val="0"/>
                        </a:spcBef>
                        <a:spcAft>
                          <a:spcPts val="0"/>
                        </a:spcAft>
                        <a:buNone/>
                      </a:pPr>
                      <a:r>
                        <a:t/>
                      </a:r>
                      <a:endParaRPr b="1" sz="1000"/>
                    </a:p>
                  </a:txBody>
                  <a:tcPr marT="91425" marB="91425" marR="91425" marL="91425" anchor="ctr"/>
                </a:tc>
                <a:tc>
                  <a:txBody>
                    <a:bodyPr/>
                    <a:lstStyle/>
                    <a:p>
                      <a:pPr indent="0" lvl="0" marL="0" rtl="0" algn="ctr">
                        <a:spcBef>
                          <a:spcPts val="0"/>
                        </a:spcBef>
                        <a:spcAft>
                          <a:spcPts val="0"/>
                        </a:spcAft>
                        <a:buNone/>
                      </a:pPr>
                      <a:r>
                        <a:rPr b="1" lang="es" sz="1100"/>
                        <a:t>ARIMA</a:t>
                      </a:r>
                      <a:endParaRPr b="1"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100"/>
                        <a:t>Cabañuelas</a:t>
                      </a:r>
                      <a:endParaRPr b="1"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100"/>
                        <a:t>Random Forest</a:t>
                      </a:r>
                      <a:endParaRPr b="1"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100"/>
                        <a:t>XGBOOST</a:t>
                      </a:r>
                      <a:endParaRPr b="1"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100"/>
                        <a:t>Red Neuronal</a:t>
                      </a:r>
                      <a:endParaRPr b="1" sz="1100"/>
                    </a:p>
                  </a:txBody>
                  <a:tcPr marT="91425" marB="91425" marR="91425" marL="91425" anchor="ctr">
                    <a:lnB cap="flat" cmpd="sng" w="9525">
                      <a:solidFill>
                        <a:srgbClr val="9E9E9E"/>
                      </a:solidFill>
                      <a:prstDash val="solid"/>
                      <a:round/>
                      <a:headEnd len="sm" w="sm" type="none"/>
                      <a:tailEnd len="sm" w="sm" type="none"/>
                    </a:lnB>
                  </a:tcPr>
                </a:tc>
              </a:tr>
              <a:tr h="338600">
                <a:tc>
                  <a:txBody>
                    <a:bodyPr/>
                    <a:lstStyle/>
                    <a:p>
                      <a:pPr indent="0" lvl="0" marL="0" rtl="0" algn="ctr">
                        <a:spcBef>
                          <a:spcPts val="0"/>
                        </a:spcBef>
                        <a:spcAft>
                          <a:spcPts val="0"/>
                        </a:spcAft>
                        <a:buNone/>
                      </a:pPr>
                      <a:r>
                        <a:rPr lang="es" sz="1000"/>
                        <a:t>Total</a:t>
                      </a:r>
                      <a:endParaRPr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000"/>
                        <a:t>3.112765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12.45126</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2.90689</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4.95874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4.916441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3650">
                <a:tc>
                  <a:txBody>
                    <a:bodyPr/>
                    <a:lstStyle/>
                    <a:p>
                      <a:pPr indent="0" lvl="0" marL="0" rtl="0" algn="ctr">
                        <a:spcBef>
                          <a:spcPts val="0"/>
                        </a:spcBef>
                        <a:spcAft>
                          <a:spcPts val="0"/>
                        </a:spcAft>
                        <a:buNone/>
                      </a:pPr>
                      <a:r>
                        <a:rPr lang="es" sz="1000"/>
                        <a:t>Primer trimestre</a:t>
                      </a:r>
                      <a:endParaRPr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000"/>
                        <a:t>3.943115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12.83803</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3.644816</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5.69477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6.308808</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8600">
                <a:tc>
                  <a:txBody>
                    <a:bodyPr/>
                    <a:lstStyle/>
                    <a:p>
                      <a:pPr indent="0" lvl="0" marL="0" rtl="0" algn="ctr">
                        <a:spcBef>
                          <a:spcPts val="0"/>
                        </a:spcBef>
                        <a:spcAft>
                          <a:spcPts val="0"/>
                        </a:spcAft>
                        <a:buNone/>
                      </a:pPr>
                      <a:r>
                        <a:rPr lang="es" sz="1000"/>
                        <a:t>Primer mes</a:t>
                      </a:r>
                      <a:endParaRPr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000"/>
                        <a:t>4.704023</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7.781902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4.340077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4.934006</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4.357553</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8600">
                <a:tc>
                  <a:txBody>
                    <a:bodyPr/>
                    <a:lstStyle/>
                    <a:p>
                      <a:pPr indent="0" lvl="0" marL="0" rtl="0" algn="ctr">
                        <a:spcBef>
                          <a:spcPts val="0"/>
                        </a:spcBef>
                        <a:spcAft>
                          <a:spcPts val="0"/>
                        </a:spcAft>
                        <a:buNone/>
                      </a:pPr>
                      <a:r>
                        <a:rPr lang="es" sz="900"/>
                        <a:t>Tiempo entrenamiento</a:t>
                      </a:r>
                      <a:endParaRPr sz="9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000"/>
                        <a:t>4 secs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4.64 mins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3.47 mins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000"/>
                        <a:t>19.02 mins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55" name="Google Shape;455;p30"/>
          <p:cNvSpPr txBox="1"/>
          <p:nvPr/>
        </p:nvSpPr>
        <p:spPr>
          <a:xfrm>
            <a:off x="779350" y="3564750"/>
            <a:ext cx="76134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s" sz="1000"/>
              <a:t>El mejor modelo es el Random Forest, teniendo a los modelos ARIMA cerca.</a:t>
            </a:r>
            <a:endParaRPr sz="1000"/>
          </a:p>
          <a:p>
            <a:pPr indent="-292100" lvl="0" marL="457200" rtl="0" algn="l">
              <a:spcBef>
                <a:spcPts val="0"/>
              </a:spcBef>
              <a:spcAft>
                <a:spcPts val="0"/>
              </a:spcAft>
              <a:buSzPts val="1000"/>
              <a:buChar char="➢"/>
            </a:pPr>
            <a:r>
              <a:rPr lang="es" sz="1000"/>
              <a:t>Las cabañuelas, pese a ajustar y detectar algunos picos, distan mucho de dar un buen resultado.</a:t>
            </a:r>
            <a:endParaRPr sz="1000"/>
          </a:p>
          <a:p>
            <a:pPr indent="-292100" lvl="0" marL="457200" rtl="0" algn="l">
              <a:spcBef>
                <a:spcPts val="0"/>
              </a:spcBef>
              <a:spcAft>
                <a:spcPts val="0"/>
              </a:spcAft>
              <a:buSzPts val="1000"/>
              <a:buChar char="➢"/>
            </a:pPr>
            <a:r>
              <a:rPr lang="es" sz="1000"/>
              <a:t>XGBOOST y Red Neuronal dan resultados medianamente cercanos al ARIMA, pero son modelos que pueden trabajarse mucho más, frente al ARIMA que no tiene mejora posible.</a:t>
            </a:r>
            <a:endParaRPr sz="1000"/>
          </a:p>
          <a:p>
            <a:pPr indent="-292100" lvl="0" marL="457200" rtl="0" algn="l">
              <a:spcBef>
                <a:spcPts val="0"/>
              </a:spcBef>
              <a:spcAft>
                <a:spcPts val="0"/>
              </a:spcAft>
              <a:buSzPts val="1000"/>
              <a:buChar char="➢"/>
            </a:pPr>
            <a:r>
              <a:rPr lang="es" sz="1000"/>
              <a:t>Los 3 algoritmos de ML aceptan otro tipo de entrada de datos, con trabajo y tiempo pueden mejorar significativamente.</a:t>
            </a:r>
            <a:endParaRPr sz="1000"/>
          </a:p>
          <a:p>
            <a:pPr indent="-292100" lvl="0" marL="457200" rtl="0" algn="l">
              <a:spcBef>
                <a:spcPts val="0"/>
              </a:spcBef>
              <a:spcAft>
                <a:spcPts val="0"/>
              </a:spcAft>
              <a:buSzPts val="1000"/>
              <a:buChar char="➢"/>
            </a:pPr>
            <a:r>
              <a:rPr lang="es" sz="1000"/>
              <a:t>Si se necesitan resultados de manera urgente, ARIMA y RF pueden dar buenas </a:t>
            </a:r>
            <a:r>
              <a:rPr lang="es" sz="1000"/>
              <a:t>aproximaciones</a:t>
            </a:r>
            <a:r>
              <a:rPr lang="es" sz="1000"/>
              <a:t> de forma inmediata.</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1"/>
          <p:cNvSpPr/>
          <p:nvPr/>
        </p:nvSpPr>
        <p:spPr>
          <a:xfrm>
            <a:off x="330325" y="2285250"/>
            <a:ext cx="8487000" cy="2615700"/>
          </a:xfrm>
          <a:prstGeom prst="rect">
            <a:avLst/>
          </a:prstGeom>
          <a:noFill/>
          <a:ln cap="flat" cmpd="sng" w="1524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31"/>
          <p:cNvPicPr preferRelativeResize="0"/>
          <p:nvPr/>
        </p:nvPicPr>
        <p:blipFill>
          <a:blip r:embed="rId3">
            <a:alphaModFix/>
          </a:blip>
          <a:stretch>
            <a:fillRect/>
          </a:stretch>
        </p:blipFill>
        <p:spPr>
          <a:xfrm>
            <a:off x="534275" y="2508375"/>
            <a:ext cx="2207776" cy="2207774"/>
          </a:xfrm>
          <a:prstGeom prst="rect">
            <a:avLst/>
          </a:prstGeom>
          <a:noFill/>
          <a:ln>
            <a:noFill/>
          </a:ln>
        </p:spPr>
      </p:pic>
      <p:sp>
        <p:nvSpPr>
          <p:cNvPr id="463" name="Google Shape;463;p31"/>
          <p:cNvSpPr txBox="1"/>
          <p:nvPr/>
        </p:nvSpPr>
        <p:spPr>
          <a:xfrm>
            <a:off x="3006550" y="2521200"/>
            <a:ext cx="55818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Nunito"/>
                <a:ea typeface="Nunito"/>
                <a:cs typeface="Nunito"/>
                <a:sym typeface="Nunito"/>
              </a:rPr>
              <a:t>José Manuel Ropero Tagua</a:t>
            </a:r>
            <a:endParaRPr b="1">
              <a:latin typeface="Nunito"/>
              <a:ea typeface="Nunito"/>
              <a:cs typeface="Nunito"/>
              <a:sym typeface="Nunito"/>
            </a:endParaRPr>
          </a:p>
          <a:p>
            <a:pPr indent="0" lvl="0" marL="0" rtl="0" algn="l">
              <a:spcBef>
                <a:spcPts val="0"/>
              </a:spcBef>
              <a:spcAft>
                <a:spcPts val="0"/>
              </a:spcAft>
              <a:buNone/>
            </a:pPr>
            <a:r>
              <a:rPr lang="es" sz="1200">
                <a:latin typeface="Nunito"/>
                <a:ea typeface="Nunito"/>
                <a:cs typeface="Nunito"/>
                <a:sym typeface="Nunito"/>
              </a:rPr>
              <a:t>Data Scientist, Bético, Speaker Internacional y Experto en Paint.</a:t>
            </a:r>
            <a:endParaRPr sz="1200">
              <a:latin typeface="Nunito"/>
              <a:ea typeface="Nunito"/>
              <a:cs typeface="Nunito"/>
              <a:sym typeface="Nunito"/>
            </a:endParaRPr>
          </a:p>
          <a:p>
            <a:pPr indent="0" lvl="0" marL="0" rtl="0" algn="l">
              <a:spcBef>
                <a:spcPts val="0"/>
              </a:spcBef>
              <a:spcAft>
                <a:spcPts val="0"/>
              </a:spcAft>
              <a:buNone/>
            </a:pPr>
            <a:r>
              <a:rPr lang="es" u="sng">
                <a:solidFill>
                  <a:schemeClr val="hlink"/>
                </a:solidFill>
                <a:latin typeface="Nunito"/>
                <a:ea typeface="Nunito"/>
                <a:cs typeface="Nunito"/>
                <a:sym typeface="Nunito"/>
                <a:hlinkClick r:id="rId4"/>
              </a:rPr>
              <a:t>https://www.linkedin.com/in/roperotagua/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r">
              <a:spcBef>
                <a:spcPts val="0"/>
              </a:spcBef>
              <a:spcAft>
                <a:spcPts val="0"/>
              </a:spcAft>
              <a:buNone/>
            </a:pPr>
            <a:r>
              <a:rPr lang="es" u="sng">
                <a:solidFill>
                  <a:schemeClr val="hlink"/>
                </a:solidFill>
                <a:latin typeface="Nunito"/>
                <a:ea typeface="Nunito"/>
                <a:cs typeface="Nunito"/>
                <a:sym typeface="Nunito"/>
                <a:hlinkClick r:id="rId5"/>
              </a:rPr>
              <a:t>https://github.com/RoperoTagua/meteo</a:t>
            </a:r>
            <a:endParaRPr>
              <a:latin typeface="Nunito"/>
              <a:ea typeface="Nunito"/>
              <a:cs typeface="Nunito"/>
              <a:sym typeface="Nunito"/>
            </a:endParaRPr>
          </a:p>
        </p:txBody>
      </p:sp>
      <p:sp>
        <p:nvSpPr>
          <p:cNvPr id="464" name="Google Shape;464;p31"/>
          <p:cNvSpPr/>
          <p:nvPr/>
        </p:nvSpPr>
        <p:spPr>
          <a:xfrm>
            <a:off x="1320925" y="380250"/>
            <a:ext cx="6399900" cy="1478700"/>
          </a:xfrm>
          <a:prstGeom prst="rect">
            <a:avLst/>
          </a:prstGeom>
          <a:noFill/>
          <a:ln cap="flat" cmpd="sng" w="1524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txBox="1"/>
          <p:nvPr/>
        </p:nvSpPr>
        <p:spPr>
          <a:xfrm>
            <a:off x="1489800" y="725400"/>
            <a:ext cx="60198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4100">
                <a:latin typeface="Nunito"/>
                <a:ea typeface="Nunito"/>
                <a:cs typeface="Nunito"/>
                <a:sym typeface="Nunito"/>
              </a:rPr>
              <a:t>MUCHAS GRACIAS</a:t>
            </a:r>
            <a:endParaRPr sz="41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a:t>
            </a:r>
            <a:endParaRPr/>
          </a:p>
        </p:txBody>
      </p:sp>
      <p:pic>
        <p:nvPicPr>
          <p:cNvPr id="285" name="Google Shape;285;p14"/>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286" name="Google Shape;286;p14"/>
          <p:cNvSpPr txBox="1"/>
          <p:nvPr/>
        </p:nvSpPr>
        <p:spPr>
          <a:xfrm>
            <a:off x="714525" y="1252800"/>
            <a:ext cx="38574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A lo largo del tiempo se han usado distintos métodos para estimar las temperaturas futuras, evolucionando estos a la par que la tecnología.</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100"/>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En esta charla implementaremos varios de estos métodos y compararemos sus resultados, comprobando el impacto que ha tenido el crecimiento en la estadística.</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pic>
        <p:nvPicPr>
          <p:cNvPr id="287" name="Google Shape;287;p14"/>
          <p:cNvPicPr preferRelativeResize="0"/>
          <p:nvPr/>
        </p:nvPicPr>
        <p:blipFill>
          <a:blip r:embed="rId4">
            <a:alphaModFix/>
          </a:blip>
          <a:stretch>
            <a:fillRect/>
          </a:stretch>
        </p:blipFill>
        <p:spPr>
          <a:xfrm>
            <a:off x="4724325" y="863775"/>
            <a:ext cx="4267276" cy="3467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Obtención de datos</a:t>
            </a:r>
            <a:endParaRPr/>
          </a:p>
        </p:txBody>
      </p:sp>
      <p:pic>
        <p:nvPicPr>
          <p:cNvPr id="294" name="Google Shape;294;p15"/>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295" name="Google Shape;295;p15"/>
          <p:cNvSpPr txBox="1"/>
          <p:nvPr/>
        </p:nvSpPr>
        <p:spPr>
          <a:xfrm>
            <a:off x="714525" y="1252800"/>
            <a:ext cx="385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Los datos son descargados de la siguiente web:</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u="sng">
                <a:solidFill>
                  <a:schemeClr val="hlink"/>
                </a:solidFill>
                <a:highlight>
                  <a:srgbClr val="F6F7F8"/>
                </a:highlight>
                <a:latin typeface="Roboto"/>
                <a:ea typeface="Roboto"/>
                <a:cs typeface="Roboto"/>
                <a:sym typeface="Roboto"/>
                <a:hlinkClick r:id="rId4"/>
              </a:rPr>
              <a:t>https://datosclima.es/Aemethistorico/Tempestad.php</a:t>
            </a:r>
            <a:endParaRPr sz="1200">
              <a:solidFill>
                <a:srgbClr val="212121"/>
              </a:solidFill>
              <a:highlight>
                <a:srgbClr val="F6F7F8"/>
              </a:highlight>
              <a:latin typeface="Roboto"/>
              <a:ea typeface="Roboto"/>
              <a:cs typeface="Roboto"/>
              <a:sym typeface="Roboto"/>
            </a:endParaRPr>
          </a:p>
        </p:txBody>
      </p:sp>
      <p:sp>
        <p:nvSpPr>
          <p:cNvPr id="296" name="Google Shape;296;p15"/>
          <p:cNvSpPr txBox="1"/>
          <p:nvPr/>
        </p:nvSpPr>
        <p:spPr>
          <a:xfrm>
            <a:off x="790725" y="2091000"/>
            <a:ext cx="385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Estación meteorológica: Morón de la Frontera (Sevilla)</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Fecha </a:t>
            </a:r>
            <a:r>
              <a:rPr lang="es" sz="1200">
                <a:solidFill>
                  <a:srgbClr val="212121"/>
                </a:solidFill>
                <a:highlight>
                  <a:srgbClr val="F6F7F8"/>
                </a:highlight>
                <a:latin typeface="Roboto"/>
                <a:ea typeface="Roboto"/>
                <a:cs typeface="Roboto"/>
                <a:sym typeface="Roboto"/>
              </a:rPr>
              <a:t>mínima</a:t>
            </a:r>
            <a:r>
              <a:rPr lang="es" sz="1200">
                <a:solidFill>
                  <a:srgbClr val="212121"/>
                </a:solidFill>
                <a:highlight>
                  <a:srgbClr val="F6F7F8"/>
                </a:highlight>
                <a:latin typeface="Roboto"/>
                <a:ea typeface="Roboto"/>
                <a:cs typeface="Roboto"/>
                <a:sym typeface="Roboto"/>
              </a:rPr>
              <a:t>: 1972-01-01</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Fecha máxima: 2021-10-31</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Total registros: 18.165 datos.</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Registros </a:t>
            </a:r>
            <a:r>
              <a:rPr lang="es" sz="1200">
                <a:solidFill>
                  <a:srgbClr val="212121"/>
                </a:solidFill>
                <a:highlight>
                  <a:srgbClr val="F6F7F8"/>
                </a:highlight>
                <a:latin typeface="Roboto"/>
                <a:ea typeface="Roboto"/>
                <a:cs typeface="Roboto"/>
                <a:sym typeface="Roboto"/>
              </a:rPr>
              <a:t>vacíos</a:t>
            </a:r>
            <a:r>
              <a:rPr lang="es" sz="1200">
                <a:solidFill>
                  <a:srgbClr val="212121"/>
                </a:solidFill>
                <a:highlight>
                  <a:srgbClr val="F6F7F8"/>
                </a:highlight>
                <a:latin typeface="Roboto"/>
                <a:ea typeface="Roboto"/>
                <a:cs typeface="Roboto"/>
                <a:sym typeface="Roboto"/>
              </a:rPr>
              <a:t>: </a:t>
            </a:r>
            <a:endParaRPr sz="1200">
              <a:solidFill>
                <a:srgbClr val="212121"/>
              </a:solidFill>
              <a:highlight>
                <a:srgbClr val="F6F7F8"/>
              </a:highlight>
              <a:latin typeface="Roboto"/>
              <a:ea typeface="Roboto"/>
              <a:cs typeface="Roboto"/>
              <a:sym typeface="Roboto"/>
            </a:endParaRPr>
          </a:p>
        </p:txBody>
      </p:sp>
      <p:pic>
        <p:nvPicPr>
          <p:cNvPr id="297" name="Google Shape;297;p15"/>
          <p:cNvPicPr preferRelativeResize="0"/>
          <p:nvPr/>
        </p:nvPicPr>
        <p:blipFill>
          <a:blip r:embed="rId5">
            <a:alphaModFix/>
          </a:blip>
          <a:stretch>
            <a:fillRect/>
          </a:stretch>
        </p:blipFill>
        <p:spPr>
          <a:xfrm>
            <a:off x="4800525" y="1320975"/>
            <a:ext cx="4191074" cy="26762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Máximos y Mínimos</a:t>
            </a:r>
            <a:endParaRPr/>
          </a:p>
        </p:txBody>
      </p:sp>
      <p:graphicFrame>
        <p:nvGraphicFramePr>
          <p:cNvPr id="304" name="Google Shape;304;p16"/>
          <p:cNvGraphicFramePr/>
          <p:nvPr/>
        </p:nvGraphicFramePr>
        <p:xfrm>
          <a:off x="907975" y="1094750"/>
          <a:ext cx="3000000" cy="3000000"/>
        </p:xfrm>
        <a:graphic>
          <a:graphicData uri="http://schemas.openxmlformats.org/drawingml/2006/table">
            <a:tbl>
              <a:tblPr>
                <a:noFill/>
                <a:tableStyleId>{ECF7E0F3-66CA-4E28-B267-65EEBF43E2DF}</a:tableStyleId>
              </a:tblPr>
              <a:tblGrid>
                <a:gridCol w="1333875"/>
                <a:gridCol w="1389900"/>
                <a:gridCol w="1354850"/>
              </a:tblGrid>
              <a:tr h="448000">
                <a:tc>
                  <a:txBody>
                    <a:bodyPr/>
                    <a:lstStyle/>
                    <a:p>
                      <a:pPr indent="0" lvl="0" marL="0" rtl="0" algn="ctr">
                        <a:spcBef>
                          <a:spcPts val="0"/>
                        </a:spcBef>
                        <a:spcAft>
                          <a:spcPts val="0"/>
                        </a:spcAft>
                        <a:buNone/>
                      </a:pPr>
                      <a:r>
                        <a:rPr b="1" lang="es"/>
                        <a:t>Hist.\Temp.</a:t>
                      </a:r>
                      <a:endParaRPr b="1"/>
                    </a:p>
                  </a:txBody>
                  <a:tcPr marT="91425" marB="91425" marR="91425" marL="91425" anchor="ctr"/>
                </a:tc>
                <a:tc>
                  <a:txBody>
                    <a:bodyPr/>
                    <a:lstStyle/>
                    <a:p>
                      <a:pPr indent="0" lvl="0" marL="0" rtl="0" algn="ctr">
                        <a:spcBef>
                          <a:spcPts val="0"/>
                        </a:spcBef>
                        <a:spcAft>
                          <a:spcPts val="0"/>
                        </a:spcAft>
                        <a:buNone/>
                      </a:pPr>
                      <a:r>
                        <a:rPr b="1" lang="es"/>
                        <a:t>Mínimo</a:t>
                      </a:r>
                      <a:endParaRPr b="1"/>
                    </a:p>
                  </a:txBody>
                  <a:tcPr marT="91425" marB="91425" marR="91425" marL="91425" anchor="ctr">
                    <a:solidFill>
                      <a:schemeClr val="lt2"/>
                    </a:solidFill>
                  </a:tcPr>
                </a:tc>
                <a:tc>
                  <a:txBody>
                    <a:bodyPr/>
                    <a:lstStyle/>
                    <a:p>
                      <a:pPr indent="0" lvl="0" marL="0" rtl="0" algn="ctr">
                        <a:spcBef>
                          <a:spcPts val="0"/>
                        </a:spcBef>
                        <a:spcAft>
                          <a:spcPts val="0"/>
                        </a:spcAft>
                        <a:buNone/>
                      </a:pPr>
                      <a:r>
                        <a:rPr b="1" lang="es"/>
                        <a:t>Máximo</a:t>
                      </a:r>
                      <a:endParaRPr b="1"/>
                    </a:p>
                  </a:txBody>
                  <a:tcPr marT="91425" marB="91425" marR="91425" marL="91425" anchor="ctr">
                    <a:solidFill>
                      <a:schemeClr val="accent2"/>
                    </a:solidFill>
                  </a:tcPr>
                </a:tc>
              </a:tr>
              <a:tr h="1654225">
                <a:tc>
                  <a:txBody>
                    <a:bodyPr/>
                    <a:lstStyle/>
                    <a:p>
                      <a:pPr indent="0" lvl="0" marL="0" rtl="0" algn="ctr">
                        <a:spcBef>
                          <a:spcPts val="0"/>
                        </a:spcBef>
                        <a:spcAft>
                          <a:spcPts val="0"/>
                        </a:spcAft>
                        <a:buNone/>
                      </a:pPr>
                      <a:r>
                        <a:rPr b="1" lang="es"/>
                        <a:t>Mínima</a:t>
                      </a:r>
                      <a:endParaRPr b="1"/>
                    </a:p>
                  </a:txBody>
                  <a:tcPr marT="91425" marB="91425" marR="91425" marL="91425" anchor="ctr">
                    <a:solidFill>
                      <a:schemeClr val="lt2"/>
                    </a:solidFill>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solidFill>
                      <a:schemeClr val="lt2"/>
                    </a:solidFill>
                  </a:tcPr>
                </a:tc>
                <a:tc>
                  <a:txBody>
                    <a:bodyPr/>
                    <a:lstStyle/>
                    <a:p>
                      <a:pPr indent="0" lvl="0" marL="0" rtl="0" algn="l">
                        <a:spcBef>
                          <a:spcPts val="0"/>
                        </a:spcBef>
                        <a:spcAft>
                          <a:spcPts val="0"/>
                        </a:spcAft>
                        <a:buNone/>
                      </a:pPr>
                      <a:r>
                        <a:t/>
                      </a:r>
                      <a:endParaRPr/>
                    </a:p>
                  </a:txBody>
                  <a:tcPr marT="91425" marB="91425" marR="91425" marL="91425">
                    <a:solidFill>
                      <a:srgbClr val="CFE2F3"/>
                    </a:solidFill>
                  </a:tcPr>
                </a:tc>
              </a:tr>
              <a:tr h="1654225">
                <a:tc>
                  <a:txBody>
                    <a:bodyPr/>
                    <a:lstStyle/>
                    <a:p>
                      <a:pPr indent="0" lvl="0" marL="0" rtl="0" algn="ctr">
                        <a:spcBef>
                          <a:spcPts val="0"/>
                        </a:spcBef>
                        <a:spcAft>
                          <a:spcPts val="0"/>
                        </a:spcAft>
                        <a:buNone/>
                      </a:pPr>
                      <a:r>
                        <a:rPr b="1" lang="es"/>
                        <a:t>Máxima</a:t>
                      </a:r>
                      <a:endParaRPr b="1"/>
                    </a:p>
                  </a:txBody>
                  <a:tcPr marT="91425" marB="91425" marR="91425" marL="91425" anchor="ctr">
                    <a:solidFill>
                      <a:schemeClr val="accent2"/>
                    </a:solidFill>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solidFill>
                      <a:srgbClr val="F4CCCC"/>
                    </a:solidFill>
                  </a:tcPr>
                </a:tc>
                <a:tc>
                  <a:txBody>
                    <a:bodyPr/>
                    <a:lstStyle/>
                    <a:p>
                      <a:pPr indent="0" lvl="0" marL="0" rtl="0" algn="l">
                        <a:spcBef>
                          <a:spcPts val="0"/>
                        </a:spcBef>
                        <a:spcAft>
                          <a:spcPts val="0"/>
                        </a:spcAft>
                        <a:buNone/>
                      </a:pPr>
                      <a:r>
                        <a:t/>
                      </a:r>
                      <a:endParaRPr/>
                    </a:p>
                  </a:txBody>
                  <a:tcPr marT="91425" marB="91425" marR="91425" marL="91425">
                    <a:solidFill>
                      <a:schemeClr val="accent2"/>
                    </a:solidFill>
                  </a:tcPr>
                </a:tc>
              </a:tr>
            </a:tbl>
          </a:graphicData>
        </a:graphic>
      </p:graphicFrame>
      <p:pic>
        <p:nvPicPr>
          <p:cNvPr id="305" name="Google Shape;305;p16"/>
          <p:cNvPicPr preferRelativeResize="0"/>
          <p:nvPr/>
        </p:nvPicPr>
        <p:blipFill>
          <a:blip r:embed="rId3">
            <a:alphaModFix/>
          </a:blip>
          <a:stretch>
            <a:fillRect/>
          </a:stretch>
        </p:blipFill>
        <p:spPr>
          <a:xfrm>
            <a:off x="2378213" y="1594700"/>
            <a:ext cx="1138150" cy="1517550"/>
          </a:xfrm>
          <a:prstGeom prst="rect">
            <a:avLst/>
          </a:prstGeom>
          <a:noFill/>
          <a:ln>
            <a:noFill/>
          </a:ln>
        </p:spPr>
      </p:pic>
      <p:pic>
        <p:nvPicPr>
          <p:cNvPr id="306" name="Google Shape;306;p16"/>
          <p:cNvPicPr preferRelativeResize="0"/>
          <p:nvPr/>
        </p:nvPicPr>
        <p:blipFill>
          <a:blip r:embed="rId4">
            <a:alphaModFix/>
          </a:blip>
          <a:stretch>
            <a:fillRect/>
          </a:stretch>
        </p:blipFill>
        <p:spPr>
          <a:xfrm>
            <a:off x="3739600" y="1594713"/>
            <a:ext cx="1138150" cy="1517524"/>
          </a:xfrm>
          <a:prstGeom prst="rect">
            <a:avLst/>
          </a:prstGeom>
          <a:noFill/>
          <a:ln>
            <a:noFill/>
          </a:ln>
        </p:spPr>
      </p:pic>
      <p:pic>
        <p:nvPicPr>
          <p:cNvPr id="307" name="Google Shape;307;p16"/>
          <p:cNvPicPr preferRelativeResize="0"/>
          <p:nvPr/>
        </p:nvPicPr>
        <p:blipFill>
          <a:blip r:embed="rId5">
            <a:alphaModFix/>
          </a:blip>
          <a:stretch>
            <a:fillRect/>
          </a:stretch>
        </p:blipFill>
        <p:spPr>
          <a:xfrm>
            <a:off x="2386588" y="3268200"/>
            <a:ext cx="1121376" cy="1517500"/>
          </a:xfrm>
          <a:prstGeom prst="rect">
            <a:avLst/>
          </a:prstGeom>
          <a:noFill/>
          <a:ln>
            <a:noFill/>
          </a:ln>
        </p:spPr>
      </p:pic>
      <p:pic>
        <p:nvPicPr>
          <p:cNvPr id="308" name="Google Shape;308;p16"/>
          <p:cNvPicPr preferRelativeResize="0"/>
          <p:nvPr/>
        </p:nvPicPr>
        <p:blipFill>
          <a:blip r:embed="rId6">
            <a:alphaModFix/>
          </a:blip>
          <a:stretch>
            <a:fillRect/>
          </a:stretch>
        </p:blipFill>
        <p:spPr>
          <a:xfrm>
            <a:off x="3739600" y="3253750"/>
            <a:ext cx="1138150" cy="1546399"/>
          </a:xfrm>
          <a:prstGeom prst="rect">
            <a:avLst/>
          </a:prstGeom>
          <a:noFill/>
          <a:ln>
            <a:noFill/>
          </a:ln>
        </p:spPr>
      </p:pic>
      <p:pic>
        <p:nvPicPr>
          <p:cNvPr id="309" name="Google Shape;309;p16"/>
          <p:cNvPicPr preferRelativeResize="0"/>
          <p:nvPr/>
        </p:nvPicPr>
        <p:blipFill>
          <a:blip r:embed="rId7">
            <a:alphaModFix/>
          </a:blip>
          <a:stretch>
            <a:fillRect/>
          </a:stretch>
        </p:blipFill>
        <p:spPr>
          <a:xfrm>
            <a:off x="469500" y="391688"/>
            <a:ext cx="549246" cy="526576"/>
          </a:xfrm>
          <a:prstGeom prst="rect">
            <a:avLst/>
          </a:prstGeom>
          <a:noFill/>
          <a:ln>
            <a:noFill/>
          </a:ln>
        </p:spPr>
      </p:pic>
      <p:sp>
        <p:nvSpPr>
          <p:cNvPr id="310" name="Google Shape;310;p16"/>
          <p:cNvSpPr txBox="1"/>
          <p:nvPr/>
        </p:nvSpPr>
        <p:spPr>
          <a:xfrm>
            <a:off x="5325700" y="1135225"/>
            <a:ext cx="3405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Observaciones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Los mínimos o máximos no suelen estar en los mismos años.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No se da que en el mismo año tengamos un mínimo ni máximo </a:t>
            </a:r>
            <a:r>
              <a:rPr lang="es">
                <a:latin typeface="Nunito"/>
                <a:ea typeface="Nunito"/>
                <a:cs typeface="Nunito"/>
                <a:sym typeface="Nunito"/>
              </a:rPr>
              <a:t>histórico</a:t>
            </a:r>
            <a:r>
              <a:rPr lang="es">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Temperaturas mínimas alojadas en años anteriores a los 2000.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Temperaturas mínimas </a:t>
            </a:r>
            <a:r>
              <a:rPr lang="es">
                <a:latin typeface="Nunito"/>
                <a:ea typeface="Nunito"/>
                <a:cs typeface="Nunito"/>
                <a:sym typeface="Nunito"/>
              </a:rPr>
              <a:t>más</a:t>
            </a:r>
            <a:r>
              <a:rPr lang="es">
                <a:latin typeface="Nunito"/>
                <a:ea typeface="Nunito"/>
                <a:cs typeface="Nunito"/>
                <a:sym typeface="Nunito"/>
              </a:rPr>
              <a:t> altas alojadas en años posteriores a los 2000.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Máximos </a:t>
            </a:r>
            <a:r>
              <a:rPr lang="es">
                <a:latin typeface="Nunito"/>
                <a:ea typeface="Nunito"/>
                <a:cs typeface="Nunito"/>
                <a:sym typeface="Nunito"/>
              </a:rPr>
              <a:t>históricos</a:t>
            </a:r>
            <a:r>
              <a:rPr lang="es">
                <a:latin typeface="Nunito"/>
                <a:ea typeface="Nunito"/>
                <a:cs typeface="Nunito"/>
                <a:sym typeface="Nunito"/>
              </a:rPr>
              <a:t> distribuidos.</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txBox="1"/>
          <p:nvPr>
            <p:ph type="title"/>
          </p:nvPr>
        </p:nvSpPr>
        <p:spPr>
          <a:xfrm>
            <a:off x="1303800" y="293775"/>
            <a:ext cx="6649800" cy="72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Temperaturas medias anuales</a:t>
            </a:r>
            <a:endParaRPr/>
          </a:p>
        </p:txBody>
      </p:sp>
      <p:pic>
        <p:nvPicPr>
          <p:cNvPr id="317" name="Google Shape;317;p17"/>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18" name="Google Shape;318;p17"/>
          <p:cNvSpPr txBox="1"/>
          <p:nvPr/>
        </p:nvSpPr>
        <p:spPr>
          <a:xfrm>
            <a:off x="6204850" y="1635975"/>
            <a:ext cx="25212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Vemos como las temperaturas medias anuales van creciendo a lo largo del tiempo.</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Las </a:t>
            </a:r>
            <a:r>
              <a:rPr lang="es" sz="1200">
                <a:solidFill>
                  <a:srgbClr val="212121"/>
                </a:solidFill>
                <a:highlight>
                  <a:srgbClr val="F6F7F8"/>
                </a:highlight>
                <a:latin typeface="Roboto"/>
                <a:ea typeface="Roboto"/>
                <a:cs typeface="Roboto"/>
                <a:sym typeface="Roboto"/>
              </a:rPr>
              <a:t>mínimas</a:t>
            </a:r>
            <a:r>
              <a:rPr lang="es" sz="1200">
                <a:solidFill>
                  <a:srgbClr val="212121"/>
                </a:solidFill>
                <a:highlight>
                  <a:srgbClr val="F6F7F8"/>
                </a:highlight>
                <a:latin typeface="Roboto"/>
                <a:ea typeface="Roboto"/>
                <a:cs typeface="Roboto"/>
                <a:sym typeface="Roboto"/>
              </a:rPr>
              <a:t> han pasado de estar en unos 8-9 grados a unos 11-12.</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De igual manera las máximas pasaron de unos 23-24 grados a los 24-26.</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rPr lang="es" sz="1200">
                <a:solidFill>
                  <a:srgbClr val="212121"/>
                </a:solidFill>
                <a:highlight>
                  <a:srgbClr val="F6F7F8"/>
                </a:highlight>
                <a:latin typeface="Roboto"/>
                <a:ea typeface="Roboto"/>
                <a:cs typeface="Roboto"/>
                <a:sym typeface="Roboto"/>
              </a:rPr>
              <a:t>El aumento de las temperaturas parece ser cierto.</a:t>
            </a:r>
            <a:endParaRPr sz="1200">
              <a:solidFill>
                <a:srgbClr val="212121"/>
              </a:solidFill>
              <a:highlight>
                <a:srgbClr val="F6F7F8"/>
              </a:highlight>
              <a:latin typeface="Roboto"/>
              <a:ea typeface="Roboto"/>
              <a:cs typeface="Roboto"/>
              <a:sym typeface="Roboto"/>
            </a:endParaRPr>
          </a:p>
        </p:txBody>
      </p:sp>
      <p:pic>
        <p:nvPicPr>
          <p:cNvPr id="319" name="Google Shape;319;p17"/>
          <p:cNvPicPr preferRelativeResize="0"/>
          <p:nvPr/>
        </p:nvPicPr>
        <p:blipFill>
          <a:blip r:embed="rId4">
            <a:alphaModFix/>
          </a:blip>
          <a:stretch>
            <a:fillRect/>
          </a:stretch>
        </p:blipFill>
        <p:spPr>
          <a:xfrm>
            <a:off x="299675" y="1233629"/>
            <a:ext cx="5643926" cy="360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ARIMA</a:t>
            </a:r>
            <a:endParaRPr/>
          </a:p>
        </p:txBody>
      </p:sp>
      <p:pic>
        <p:nvPicPr>
          <p:cNvPr id="326" name="Google Shape;326;p18"/>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27" name="Google Shape;327;p18"/>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328" name="Google Shape;328;p18"/>
          <p:cNvSpPr txBox="1"/>
          <p:nvPr/>
        </p:nvSpPr>
        <p:spPr>
          <a:xfrm>
            <a:off x="539950" y="134330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Dada una serie temporal, un modelo ARIMA trata de interpretarla como una función lineal de datos anteriores y errores debidos al azar.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Esta serie puede ser descompuesta, teniendo las siguientes variables:</a:t>
            </a:r>
            <a:endParaRPr/>
          </a:p>
          <a:p>
            <a:pPr indent="-317500" lvl="0" marL="457200" rtl="0" algn="l">
              <a:spcBef>
                <a:spcPts val="0"/>
              </a:spcBef>
              <a:spcAft>
                <a:spcPts val="0"/>
              </a:spcAft>
              <a:buSzPts val="1400"/>
              <a:buChar char="●"/>
            </a:pPr>
            <a:r>
              <a:rPr lang="es"/>
              <a:t>Tendencia</a:t>
            </a:r>
            <a:endParaRPr/>
          </a:p>
          <a:p>
            <a:pPr indent="-317500" lvl="0" marL="457200" rtl="0" algn="l">
              <a:spcBef>
                <a:spcPts val="0"/>
              </a:spcBef>
              <a:spcAft>
                <a:spcPts val="0"/>
              </a:spcAft>
              <a:buSzPts val="1400"/>
              <a:buChar char="●"/>
            </a:pPr>
            <a:r>
              <a:rPr lang="es"/>
              <a:t>Periodicidad</a:t>
            </a:r>
            <a:endParaRPr/>
          </a:p>
          <a:p>
            <a:pPr indent="-317500" lvl="0" marL="457200" rtl="0" algn="l">
              <a:spcBef>
                <a:spcPts val="0"/>
              </a:spcBef>
              <a:spcAft>
                <a:spcPts val="0"/>
              </a:spcAft>
              <a:buSzPts val="1400"/>
              <a:buChar char="●"/>
            </a:pPr>
            <a:r>
              <a:rPr lang="es"/>
              <a:t>Ruido Blanco</a:t>
            </a:r>
            <a:endParaRPr/>
          </a:p>
        </p:txBody>
      </p:sp>
      <p:pic>
        <p:nvPicPr>
          <p:cNvPr id="329" name="Google Shape;329;p18"/>
          <p:cNvPicPr preferRelativeResize="0"/>
          <p:nvPr/>
        </p:nvPicPr>
        <p:blipFill>
          <a:blip r:embed="rId4">
            <a:alphaModFix/>
          </a:blip>
          <a:stretch>
            <a:fillRect/>
          </a:stretch>
        </p:blipFill>
        <p:spPr>
          <a:xfrm>
            <a:off x="4077750" y="918275"/>
            <a:ext cx="4557625" cy="382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9"/>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ARIMA</a:t>
            </a:r>
            <a:endParaRPr/>
          </a:p>
        </p:txBody>
      </p:sp>
      <p:pic>
        <p:nvPicPr>
          <p:cNvPr id="336" name="Google Shape;336;p19"/>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37" name="Google Shape;337;p19"/>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338" name="Google Shape;338;p19"/>
          <p:cNvSpPr txBox="1"/>
          <p:nvPr/>
        </p:nvSpPr>
        <p:spPr>
          <a:xfrm>
            <a:off x="539950" y="1267100"/>
            <a:ext cx="8002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Un modelo ARIMA </a:t>
            </a:r>
            <a:r>
              <a:rPr lang="es"/>
              <a:t>está</a:t>
            </a:r>
            <a:r>
              <a:rPr lang="es"/>
              <a:t> compuesto de 2 modelos distintos:</a:t>
            </a:r>
            <a:endParaRPr/>
          </a:p>
          <a:p>
            <a:pPr indent="0" lvl="0" marL="0" rtl="0" algn="l">
              <a:spcBef>
                <a:spcPts val="0"/>
              </a:spcBef>
              <a:spcAft>
                <a:spcPts val="0"/>
              </a:spcAft>
              <a:buNone/>
            </a:pPr>
            <a:r>
              <a:t/>
            </a:r>
            <a:endParaRPr/>
          </a:p>
          <a:p>
            <a:pPr indent="0" lvl="0" marL="0" rtl="0" algn="ctr">
              <a:spcBef>
                <a:spcPts val="0"/>
              </a:spcBef>
              <a:spcAft>
                <a:spcPts val="0"/>
              </a:spcAft>
              <a:buNone/>
            </a:pPr>
            <a:r>
              <a:rPr lang="es"/>
              <a:t>Modelo autorregresivo AR(p)</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Modelo de medias </a:t>
            </a:r>
            <a:r>
              <a:rPr lang="es"/>
              <a:t>móviles</a:t>
            </a:r>
            <a:r>
              <a:rPr lang="es"/>
              <a:t> MA(q)</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Modelo ARIMA(p,d,q)</a:t>
            </a:r>
            <a:endParaRPr/>
          </a:p>
        </p:txBody>
      </p:sp>
      <p:pic>
        <p:nvPicPr>
          <p:cNvPr id="339" name="Google Shape;339;p19"/>
          <p:cNvPicPr preferRelativeResize="0"/>
          <p:nvPr/>
        </p:nvPicPr>
        <p:blipFill>
          <a:blip r:embed="rId4">
            <a:alphaModFix/>
          </a:blip>
          <a:stretch>
            <a:fillRect/>
          </a:stretch>
        </p:blipFill>
        <p:spPr>
          <a:xfrm>
            <a:off x="2030950" y="3009313"/>
            <a:ext cx="3086100" cy="466725"/>
          </a:xfrm>
          <a:prstGeom prst="rect">
            <a:avLst/>
          </a:prstGeom>
          <a:noFill/>
          <a:ln>
            <a:noFill/>
          </a:ln>
        </p:spPr>
      </p:pic>
      <p:pic>
        <p:nvPicPr>
          <p:cNvPr id="340" name="Google Shape;340;p19"/>
          <p:cNvPicPr preferRelativeResize="0"/>
          <p:nvPr/>
        </p:nvPicPr>
        <p:blipFill>
          <a:blip r:embed="rId5">
            <a:alphaModFix/>
          </a:blip>
          <a:stretch>
            <a:fillRect/>
          </a:stretch>
        </p:blipFill>
        <p:spPr>
          <a:xfrm>
            <a:off x="2609400" y="2098400"/>
            <a:ext cx="3886200" cy="400050"/>
          </a:xfrm>
          <a:prstGeom prst="rect">
            <a:avLst/>
          </a:prstGeom>
          <a:noFill/>
          <a:ln>
            <a:noFill/>
          </a:ln>
        </p:spPr>
      </p:pic>
      <p:pic>
        <p:nvPicPr>
          <p:cNvPr id="341" name="Google Shape;341;p19"/>
          <p:cNvPicPr preferRelativeResize="0"/>
          <p:nvPr/>
        </p:nvPicPr>
        <p:blipFill>
          <a:blip r:embed="rId6">
            <a:alphaModFix/>
          </a:blip>
          <a:stretch>
            <a:fillRect/>
          </a:stretch>
        </p:blipFill>
        <p:spPr>
          <a:xfrm>
            <a:off x="4959525" y="3071238"/>
            <a:ext cx="2486025" cy="342900"/>
          </a:xfrm>
          <a:prstGeom prst="rect">
            <a:avLst/>
          </a:prstGeom>
          <a:noFill/>
          <a:ln>
            <a:noFill/>
          </a:ln>
        </p:spPr>
      </p:pic>
      <p:pic>
        <p:nvPicPr>
          <p:cNvPr id="342" name="Google Shape;342;p19"/>
          <p:cNvPicPr preferRelativeResize="0"/>
          <p:nvPr/>
        </p:nvPicPr>
        <p:blipFill>
          <a:blip r:embed="rId7">
            <a:alphaModFix/>
          </a:blip>
          <a:stretch>
            <a:fillRect/>
          </a:stretch>
        </p:blipFill>
        <p:spPr>
          <a:xfrm>
            <a:off x="1539875" y="3980588"/>
            <a:ext cx="6505575" cy="47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0"/>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ARIMA</a:t>
            </a:r>
            <a:endParaRPr/>
          </a:p>
        </p:txBody>
      </p:sp>
      <p:pic>
        <p:nvPicPr>
          <p:cNvPr id="349" name="Google Shape;349;p20"/>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50" name="Google Shape;350;p20"/>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pic>
        <p:nvPicPr>
          <p:cNvPr id="351" name="Google Shape;351;p20"/>
          <p:cNvPicPr preferRelativeResize="0"/>
          <p:nvPr/>
        </p:nvPicPr>
        <p:blipFill>
          <a:blip r:embed="rId4">
            <a:alphaModFix/>
          </a:blip>
          <a:stretch>
            <a:fillRect/>
          </a:stretch>
        </p:blipFill>
        <p:spPr>
          <a:xfrm>
            <a:off x="3692350" y="1168575"/>
            <a:ext cx="5299251" cy="3383933"/>
          </a:xfrm>
          <a:prstGeom prst="rect">
            <a:avLst/>
          </a:prstGeom>
          <a:noFill/>
          <a:ln>
            <a:noFill/>
          </a:ln>
        </p:spPr>
      </p:pic>
      <p:graphicFrame>
        <p:nvGraphicFramePr>
          <p:cNvPr id="352" name="Google Shape;352;p20"/>
          <p:cNvGraphicFramePr/>
          <p:nvPr/>
        </p:nvGraphicFramePr>
        <p:xfrm>
          <a:off x="723900" y="2038350"/>
          <a:ext cx="3000000" cy="3000000"/>
        </p:xfrm>
        <a:graphic>
          <a:graphicData uri="http://schemas.openxmlformats.org/drawingml/2006/table">
            <a:tbl>
              <a:tblPr>
                <a:noFill/>
                <a:tableStyleId>{ECF7E0F3-66CA-4E28-B267-65EEBF43E2DF}</a:tableStyleId>
              </a:tblPr>
              <a:tblGrid>
                <a:gridCol w="1260600"/>
                <a:gridCol w="1260600"/>
              </a:tblGrid>
              <a:tr h="381000">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s"/>
                        <a:t>ECM</a:t>
                      </a:r>
                      <a:endParaRPr b="1"/>
                    </a:p>
                  </a:txBody>
                  <a:tcPr marT="91425" marB="91425" marR="91425" marL="91425"/>
                </a:tc>
              </a:tr>
              <a:tr h="381000">
                <a:tc>
                  <a:txBody>
                    <a:bodyPr/>
                    <a:lstStyle/>
                    <a:p>
                      <a:pPr indent="0" lvl="0" marL="0" rtl="0" algn="ctr">
                        <a:spcBef>
                          <a:spcPts val="0"/>
                        </a:spcBef>
                        <a:spcAft>
                          <a:spcPts val="0"/>
                        </a:spcAft>
                        <a:buNone/>
                      </a:pPr>
                      <a:r>
                        <a:rPr lang="es" sz="1000"/>
                        <a:t>Total</a:t>
                      </a:r>
                      <a:endParaRPr sz="1000"/>
                    </a:p>
                  </a:txBody>
                  <a:tcPr marT="91425" marB="91425" marR="91425" marL="91425"/>
                </a:tc>
                <a:tc>
                  <a:txBody>
                    <a:bodyPr/>
                    <a:lstStyle/>
                    <a:p>
                      <a:pPr indent="0" lvl="0" marL="0" rtl="0" algn="ctr">
                        <a:spcBef>
                          <a:spcPts val="0"/>
                        </a:spcBef>
                        <a:spcAft>
                          <a:spcPts val="0"/>
                        </a:spcAft>
                        <a:buNone/>
                      </a:pPr>
                      <a:r>
                        <a:rPr lang="es" sz="1000"/>
                        <a:t>3.112765</a:t>
                      </a:r>
                      <a:endParaRPr sz="1000"/>
                    </a:p>
                  </a:txBody>
                  <a:tcPr marT="91425" marB="91425" marR="91425" marL="91425"/>
                </a:tc>
              </a:tr>
              <a:tr h="381000">
                <a:tc>
                  <a:txBody>
                    <a:bodyPr/>
                    <a:lstStyle/>
                    <a:p>
                      <a:pPr indent="0" lvl="0" marL="0" rtl="0" algn="ctr">
                        <a:spcBef>
                          <a:spcPts val="0"/>
                        </a:spcBef>
                        <a:spcAft>
                          <a:spcPts val="0"/>
                        </a:spcAft>
                        <a:buNone/>
                      </a:pPr>
                      <a:r>
                        <a:rPr lang="es" sz="1000"/>
                        <a:t>Primer trimestre</a:t>
                      </a:r>
                      <a:endParaRPr sz="1000"/>
                    </a:p>
                  </a:txBody>
                  <a:tcPr marT="91425" marB="91425" marR="91425" marL="91425"/>
                </a:tc>
                <a:tc>
                  <a:txBody>
                    <a:bodyPr/>
                    <a:lstStyle/>
                    <a:p>
                      <a:pPr indent="0" lvl="0" marL="0" rtl="0" algn="ctr">
                        <a:spcBef>
                          <a:spcPts val="0"/>
                        </a:spcBef>
                        <a:spcAft>
                          <a:spcPts val="0"/>
                        </a:spcAft>
                        <a:buNone/>
                      </a:pPr>
                      <a:r>
                        <a:rPr lang="es" sz="1000"/>
                        <a:t>3.943115</a:t>
                      </a:r>
                      <a:endParaRPr sz="1000"/>
                    </a:p>
                  </a:txBody>
                  <a:tcPr marT="91425" marB="91425" marR="91425" marL="91425"/>
                </a:tc>
              </a:tr>
              <a:tr h="381000">
                <a:tc>
                  <a:txBody>
                    <a:bodyPr/>
                    <a:lstStyle/>
                    <a:p>
                      <a:pPr indent="0" lvl="0" marL="0" rtl="0" algn="ctr">
                        <a:spcBef>
                          <a:spcPts val="0"/>
                        </a:spcBef>
                        <a:spcAft>
                          <a:spcPts val="0"/>
                        </a:spcAft>
                        <a:buNone/>
                      </a:pPr>
                      <a:r>
                        <a:rPr lang="es" sz="1000"/>
                        <a:t>Primer mes</a:t>
                      </a:r>
                      <a:endParaRPr sz="1000"/>
                    </a:p>
                  </a:txBody>
                  <a:tcPr marT="91425" marB="91425" marR="91425" marL="91425"/>
                </a:tc>
                <a:tc>
                  <a:txBody>
                    <a:bodyPr/>
                    <a:lstStyle/>
                    <a:p>
                      <a:pPr indent="0" lvl="0" marL="0" rtl="0" algn="ctr">
                        <a:spcBef>
                          <a:spcPts val="0"/>
                        </a:spcBef>
                        <a:spcAft>
                          <a:spcPts val="0"/>
                        </a:spcAft>
                        <a:buNone/>
                      </a:pPr>
                      <a:r>
                        <a:rPr lang="es" sz="1000"/>
                        <a:t>4.704023</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1"/>
          <p:cNvSpPr/>
          <p:nvPr/>
        </p:nvSpPr>
        <p:spPr>
          <a:xfrm>
            <a:off x="469500" y="630675"/>
            <a:ext cx="7428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txBox="1"/>
          <p:nvPr>
            <p:ph type="title"/>
          </p:nvPr>
        </p:nvSpPr>
        <p:spPr>
          <a:xfrm>
            <a:off x="1303800" y="293775"/>
            <a:ext cx="6649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Cabañuelas</a:t>
            </a:r>
            <a:endParaRPr/>
          </a:p>
        </p:txBody>
      </p:sp>
      <p:pic>
        <p:nvPicPr>
          <p:cNvPr id="359" name="Google Shape;359;p21"/>
          <p:cNvPicPr preferRelativeResize="0"/>
          <p:nvPr/>
        </p:nvPicPr>
        <p:blipFill>
          <a:blip r:embed="rId3">
            <a:alphaModFix/>
          </a:blip>
          <a:stretch>
            <a:fillRect/>
          </a:stretch>
        </p:blipFill>
        <p:spPr>
          <a:xfrm>
            <a:off x="469500" y="391688"/>
            <a:ext cx="549246" cy="526576"/>
          </a:xfrm>
          <a:prstGeom prst="rect">
            <a:avLst/>
          </a:prstGeom>
          <a:noFill/>
          <a:ln>
            <a:noFill/>
          </a:ln>
        </p:spPr>
      </p:pic>
      <p:sp>
        <p:nvSpPr>
          <p:cNvPr id="360" name="Google Shape;360;p21"/>
          <p:cNvSpPr txBox="1"/>
          <p:nvPr/>
        </p:nvSpPr>
        <p:spPr>
          <a:xfrm>
            <a:off x="1018750" y="1278750"/>
            <a:ext cx="25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6F7F8"/>
              </a:highlight>
              <a:latin typeface="Roboto"/>
              <a:ea typeface="Roboto"/>
              <a:cs typeface="Roboto"/>
              <a:sym typeface="Roboto"/>
            </a:endParaRPr>
          </a:p>
        </p:txBody>
      </p:sp>
      <p:sp>
        <p:nvSpPr>
          <p:cNvPr id="361" name="Google Shape;361;p21"/>
          <p:cNvSpPr txBox="1"/>
          <p:nvPr/>
        </p:nvSpPr>
        <p:spPr>
          <a:xfrm>
            <a:off x="779350" y="1278750"/>
            <a:ext cx="4188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Las cabañuelas es un método tradicional que trata de predecir eventos futuros </a:t>
            </a:r>
            <a:r>
              <a:rPr lang="es"/>
              <a:t>apoyándose</a:t>
            </a:r>
            <a:r>
              <a:rPr lang="es"/>
              <a:t> en varias observaciones comprendidas entre el 1 y el 24 de Agosto.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primeros 12 días nos devolveran información de las primeras quincenas de cada mes, siendo los días del 13 al 24 los que dan información de las segundas quincenas.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predicción de 2021 pueden encontrarse en:</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solidFill>
                  <a:schemeClr val="hlink"/>
                </a:solidFill>
                <a:hlinkClick r:id="rId4"/>
              </a:rPr>
              <a:t>https://www.agropopular.com/cabanuelas-2021-2022-010921/</a:t>
            </a:r>
            <a:endParaRPr/>
          </a:p>
        </p:txBody>
      </p:sp>
      <p:pic>
        <p:nvPicPr>
          <p:cNvPr id="362" name="Google Shape;362;p21"/>
          <p:cNvPicPr preferRelativeResize="0"/>
          <p:nvPr/>
        </p:nvPicPr>
        <p:blipFill>
          <a:blip r:embed="rId5">
            <a:alphaModFix/>
          </a:blip>
          <a:stretch>
            <a:fillRect/>
          </a:stretch>
        </p:blipFill>
        <p:spPr>
          <a:xfrm>
            <a:off x="5120650" y="1168575"/>
            <a:ext cx="3870950" cy="34634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