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0" r:id="rId20"/>
    <p:sldId id="271" r:id="rId21"/>
    <p:sldId id="272" r:id="rId22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941" y="72"/>
      </p:cViewPr>
      <p:guideLst>
        <p:guide orient="horz" pos="1786"/>
        <p:guide pos="30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ADE6A6-DAA8-4294-9E2A-698AF1A7F99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1F0BF4-8187-4846-8A52-4A8DFB33686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77D540-A2CF-48C6-9B1F-85D6B522295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84081C-A053-493F-A687-42ED16A6B60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9D1D32-FFD3-4FDE-9B65-53F13F299A1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FA36F8-609B-4F48-9AFE-7D77C13A5A8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EC1D73-8E68-41A0-85C3-3F1D9FB5573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F7F3A0C-F002-44C6-9A9A-4BC938169AB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360"/>
            <a:ext cx="907128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71F7DE-0B4A-4250-8655-4730ABD508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C1B2CE-613F-4DBE-9D10-D71895942C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408687-8BB3-44A3-ABBA-903BDE3296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998C14-44A1-43FD-8B4A-CCB809B1B2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9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6F98EA9-D472-44D1-B751-897F1C556AB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73068B-D9C7-A594-FEC6-A408ACA635FC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B50F53-71C3-8418-75AD-4B978106350E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1ABD37-7779-FACD-EAB7-2DF25A59BCB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46797" y="2415713"/>
            <a:ext cx="4971919" cy="83912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1223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1" strike="noStrike" spc="-1" dirty="0">
                <a:latin typeface="Aeroport" panose="02000000000000000000" pitchFamily="2" charset="-52"/>
              </a:rPr>
              <a:t>Frontend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874CC4-EC38-9F00-06C7-D6AD26DCF923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Рисунок 78"/>
          <p:cNvPicPr/>
          <p:nvPr/>
        </p:nvPicPr>
        <p:blipFill>
          <a:blip r:embed="rId2"/>
          <a:stretch/>
        </p:blipFill>
        <p:spPr>
          <a:xfrm>
            <a:off x="2083080" y="1419381"/>
            <a:ext cx="5345477" cy="3607580"/>
          </a:xfrm>
          <a:prstGeom prst="rect">
            <a:avLst/>
          </a:prstGeom>
          <a:ln w="0"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653B15-5712-37B6-0978-FC832AFCDC45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595756-92D9-FE66-3A55-BE1A745F6F5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1" strike="noStrike" spc="-1" dirty="0" err="1">
                <a:latin typeface="Aeroport" panose="02000000000000000000" pitchFamily="2" charset="-52"/>
              </a:rPr>
              <a:t>MiddleEnd</a:t>
            </a:r>
            <a:endParaRPr lang="en-US" sz="4000" b="1" strike="noStrike" spc="-1" dirty="0">
              <a:latin typeface="Aeroport" panose="02000000000000000000" pitchFamily="2" charset="-52"/>
            </a:endParaRPr>
          </a:p>
        </p:txBody>
      </p:sp>
      <p:pic>
        <p:nvPicPr>
          <p:cNvPr id="82" name="Рисунок 81"/>
          <p:cNvPicPr/>
          <p:nvPr/>
        </p:nvPicPr>
        <p:blipFill>
          <a:blip r:embed="rId2"/>
          <a:stretch/>
        </p:blipFill>
        <p:spPr>
          <a:xfrm>
            <a:off x="2083080" y="1419379"/>
            <a:ext cx="5345478" cy="3607581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5F4979-25D8-A6AA-AEA8-40DF7F821012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153D83-42DF-9CF0-5404-556166C909C9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451C4D-DAE2-6514-20B5-59BC701DF8B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1" strike="noStrike" spc="-1" dirty="0">
                <a:latin typeface="Aeroport" panose="02000000000000000000" pitchFamily="2" charset="-52"/>
              </a:rPr>
              <a:t>Backend</a:t>
            </a:r>
          </a:p>
        </p:txBody>
      </p:sp>
      <p:pic>
        <p:nvPicPr>
          <p:cNvPr id="85" name="Рисунок 84"/>
          <p:cNvPicPr/>
          <p:nvPr/>
        </p:nvPicPr>
        <p:blipFill>
          <a:blip r:embed="rId2"/>
          <a:stretch/>
        </p:blipFill>
        <p:spPr>
          <a:xfrm>
            <a:off x="2083080" y="1419378"/>
            <a:ext cx="5345480" cy="3607582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76EEBC-ED20-CB61-DD14-DC18E1092C10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DFABA4-4808-E448-3A50-412F421BB73E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D5BA9B-631E-742B-72AE-AE10031DF9C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720" y="228600"/>
            <a:ext cx="339048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1" strike="noStrike" spc="-1" dirty="0" err="1">
                <a:latin typeface="Aeroport" panose="02000000000000000000" pitchFamily="2" charset="-52"/>
              </a:rPr>
              <a:t>Стриминг</a:t>
            </a:r>
            <a:endParaRPr lang="en-US" sz="4000" b="0" strike="noStrike" spc="-1" dirty="0">
              <a:latin typeface="Aeroport" panose="02000000000000000000" pitchFamily="2" charset="-52"/>
            </a:endParaRPr>
          </a:p>
        </p:txBody>
      </p:sp>
      <p:pic>
        <p:nvPicPr>
          <p:cNvPr id="89" name="Рисунок 88"/>
          <p:cNvPicPr/>
          <p:nvPr/>
        </p:nvPicPr>
        <p:blipFill>
          <a:blip r:embed="rId2"/>
          <a:stretch/>
        </p:blipFill>
        <p:spPr>
          <a:xfrm>
            <a:off x="4179833" y="2324580"/>
            <a:ext cx="1289160" cy="1289160"/>
          </a:xfrm>
          <a:prstGeom prst="rect">
            <a:avLst/>
          </a:prstGeom>
          <a:ln w="0">
            <a:noFill/>
          </a:ln>
        </p:spPr>
      </p:pic>
      <p:sp>
        <p:nvSpPr>
          <p:cNvPr id="90" name="TextBox 89"/>
          <p:cNvSpPr txBox="1"/>
          <p:nvPr/>
        </p:nvSpPr>
        <p:spPr>
          <a:xfrm>
            <a:off x="4253993" y="366198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 dirty="0">
                <a:latin typeface="Arial"/>
              </a:rPr>
              <a:t>RTMP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A531B9-C5FC-B043-2638-DE8F6A2472DE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6A42C3-7F64-68C1-07FD-D7C9DF316512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319184-5A62-1446-56E7-47F8A249EB6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720" y="228600"/>
            <a:ext cx="339048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1" strike="noStrike" spc="-1" dirty="0" err="1">
                <a:latin typeface="Aeroport" panose="02000000000000000000" pitchFamily="2" charset="-52"/>
              </a:rPr>
              <a:t>Стриминг</a:t>
            </a:r>
            <a:endParaRPr lang="en-US" sz="4000" b="0" strike="noStrike" spc="-1" dirty="0">
              <a:latin typeface="Aeroport" panose="02000000000000000000" pitchFamily="2" charset="-52"/>
            </a:endParaRPr>
          </a:p>
        </p:txBody>
      </p:sp>
      <p:pic>
        <p:nvPicPr>
          <p:cNvPr id="93" name="Рисунок 92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840240" y="2149200"/>
            <a:ext cx="1289160" cy="1289160"/>
          </a:xfrm>
          <a:prstGeom prst="rect">
            <a:avLst/>
          </a:prstGeom>
          <a:ln w="0">
            <a:noFill/>
          </a:ln>
        </p:spPr>
      </p:pic>
      <p:sp>
        <p:nvSpPr>
          <p:cNvPr id="94" name="TextBox 93"/>
          <p:cNvSpPr txBox="1"/>
          <p:nvPr/>
        </p:nvSpPr>
        <p:spPr>
          <a:xfrm>
            <a:off x="958500" y="3494550"/>
            <a:ext cx="114300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>
                <a:latin typeface="Arial"/>
              </a:rPr>
              <a:t>RTMP</a:t>
            </a:r>
          </a:p>
        </p:txBody>
      </p:sp>
      <p:cxnSp>
        <p:nvCxnSpPr>
          <p:cNvPr id="95" name="Прямая со стрелкой 94"/>
          <p:cNvCxnSpPr>
            <a:cxnSpLocks/>
            <a:stCxn id="93" idx="3"/>
          </p:cNvCxnSpPr>
          <p:nvPr/>
        </p:nvCxnSpPr>
        <p:spPr>
          <a:xfrm>
            <a:off x="2129400" y="2793780"/>
            <a:ext cx="4131360" cy="1292040"/>
          </a:xfrm>
          <a:prstGeom prst="straightConnector1">
            <a:avLst/>
          </a:prstGeom>
          <a:ln w="19080">
            <a:solidFill>
              <a:srgbClr val="323148"/>
            </a:solidFill>
            <a:round/>
            <a:tailEnd type="triangle" w="med" len="med"/>
          </a:ln>
        </p:spPr>
      </p:cxnSp>
      <p:cxnSp>
        <p:nvCxnSpPr>
          <p:cNvPr id="96" name="Прямая со стрелкой 95"/>
          <p:cNvCxnSpPr>
            <a:cxnSpLocks/>
            <a:stCxn id="93" idx="3"/>
          </p:cNvCxnSpPr>
          <p:nvPr/>
        </p:nvCxnSpPr>
        <p:spPr>
          <a:xfrm flipV="1">
            <a:off x="2129400" y="1973580"/>
            <a:ext cx="4131360" cy="820200"/>
          </a:xfrm>
          <a:prstGeom prst="straightConnector1">
            <a:avLst/>
          </a:prstGeom>
          <a:ln w="19080">
            <a:solidFill>
              <a:srgbClr val="323148"/>
            </a:solidFill>
            <a:round/>
            <a:tailEnd type="triangle" w="med" len="med"/>
          </a:ln>
        </p:spPr>
      </p:cxnSp>
      <p:pic>
        <p:nvPicPr>
          <p:cNvPr id="97" name="Рисунок 96"/>
          <p:cNvPicPr/>
          <p:nvPr/>
        </p:nvPicPr>
        <p:blipFill>
          <a:blip r:embed="rId3"/>
          <a:stretch/>
        </p:blipFill>
        <p:spPr>
          <a:xfrm>
            <a:off x="630000" y="1630800"/>
            <a:ext cx="1800000" cy="421200"/>
          </a:xfrm>
          <a:prstGeom prst="rect">
            <a:avLst/>
          </a:prstGeom>
          <a:ln w="0">
            <a:noFill/>
          </a:ln>
        </p:spPr>
      </p:pic>
      <p:pic>
        <p:nvPicPr>
          <p:cNvPr id="98" name="Рисунок 97"/>
          <p:cNvPicPr/>
          <p:nvPr/>
        </p:nvPicPr>
        <p:blipFill>
          <a:blip r:embed="rId4"/>
          <a:stretch/>
        </p:blipFill>
        <p:spPr>
          <a:xfrm>
            <a:off x="6781800" y="1143000"/>
            <a:ext cx="1828800" cy="1828800"/>
          </a:xfrm>
          <a:prstGeom prst="rect">
            <a:avLst/>
          </a:prstGeom>
          <a:ln w="0">
            <a:noFill/>
          </a:ln>
        </p:spPr>
      </p:pic>
      <p:pic>
        <p:nvPicPr>
          <p:cNvPr id="99" name="Рисунок 98"/>
          <p:cNvPicPr/>
          <p:nvPr/>
        </p:nvPicPr>
        <p:blipFill>
          <a:blip r:embed="rId5"/>
          <a:stretch/>
        </p:blipFill>
        <p:spPr>
          <a:xfrm>
            <a:off x="6288659" y="3282720"/>
            <a:ext cx="2877565" cy="1814552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52BCC4-ED7C-D86E-E790-D3E35BC2C96D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BE16F8-B22D-8E7D-B684-1246A15B4FBA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615FE-E233-809C-4419-7C0DE85DB6A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1A20C47-0158-5B59-C9BC-942DFEF9A2F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DE8242-E9C6-A622-E707-8232549FA8D5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C502D7-45C6-6882-75F3-075A03325394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31FAA-27CD-4E74-8082-D5A332A83C30}"/>
              </a:ext>
            </a:extLst>
          </p:cNvPr>
          <p:cNvSpPr txBox="1"/>
          <p:nvPr/>
        </p:nvSpPr>
        <p:spPr>
          <a:xfrm>
            <a:off x="339300" y="2395905"/>
            <a:ext cx="7093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Многоуровневая</a:t>
            </a: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абстракция</a:t>
            </a:r>
            <a:r>
              <a:rPr lang="en-US" sz="2400" dirty="0">
                <a:latin typeface="Aeroport" panose="02000000000000000000" pitchFamily="2" charset="-52"/>
              </a:rPr>
              <a:t> (store → repository → model repository)</a:t>
            </a:r>
          </a:p>
          <a:p>
            <a:pPr lvl="0" algn="l" rtl="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US" sz="2400" dirty="0">
                <a:latin typeface="Aeroport" panose="02000000000000000000" pitchFamily="2" charset="-52"/>
              </a:rPr>
              <a:t> Cookie</a:t>
            </a:r>
          </a:p>
          <a:p>
            <a:pPr lvl="0" algn="l" rtl="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Отдельные</a:t>
            </a: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сервисы</a:t>
            </a:r>
            <a:r>
              <a:rPr lang="en-US" sz="2400" dirty="0">
                <a:latin typeface="Aeroport" panose="02000000000000000000" pitchFamily="2" charset="-52"/>
              </a:rPr>
              <a:t> в </a:t>
            </a:r>
            <a:r>
              <a:rPr lang="en-US" sz="2400" dirty="0" err="1">
                <a:latin typeface="Aeroport" panose="02000000000000000000" pitchFamily="2" charset="-52"/>
              </a:rPr>
              <a:t>докер</a:t>
            </a: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контейнерах</a:t>
            </a:r>
            <a:endParaRPr lang="en-US" sz="2400" dirty="0">
              <a:latin typeface="Aeroport" panose="02000000000000000000" pitchFamily="2" charset="-52"/>
            </a:endParaRPr>
          </a:p>
          <a:p>
            <a:pPr lvl="0" algn="l" rtl="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Прокси</a:t>
            </a: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сервер</a:t>
            </a: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на</a:t>
            </a: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несколько</a:t>
            </a: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апи</a:t>
            </a: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серверов</a:t>
            </a:r>
            <a:endParaRPr lang="en-US" sz="2400" dirty="0">
              <a:latin typeface="Aeroport" panose="02000000000000000000" pitchFamily="2" charset="-52"/>
            </a:endParaRPr>
          </a:p>
          <a:p>
            <a:pPr lvl="0" algn="l" rtl="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Сваггер-сервер</a:t>
            </a: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документация</a:t>
            </a:r>
            <a:endParaRPr lang="en-US" sz="2400" dirty="0">
              <a:latin typeface="Aeroport" panose="02000000000000000000" pitchFamily="2" charset="-52"/>
            </a:endParaRPr>
          </a:p>
          <a:p>
            <a:pPr lvl="0" algn="l" rtl="0"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US" sz="2400" dirty="0">
                <a:latin typeface="Aeroport" panose="02000000000000000000" pitchFamily="2" charset="-52"/>
              </a:rPr>
              <a:t> </a:t>
            </a:r>
            <a:r>
              <a:rPr lang="en-US" sz="2400" dirty="0" err="1">
                <a:latin typeface="Aeroport" panose="02000000000000000000" pitchFamily="2" charset="-52"/>
              </a:rPr>
              <a:t>Миграции</a:t>
            </a:r>
            <a:endParaRPr lang="en-US" sz="2400" dirty="0">
              <a:latin typeface="Aeroport" panose="02000000000000000000" pitchFamily="2" charset="-52"/>
            </a:endParaRP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4FAB9B28-1799-A41C-3AA7-B7B7C823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20" y="228600"/>
            <a:ext cx="339048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000" b="1" spc="-1" dirty="0">
                <a:latin typeface="Aeroport" panose="02000000000000000000" pitchFamily="2" charset="-52"/>
              </a:rPr>
              <a:t>Фичи</a:t>
            </a:r>
            <a:endParaRPr lang="en-US" sz="4000" b="0" strike="noStrike" spc="-1" dirty="0">
              <a:latin typeface="Aeroport" panose="02000000000000000000" pitchFamily="2" charset="-5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908D80-D3E7-EF81-32ED-596F313C59F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0F7EACF-774B-83FE-A3CB-2F3849CA3273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11D3E6-B3DF-6AA6-21AF-7C7972970A44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7F91D077-12AD-EBD0-27CA-35572B1F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20" y="228600"/>
            <a:ext cx="339048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000" b="1" strike="noStrike" spc="-1" dirty="0">
                <a:latin typeface="Aeroport" panose="02000000000000000000" pitchFamily="2" charset="-52"/>
              </a:rPr>
              <a:t>Тесты</a:t>
            </a:r>
            <a:endParaRPr lang="en-US" sz="4000" b="0" strike="noStrike" spc="-1" dirty="0">
              <a:latin typeface="Aeroport" panose="02000000000000000000" pitchFamily="2" charset="-5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09BD4C-1A22-46EC-A752-26EA3428D2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5720" y="1036319"/>
            <a:ext cx="6537540" cy="4056613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EC86E9-D173-1249-4A9E-B9E6FE8E6A26}"/>
              </a:ext>
            </a:extLst>
          </p:cNvPr>
          <p:cNvSpPr txBox="1"/>
          <p:nvPr/>
        </p:nvSpPr>
        <p:spPr>
          <a:xfrm>
            <a:off x="7609384" y="2213467"/>
            <a:ext cx="2029915" cy="932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5k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запросов</a:t>
            </a:r>
            <a:r>
              <a:rPr lang="en-US" sz="2400" b="0" i="0" u="none" strike="noStrike" kern="1200" cap="none" dirty="0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за</a:t>
            </a:r>
            <a:r>
              <a:rPr lang="en-US" sz="2400" b="0" i="0" u="none" strike="noStrike" kern="1200" cap="none" dirty="0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 5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секунд</a:t>
            </a:r>
            <a:endParaRPr lang="en-US" sz="2400" b="0" i="0" u="none" strike="noStrike" kern="1200" cap="none" dirty="0">
              <a:ln>
                <a:noFill/>
              </a:ln>
              <a:latin typeface="Aeroport" panose="02000000000000000000" pitchFamily="2" charset="-52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6AB442-53A7-230D-EBD9-840955C7091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6AB49E-34CF-F826-563E-D270141B38F0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155034-371E-0598-BDC2-5606D3A308F4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C6763104-A034-44DF-7623-F54A6A9C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20" y="228600"/>
            <a:ext cx="339048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000" b="1" strike="noStrike" spc="-1" dirty="0">
                <a:latin typeface="Aeroport" panose="02000000000000000000" pitchFamily="2" charset="-52"/>
              </a:rPr>
              <a:t>Тесты</a:t>
            </a:r>
            <a:endParaRPr lang="en-US" sz="4000" b="0" strike="noStrike" spc="-1" dirty="0">
              <a:latin typeface="Aeroport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53192-AA28-73F6-181A-50603ED955D1}"/>
              </a:ext>
            </a:extLst>
          </p:cNvPr>
          <p:cNvSpPr txBox="1"/>
          <p:nvPr/>
        </p:nvSpPr>
        <p:spPr>
          <a:xfrm>
            <a:off x="7609384" y="2213467"/>
            <a:ext cx="2114250" cy="932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10k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запросов</a:t>
            </a:r>
            <a:r>
              <a:rPr lang="en-US" sz="2400" b="0" i="0" u="none" strike="noStrike" kern="1200" cap="none" dirty="0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за</a:t>
            </a:r>
            <a:r>
              <a:rPr lang="en-US" sz="2400" b="0" i="0" u="none" strike="noStrike" kern="1200" cap="none" dirty="0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 5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секунд</a:t>
            </a:r>
            <a:endParaRPr lang="en-US" sz="2400" b="0" i="0" u="none" strike="noStrike" kern="1200" cap="none" dirty="0">
              <a:ln>
                <a:noFill/>
              </a:ln>
              <a:latin typeface="Aeroport" panose="02000000000000000000" pitchFamily="2" charset="-52"/>
              <a:ea typeface="Noto Sans CJK SC" pitchFamily="2"/>
              <a:cs typeface="Lohit Devanagari" pitchFamily="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C4FCE4-BCB6-CACB-223D-C491FA70F1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5720" y="1036318"/>
            <a:ext cx="6537540" cy="4056765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18447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7FC0AB-B65A-41CA-EB9E-3C5A4CC003A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DEBCF9-AC80-4A42-A546-4F947C2A29BD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2EA3A86-2DB8-E2C9-4772-D8A18962556D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25E04B26-232E-4F0D-86FF-E1F47B83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20" y="228600"/>
            <a:ext cx="339048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000" b="1" strike="noStrike" spc="-1" dirty="0">
                <a:latin typeface="Aeroport" panose="02000000000000000000" pitchFamily="2" charset="-52"/>
              </a:rPr>
              <a:t>Тесты</a:t>
            </a:r>
            <a:endParaRPr lang="en-US" sz="4000" b="0" strike="noStrike" spc="-1" dirty="0">
              <a:latin typeface="Aeroport" panose="020000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A0296-A600-1329-2C7A-701A31917019}"/>
              </a:ext>
            </a:extLst>
          </p:cNvPr>
          <p:cNvSpPr txBox="1"/>
          <p:nvPr/>
        </p:nvSpPr>
        <p:spPr>
          <a:xfrm>
            <a:off x="7609384" y="2213467"/>
            <a:ext cx="2197556" cy="932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/>
            </a:pPr>
            <a:r>
              <a:rPr lang="en-US" sz="2400" dirty="0"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5</a:t>
            </a:r>
            <a:r>
              <a:rPr lang="en-US" sz="2400" b="0" i="0" u="none" strike="noStrike" kern="1200" cap="none" dirty="0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0k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запросов</a:t>
            </a:r>
            <a:r>
              <a:rPr lang="en-US" sz="2400" b="0" i="0" u="none" strike="noStrike" kern="1200" cap="none" dirty="0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за</a:t>
            </a:r>
            <a:r>
              <a:rPr lang="en-US" sz="2400" b="0" i="0" u="none" strike="noStrike" kern="1200" cap="none" dirty="0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 5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Aeroport" panose="02000000000000000000" pitchFamily="2" charset="-52"/>
                <a:ea typeface="Noto Sans CJK SC" pitchFamily="2"/>
                <a:cs typeface="Lohit Devanagari" pitchFamily="2"/>
              </a:rPr>
              <a:t>секунд</a:t>
            </a:r>
            <a:endParaRPr lang="en-US" sz="2400" b="0" i="0" u="none" strike="noStrike" kern="1200" cap="none" dirty="0">
              <a:ln>
                <a:noFill/>
              </a:ln>
              <a:latin typeface="Aeroport" panose="02000000000000000000" pitchFamily="2" charset="-52"/>
              <a:ea typeface="Noto Sans CJK SC" pitchFamily="2"/>
              <a:cs typeface="Lohit Devanagari" pitchFamily="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3BBAD4-98B8-13DB-7B9A-878F928B5A4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5720" y="1036317"/>
            <a:ext cx="6537785" cy="4056765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8526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495720" y="178200"/>
            <a:ext cx="2476080" cy="101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1" strike="noStrike" spc="-1" dirty="0" err="1">
                <a:latin typeface="Aeroport" panose="02000000000000000000" pitchFamily="2" charset="-52"/>
              </a:rPr>
              <a:t>Демо</a:t>
            </a:r>
            <a:endParaRPr lang="en-US" sz="4000" b="0" strike="noStrike" spc="-1" dirty="0">
              <a:latin typeface="Aeroport" panose="02000000000000000000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61A8E0-234D-B309-A551-AF7309CEEF8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BF15135-0A0D-4501-1E55-FBD530802744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451B7A-D27F-E10F-FC87-35ED502F5FE6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EA05C-8A88-CEBB-27B6-4B0101F0DF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11772" y="1458539"/>
            <a:ext cx="5257080" cy="299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человек, в помещении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2D816596-EA2C-AFA8-0E97-41C219FED9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73" y="1466491"/>
            <a:ext cx="2605177" cy="2605177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человек, улыбающийся&#10;&#10;Автоматически созданное описание">
            <a:extLst>
              <a:ext uri="{FF2B5EF4-FFF2-40B4-BE49-F238E27FC236}">
                <a16:creationId xmlns:a16="http://schemas.microsoft.com/office/drawing/2014/main" id="{C1B1B379-8BBE-7D6F-D965-F2AC6E8AF7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8" y="1466491"/>
            <a:ext cx="2605177" cy="2605177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человек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F2F59773-58A9-F9F5-C5F0-7DFBB8A460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15" y="1466490"/>
            <a:ext cx="2605177" cy="2605177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F37FF31-25E0-F43D-B720-D80C537B420D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FF2210-54D0-87A8-86D4-91B8125873DF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PlaceHolder 1">
            <a:extLst>
              <a:ext uri="{FF2B5EF4-FFF2-40B4-BE49-F238E27FC236}">
                <a16:creationId xmlns:a16="http://schemas.microsoft.com/office/drawing/2014/main" id="{46ABD0B0-C0BA-3850-30B0-62D68CEA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07" y="3842134"/>
            <a:ext cx="1509928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Aeroport" panose="02000000000000000000" pitchFamily="2" charset="-52"/>
              </a:rPr>
              <a:t>ISP RAS</a:t>
            </a:r>
            <a:endParaRPr lang="en-US" sz="1800" b="0" strike="noStrike" spc="-1" dirty="0">
              <a:latin typeface="Aeroport" panose="02000000000000000000" pitchFamily="2" charset="-52"/>
            </a:endParaRPr>
          </a:p>
        </p:txBody>
      </p:sp>
      <p:sp>
        <p:nvSpPr>
          <p:cNvPr id="19" name="PlaceHolder 1">
            <a:extLst>
              <a:ext uri="{FF2B5EF4-FFF2-40B4-BE49-F238E27FC236}">
                <a16:creationId xmlns:a16="http://schemas.microsoft.com/office/drawing/2014/main" id="{61A90D8F-CADD-9C50-D0CC-88ADB8E48625}"/>
              </a:ext>
            </a:extLst>
          </p:cNvPr>
          <p:cNvSpPr txBox="1">
            <a:spLocks/>
          </p:cNvSpPr>
          <p:nvPr/>
        </p:nvSpPr>
        <p:spPr>
          <a:xfrm>
            <a:off x="4118214" y="3842134"/>
            <a:ext cx="1509928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000000"/>
                </a:solidFill>
                <a:latin typeface="Aeroport" panose="02000000000000000000" pitchFamily="2" charset="-52"/>
              </a:rPr>
              <a:t>ISP RAS</a:t>
            </a:r>
            <a:endParaRPr lang="en-US" sz="1800" spc="-1" dirty="0">
              <a:latin typeface="Aeroport" panose="02000000000000000000" pitchFamily="2" charset="-52"/>
            </a:endParaRPr>
          </a:p>
        </p:txBody>
      </p:sp>
      <p:sp>
        <p:nvSpPr>
          <p:cNvPr id="20" name="PlaceHolder 1">
            <a:extLst>
              <a:ext uri="{FF2B5EF4-FFF2-40B4-BE49-F238E27FC236}">
                <a16:creationId xmlns:a16="http://schemas.microsoft.com/office/drawing/2014/main" id="{0C241D2E-8A69-24D8-5392-DDEA6A891D8A}"/>
              </a:ext>
            </a:extLst>
          </p:cNvPr>
          <p:cNvSpPr txBox="1">
            <a:spLocks/>
          </p:cNvSpPr>
          <p:nvPr/>
        </p:nvSpPr>
        <p:spPr>
          <a:xfrm>
            <a:off x="6475853" y="3842134"/>
            <a:ext cx="2448416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Aeroport" panose="02000000000000000000" pitchFamily="2" charset="-52"/>
              </a:rPr>
              <a:t>Programming enjoyer and capable worker</a:t>
            </a:r>
            <a:endParaRPr lang="en-US" sz="1800" spc="-1" dirty="0">
              <a:latin typeface="Aeroport" panose="02000000000000000000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85EF21-0511-8824-E560-A0C01FDDDC88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2818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C2C865-2078-3DFC-8BA2-011D0B79D47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58AA7F-9DE4-1BF2-8537-8BA633AA03F1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C92F96-C989-2BAB-5B1A-E654AC54AFB5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B609E54E-1F4C-3D1A-F06D-ADE19771AE05}"/>
              </a:ext>
            </a:extLst>
          </p:cNvPr>
          <p:cNvSpPr txBox="1">
            <a:spLocks/>
          </p:cNvSpPr>
          <p:nvPr/>
        </p:nvSpPr>
        <p:spPr>
          <a:xfrm>
            <a:off x="495720" y="178200"/>
            <a:ext cx="6552780" cy="101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pc="-1" dirty="0">
                <a:latin typeface="Aeroport" panose="02000000000000000000" pitchFamily="2" charset="-52"/>
              </a:rPr>
              <a:t>Чего нет, но хотелось бы</a:t>
            </a:r>
            <a:endParaRPr lang="en-US" sz="4000" spc="-1" dirty="0">
              <a:latin typeface="Aeroport" panose="02000000000000000000" pitchFamily="2" charset="-52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0BD61832-F5FF-E3D8-56E4-BD7B17CE3769}"/>
              </a:ext>
            </a:extLst>
          </p:cNvPr>
          <p:cNvSpPr txBox="1">
            <a:spLocks/>
          </p:cNvSpPr>
          <p:nvPr/>
        </p:nvSpPr>
        <p:spPr>
          <a:xfrm>
            <a:off x="4015599" y="1934549"/>
            <a:ext cx="4084462" cy="27660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>
                <a:latin typeface="Aeroport" panose="02000000000000000000" pitchFamily="2" charset="-52"/>
              </a:rPr>
              <a:t>Документация</a:t>
            </a:r>
            <a:endParaRPr lang="en-US" sz="2000" spc="-1" dirty="0">
              <a:latin typeface="Aeroport" panose="02000000000000000000" pitchFamily="2" charset="-52"/>
            </a:endParaRP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err="1">
                <a:latin typeface="Aeroport" panose="02000000000000000000" pitchFamily="2" charset="-52"/>
              </a:rPr>
              <a:t>Кастомный</a:t>
            </a:r>
            <a:r>
              <a:rPr lang="ru-RU" sz="2000" spc="-1" dirty="0">
                <a:latin typeface="Aeroport" panose="02000000000000000000" pitchFamily="2" charset="-52"/>
              </a:rPr>
              <a:t> плеер</a:t>
            </a:r>
            <a:endParaRPr lang="en-US" sz="2000" spc="-1" dirty="0">
              <a:latin typeface="Aeroport" panose="02000000000000000000" pitchFamily="2" charset="-52"/>
            </a:endParaRP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>
                <a:latin typeface="Aeroport" panose="02000000000000000000" pitchFamily="2" charset="-52"/>
              </a:rPr>
              <a:t>Интерфейсы ко всем ручкам</a:t>
            </a:r>
            <a:endParaRPr lang="en-US" sz="2000" spc="-1" dirty="0">
              <a:latin typeface="Aeroport" panose="02000000000000000000" pitchFamily="2" charset="-52"/>
            </a:endParaRP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>
                <a:latin typeface="Aeroport" panose="02000000000000000000" pitchFamily="2" charset="-52"/>
              </a:rPr>
              <a:t>Фильтры по фильмам</a:t>
            </a:r>
          </a:p>
          <a:p>
            <a:pPr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</a:pPr>
            <a:endParaRPr lang="uk-UA" sz="2400" spc="-1" dirty="0">
              <a:latin typeface="Aeroport" panose="020000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317D2-5238-F880-8651-77B33837ED25}"/>
              </a:ext>
            </a:extLst>
          </p:cNvPr>
          <p:cNvSpPr txBox="1"/>
          <p:nvPr/>
        </p:nvSpPr>
        <p:spPr>
          <a:xfrm>
            <a:off x="495720" y="2207692"/>
            <a:ext cx="5044440" cy="2219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>
                <a:latin typeface="Aeroport" panose="02000000000000000000" pitchFamily="2" charset="-52"/>
              </a:rPr>
              <a:t>SSL</a:t>
            </a: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>
                <a:latin typeface="Aeroport" panose="02000000000000000000" pitchFamily="2" charset="-52"/>
              </a:rPr>
              <a:t>Replications</a:t>
            </a: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>
                <a:latin typeface="Aeroport" panose="02000000000000000000" pitchFamily="2" charset="-52"/>
              </a:rPr>
              <a:t>Postgres</a:t>
            </a: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>
                <a:latin typeface="Aeroport" panose="02000000000000000000" pitchFamily="2" charset="-52"/>
              </a:rPr>
              <a:t>GitHub Actions</a:t>
            </a: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 err="1">
                <a:latin typeface="Aeroport" panose="02000000000000000000" pitchFamily="2" charset="-52"/>
              </a:rPr>
              <a:t>Деплой</a:t>
            </a:r>
            <a:r>
              <a:rPr lang="en-US" sz="1800" dirty="0">
                <a:latin typeface="Aeroport" panose="02000000000000000000" pitchFamily="2" charset="-52"/>
              </a:rPr>
              <a:t> </a:t>
            </a:r>
            <a:r>
              <a:rPr lang="en-US" sz="1800" dirty="0" err="1">
                <a:latin typeface="Aeroport" panose="02000000000000000000" pitchFamily="2" charset="-52"/>
              </a:rPr>
              <a:t>на</a:t>
            </a:r>
            <a:r>
              <a:rPr lang="en-US" sz="1800" dirty="0">
                <a:latin typeface="Aeroport" panose="02000000000000000000" pitchFamily="2" charset="-52"/>
              </a:rPr>
              <a:t> </a:t>
            </a:r>
            <a:r>
              <a:rPr lang="en-US" sz="1800" dirty="0" err="1">
                <a:latin typeface="Aeroport" panose="02000000000000000000" pitchFamily="2" charset="-52"/>
              </a:rPr>
              <a:t>облаке</a:t>
            </a:r>
            <a:endParaRPr lang="en-US" sz="1800" dirty="0">
              <a:latin typeface="Aeroport" panose="020000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B480D1-D383-9665-4C39-57E2BE3F59FE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006E24-5A3A-AF1B-00A9-E2B0760F00D7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BCD62D8C-D745-35EF-F4ED-6C4B0645C560}"/>
              </a:ext>
            </a:extLst>
          </p:cNvPr>
          <p:cNvSpPr txBox="1">
            <a:spLocks/>
          </p:cNvSpPr>
          <p:nvPr/>
        </p:nvSpPr>
        <p:spPr>
          <a:xfrm>
            <a:off x="1763610" y="2159400"/>
            <a:ext cx="6552780" cy="101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pc="-1" dirty="0">
                <a:latin typeface="Aeroport" panose="02000000000000000000" pitchFamily="2" charset="-52"/>
              </a:rPr>
              <a:t>Отзывы и предложения</a:t>
            </a:r>
            <a:endParaRPr lang="en-US" sz="4000" spc="-1" dirty="0">
              <a:latin typeface="Aeroport" panose="020000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A1E0F4-0026-DFB5-0D0F-9AD9F2D4ED9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776584" y="3249498"/>
            <a:ext cx="1946550" cy="32852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6991" y="228600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1" strike="noStrike" spc="-1" dirty="0" err="1">
                <a:latin typeface="Aeroport" panose="02000000000000000000" pitchFamily="2" charset="-52"/>
              </a:rPr>
              <a:t>План</a:t>
            </a:r>
            <a:endParaRPr lang="en-US" sz="4000" b="0" strike="noStrike" spc="-1" dirty="0">
              <a:latin typeface="Aeroport" panose="02000000000000000000" pitchFamily="2" charset="-52"/>
            </a:endParaRPr>
          </a:p>
        </p:txBody>
      </p:sp>
      <p:pic>
        <p:nvPicPr>
          <p:cNvPr id="42" name="Рисунок 41"/>
          <p:cNvPicPr/>
          <p:nvPr/>
        </p:nvPicPr>
        <p:blipFill>
          <a:blip r:embed="rId2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57351" y="226746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eroport" panose="02000000000000000000" pitchFamily="2" charset="-52"/>
                <a:ea typeface="Noto Sans CJK SC"/>
              </a:rPr>
              <a:t>Что</a:t>
            </a:r>
            <a:r>
              <a:rPr lang="en-US" sz="2400" b="0" strike="noStrike" spc="-1" dirty="0">
                <a:latin typeface="Aeroport" panose="02000000000000000000" pitchFamily="2" charset="-52"/>
                <a:ea typeface="Noto Sans CJK SC"/>
              </a:rPr>
              <a:t> </a:t>
            </a:r>
            <a:r>
              <a:rPr lang="en-US" sz="2400" b="0" strike="noStrike" spc="-1" dirty="0" err="1">
                <a:latin typeface="Aeroport" panose="02000000000000000000" pitchFamily="2" charset="-52"/>
                <a:ea typeface="Noto Sans CJK SC"/>
              </a:rPr>
              <a:t>такое</a:t>
            </a:r>
            <a:r>
              <a:rPr lang="en-US" sz="2400" b="0" strike="noStrike" spc="-1" dirty="0">
                <a:latin typeface="Aeroport" panose="02000000000000000000" pitchFamily="2" charset="-52"/>
                <a:ea typeface="Noto Sans CJK SC"/>
              </a:rPr>
              <a:t> </a:t>
            </a:r>
            <a:r>
              <a:rPr lang="en-US" sz="2400" b="0" strike="noStrike" spc="-1" dirty="0" err="1">
                <a:latin typeface="Aeroport" panose="02000000000000000000" pitchFamily="2" charset="-52"/>
                <a:ea typeface="Noto Sans CJK SC"/>
              </a:rPr>
              <a:t>Pirater</a:t>
            </a:r>
            <a:r>
              <a:rPr lang="en-US" sz="2400" spc="-1" dirty="0">
                <a:latin typeface="Aeroport" panose="02000000000000000000" pitchFamily="2" charset="-52"/>
                <a:ea typeface="Noto Sans CJK SC"/>
              </a:rPr>
              <a:t>?</a:t>
            </a:r>
            <a:endParaRPr lang="en-US" sz="2400" b="0" strike="noStrike" spc="-1" dirty="0">
              <a:latin typeface="Aeroport" panose="02000000000000000000" pitchFamily="2" charset="-52"/>
            </a:endParaRP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eroport" panose="02000000000000000000" pitchFamily="2" charset="-52"/>
                <a:ea typeface="Noto Sans CJK SC"/>
              </a:rPr>
              <a:t>Похожие</a:t>
            </a:r>
            <a:r>
              <a:rPr lang="en-US" sz="2400" b="0" strike="noStrike" spc="-1" dirty="0">
                <a:latin typeface="Aeroport" panose="02000000000000000000" pitchFamily="2" charset="-52"/>
                <a:ea typeface="Noto Sans CJK SC"/>
              </a:rPr>
              <a:t> </a:t>
            </a:r>
            <a:r>
              <a:rPr lang="en-US" sz="2400" b="0" strike="noStrike" spc="-1" dirty="0" err="1">
                <a:latin typeface="Aeroport" panose="02000000000000000000" pitchFamily="2" charset="-52"/>
                <a:ea typeface="Noto Sans CJK SC"/>
              </a:rPr>
              <a:t>решения</a:t>
            </a:r>
            <a:endParaRPr lang="en-US" sz="2400" b="0" strike="noStrike" spc="-1" dirty="0">
              <a:latin typeface="Aeroport" panose="02000000000000000000" pitchFamily="2" charset="-52"/>
            </a:endParaRP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eroport" panose="02000000000000000000" pitchFamily="2" charset="-52"/>
                <a:ea typeface="Noto Sans CJK SC"/>
              </a:rPr>
              <a:t>Архитектура</a:t>
            </a:r>
            <a:endParaRPr lang="en-US" sz="2400" b="0" strike="noStrike" spc="-1" dirty="0">
              <a:latin typeface="Aeroport" panose="02000000000000000000" pitchFamily="2" charset="-52"/>
            </a:endParaRP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eroport" panose="02000000000000000000" pitchFamily="2" charset="-52"/>
                <a:ea typeface="Noto Sans CJK SC"/>
              </a:rPr>
              <a:t>Тесты</a:t>
            </a:r>
            <a:endParaRPr lang="en-US" sz="2400" b="0" strike="noStrike" spc="-1" dirty="0">
              <a:latin typeface="Aeroport" panose="02000000000000000000" pitchFamily="2" charset="-52"/>
            </a:endParaRP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eroport" panose="02000000000000000000" pitchFamily="2" charset="-52"/>
                <a:ea typeface="Noto Sans CJK SC"/>
              </a:rPr>
              <a:t>Демо</a:t>
            </a:r>
            <a:endParaRPr lang="en-US" sz="2400" b="0" strike="noStrike" spc="-1" dirty="0">
              <a:latin typeface="Aeroport" panose="02000000000000000000" pitchFamily="2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Прямоугольник 44"/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04185" y="228600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1" strike="noStrike" spc="-1" dirty="0" err="1">
                <a:latin typeface="Aeroport" panose="02000000000000000000" pitchFamily="2" charset="-52"/>
              </a:rPr>
              <a:t>Цели</a:t>
            </a:r>
            <a:r>
              <a:rPr lang="en-US" sz="4000" b="1" strike="noStrike" spc="-1" dirty="0">
                <a:latin typeface="Aeroport" panose="02000000000000000000" pitchFamily="2" charset="-52"/>
              </a:rPr>
              <a:t> </a:t>
            </a:r>
            <a:r>
              <a:rPr lang="en-US" sz="4000" b="1" strike="noStrike" spc="-1" dirty="0" err="1">
                <a:latin typeface="Aeroport" panose="02000000000000000000" pitchFamily="2" charset="-52"/>
              </a:rPr>
              <a:t>проекта</a:t>
            </a:r>
            <a:endParaRPr lang="en-US" sz="4000" b="0" strike="noStrike" spc="-1" dirty="0">
              <a:latin typeface="Aeroport" panose="02000000000000000000" pitchFamily="2" charset="-52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8F1BF1-65DD-0B52-91C2-CF4F8D540784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F0155331-178B-1E9D-1840-E7A1882EA428}"/>
              </a:ext>
            </a:extLst>
          </p:cNvPr>
          <p:cNvSpPr txBox="1">
            <a:spLocks/>
          </p:cNvSpPr>
          <p:nvPr/>
        </p:nvSpPr>
        <p:spPr>
          <a:xfrm>
            <a:off x="404185" y="3515699"/>
            <a:ext cx="9071280" cy="192570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400" spc="-1" dirty="0" err="1">
                <a:latin typeface="Aeroport" panose="02000000000000000000" pitchFamily="2" charset="-52"/>
              </a:rPr>
              <a:t>Обучение</a:t>
            </a:r>
            <a:endParaRPr lang="uk-UA" sz="2400" spc="-1" dirty="0">
              <a:latin typeface="Aeroport" panose="02000000000000000000" pitchFamily="2" charset="-52"/>
            </a:endParaRP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eroport" panose="02000000000000000000" pitchFamily="2" charset="-52"/>
                <a:ea typeface="Noto Sans CJK SC"/>
              </a:rPr>
              <a:t>Pet project backend + frontend</a:t>
            </a: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400" spc="-1" dirty="0" err="1">
                <a:latin typeface="Aeroport" panose="02000000000000000000" pitchFamily="2" charset="-52"/>
                <a:ea typeface="Noto Sans CJK SC"/>
              </a:rPr>
              <a:t>Сетевой</a:t>
            </a:r>
            <a:r>
              <a:rPr lang="uk-UA" sz="2400" spc="-1" dirty="0">
                <a:latin typeface="Aeroport" panose="02000000000000000000" pitchFamily="2" charset="-52"/>
                <a:ea typeface="Noto Sans CJK SC"/>
              </a:rPr>
              <a:t> стек</a:t>
            </a:r>
            <a:endParaRPr lang="en-US" sz="2400" spc="-1" dirty="0">
              <a:latin typeface="Aeroport" panose="020000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DDA7F6-0B44-8E4D-A13F-921E0EC8AC8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/>
          <p:cNvPicPr/>
          <p:nvPr/>
        </p:nvPicPr>
        <p:blipFill>
          <a:blip r:embed="rId2"/>
          <a:stretch/>
        </p:blipFill>
        <p:spPr>
          <a:xfrm>
            <a:off x="3886332" y="2348514"/>
            <a:ext cx="2307960" cy="389520"/>
          </a:xfrm>
          <a:prstGeom prst="rect">
            <a:avLst/>
          </a:prstGeom>
          <a:ln w="0">
            <a:noFill/>
          </a:ln>
        </p:spPr>
      </p:pic>
      <p:pic>
        <p:nvPicPr>
          <p:cNvPr id="53" name="Рисунок 52"/>
          <p:cNvPicPr/>
          <p:nvPr/>
        </p:nvPicPr>
        <p:blipFill>
          <a:blip r:embed="rId3"/>
          <a:stretch/>
        </p:blipFill>
        <p:spPr>
          <a:xfrm>
            <a:off x="2656983" y="3359561"/>
            <a:ext cx="1529396" cy="1529396"/>
          </a:xfrm>
          <a:prstGeom prst="rect">
            <a:avLst/>
          </a:prstGeom>
          <a:ln w="0">
            <a:noFill/>
          </a:ln>
        </p:spPr>
      </p:pic>
      <p:pic>
        <p:nvPicPr>
          <p:cNvPr id="54" name="Рисунок 53"/>
          <p:cNvPicPr/>
          <p:nvPr/>
        </p:nvPicPr>
        <p:blipFill>
          <a:blip r:embed="rId4"/>
          <a:stretch/>
        </p:blipFill>
        <p:spPr>
          <a:xfrm>
            <a:off x="5805010" y="3436031"/>
            <a:ext cx="1376456" cy="1376456"/>
          </a:xfrm>
          <a:prstGeom prst="rect">
            <a:avLst/>
          </a:prstGeom>
          <a:ln w="0">
            <a:noFill/>
          </a:ln>
        </p:spPr>
      </p:pic>
      <p:cxnSp>
        <p:nvCxnSpPr>
          <p:cNvPr id="55" name="Прямая со стрелкой 54"/>
          <p:cNvCxnSpPr>
            <a:cxnSpLocks/>
          </p:cNvCxnSpPr>
          <p:nvPr/>
        </p:nvCxnSpPr>
        <p:spPr>
          <a:xfrm>
            <a:off x="5039999" y="2716040"/>
            <a:ext cx="1452926" cy="697997"/>
          </a:xfrm>
          <a:prstGeom prst="straightConnector1">
            <a:avLst/>
          </a:prstGeom>
          <a:ln w="19080">
            <a:solidFill>
              <a:srgbClr val="323148"/>
            </a:solidFill>
            <a:round/>
            <a:tailEnd type="triangle" w="med" len="med"/>
          </a:ln>
        </p:spPr>
      </p:cxnSp>
      <p:cxnSp>
        <p:nvCxnSpPr>
          <p:cNvPr id="56" name="Прямая со стрелкой 55"/>
          <p:cNvCxnSpPr>
            <a:cxnSpLocks/>
            <a:stCxn id="52" idx="2"/>
            <a:endCxn id="53" idx="0"/>
          </p:cNvCxnSpPr>
          <p:nvPr/>
        </p:nvCxnSpPr>
        <p:spPr>
          <a:xfrm flipH="1">
            <a:off x="3421681" y="2738034"/>
            <a:ext cx="1618631" cy="621527"/>
          </a:xfrm>
          <a:prstGeom prst="straightConnector1">
            <a:avLst/>
          </a:prstGeom>
          <a:ln w="19080">
            <a:solidFill>
              <a:srgbClr val="323148"/>
            </a:solidFill>
            <a:round/>
            <a:tailEnd type="triangle" w="med" len="med"/>
          </a:ln>
        </p:spPr>
      </p:cxnSp>
      <p:pic>
        <p:nvPicPr>
          <p:cNvPr id="57" name="Рисунок 56"/>
          <p:cNvPicPr/>
          <p:nvPr/>
        </p:nvPicPr>
        <p:blipFill>
          <a:blip r:embed="rId5"/>
          <a:stretch/>
        </p:blipFill>
        <p:spPr>
          <a:xfrm>
            <a:off x="4186379" y="3517074"/>
            <a:ext cx="1707865" cy="1376456"/>
          </a:xfrm>
          <a:prstGeom prst="rect">
            <a:avLst/>
          </a:prstGeom>
          <a:ln w="0">
            <a:noFill/>
          </a:ln>
        </p:spPr>
      </p:pic>
      <p:cxnSp>
        <p:nvCxnSpPr>
          <p:cNvPr id="58" name="Прямая со стрелкой 57"/>
          <p:cNvCxnSpPr>
            <a:cxnSpLocks/>
            <a:stCxn id="52" idx="2"/>
            <a:endCxn id="57" idx="0"/>
          </p:cNvCxnSpPr>
          <p:nvPr/>
        </p:nvCxnSpPr>
        <p:spPr>
          <a:xfrm>
            <a:off x="5040312" y="2738034"/>
            <a:ext cx="0" cy="779040"/>
          </a:xfrm>
          <a:prstGeom prst="straightConnector1">
            <a:avLst/>
          </a:prstGeom>
          <a:ln w="19080">
            <a:solidFill>
              <a:srgbClr val="323148"/>
            </a:solidFill>
            <a:round/>
            <a:tailEnd type="triangle" w="med" len="med"/>
          </a:ln>
        </p:spPr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F4C8E1-9D29-A674-60CB-4EA58BC3AC78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23D5BF-D153-E41C-15AB-61B5105BE591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40D5F6-C9BE-FE01-1EA2-3D40DB5E14E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C89E10CD-6858-6E4A-E9FB-D07B44A8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85" y="419991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000" b="1" strike="noStrike" spc="-1" dirty="0">
                <a:latin typeface="Aeroport" panose="02000000000000000000" pitchFamily="2" charset="-52"/>
              </a:rPr>
              <a:t>Существующие</a:t>
            </a:r>
            <a:br>
              <a:rPr lang="ru-RU" sz="4000" b="1" strike="noStrike" spc="-1" dirty="0">
                <a:latin typeface="Aeroport" panose="02000000000000000000" pitchFamily="2" charset="-52"/>
              </a:rPr>
            </a:br>
            <a:r>
              <a:rPr lang="ru-RU" sz="4000" b="1" strike="noStrike" spc="-1" dirty="0">
                <a:latin typeface="Aeroport" panose="02000000000000000000" pitchFamily="2" charset="-52"/>
              </a:rPr>
              <a:t>решения</a:t>
            </a:r>
            <a:endParaRPr lang="en-US" sz="4000" b="0" strike="noStrike" spc="-1" dirty="0">
              <a:latin typeface="Aeroport" panose="02000000000000000000" pitchFamily="2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Рисунок 61"/>
          <p:cNvPicPr/>
          <p:nvPr/>
        </p:nvPicPr>
        <p:blipFill>
          <a:blip r:embed="rId2"/>
          <a:stretch/>
        </p:blipFill>
        <p:spPr>
          <a:xfrm>
            <a:off x="471291" y="1849256"/>
            <a:ext cx="2454789" cy="1382473"/>
          </a:xfrm>
          <a:prstGeom prst="rect">
            <a:avLst/>
          </a:prstGeom>
          <a:ln w="0">
            <a:noFill/>
          </a:ln>
        </p:spPr>
      </p:pic>
      <p:pic>
        <p:nvPicPr>
          <p:cNvPr id="63" name="Рисунок 62"/>
          <p:cNvPicPr/>
          <p:nvPr/>
        </p:nvPicPr>
        <p:blipFill>
          <a:blip r:embed="rId3"/>
          <a:stretch/>
        </p:blipFill>
        <p:spPr>
          <a:xfrm>
            <a:off x="3340260" y="1626091"/>
            <a:ext cx="3399480" cy="1828800"/>
          </a:xfrm>
          <a:prstGeom prst="rect">
            <a:avLst/>
          </a:prstGeom>
          <a:ln w="0">
            <a:noFill/>
          </a:ln>
        </p:spPr>
      </p:pic>
      <p:pic>
        <p:nvPicPr>
          <p:cNvPr id="64" name="Рисунок 63"/>
          <p:cNvPicPr/>
          <p:nvPr/>
        </p:nvPicPr>
        <p:blipFill>
          <a:blip r:embed="rId4"/>
          <a:stretch/>
        </p:blipFill>
        <p:spPr>
          <a:xfrm>
            <a:off x="7259078" y="2237014"/>
            <a:ext cx="2369820" cy="606955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58E757-F390-EF08-0BD9-94C390824FBE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67F54D8-8522-2101-92B4-DE16C089EAA0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DDD204-9264-266D-1AE3-EEF7BDCC3B1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2E9EC534-8AA0-4ADF-C41B-1CBBA3145D94}"/>
              </a:ext>
            </a:extLst>
          </p:cNvPr>
          <p:cNvSpPr txBox="1">
            <a:spLocks/>
          </p:cNvSpPr>
          <p:nvPr/>
        </p:nvSpPr>
        <p:spPr>
          <a:xfrm>
            <a:off x="356991" y="232371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b="1" spc="-1" dirty="0">
                <a:latin typeface="Aeroport" panose="02000000000000000000" pitchFamily="2" charset="-52"/>
              </a:rPr>
              <a:t>Стек технологий</a:t>
            </a:r>
            <a:endParaRPr lang="en-US" sz="4000" spc="-1" dirty="0">
              <a:latin typeface="Aeroport" panose="02000000000000000000" pitchFamily="2" charset="-52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5F384DB1-D8D4-7AD0-702C-51247F3DD05D}"/>
              </a:ext>
            </a:extLst>
          </p:cNvPr>
          <p:cNvSpPr txBox="1">
            <a:spLocks/>
          </p:cNvSpPr>
          <p:nvPr/>
        </p:nvSpPr>
        <p:spPr>
          <a:xfrm>
            <a:off x="404185" y="3515699"/>
            <a:ext cx="3763955" cy="192570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eroport" panose="02000000000000000000" pitchFamily="2" charset="-52"/>
              </a:rPr>
              <a:t>Golang</a:t>
            </a:r>
            <a:endParaRPr lang="uk-UA" sz="2400" spc="-1" dirty="0">
              <a:latin typeface="Aeroport" panose="02000000000000000000" pitchFamily="2" charset="-52"/>
            </a:endParaRP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ea typeface="Noto Sans CJK SC"/>
              </a:rPr>
              <a:t>ReactJs</a:t>
            </a:r>
            <a:endParaRPr lang="en-US" sz="2400" spc="-1" dirty="0"/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eroport" panose="02000000000000000000" pitchFamily="2" charset="-52"/>
              </a:rPr>
              <a:t>Nginx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Рисунок 67"/>
          <p:cNvPicPr/>
          <p:nvPr/>
        </p:nvPicPr>
        <p:blipFill>
          <a:blip r:embed="rId2"/>
          <a:stretch/>
        </p:blipFill>
        <p:spPr>
          <a:xfrm>
            <a:off x="105201" y="1649915"/>
            <a:ext cx="3377139" cy="1591240"/>
          </a:xfrm>
          <a:prstGeom prst="rect">
            <a:avLst/>
          </a:prstGeom>
          <a:ln w="0">
            <a:noFill/>
          </a:ln>
        </p:spPr>
      </p:pic>
      <p:pic>
        <p:nvPicPr>
          <p:cNvPr id="69" name="Рисунок 68"/>
          <p:cNvPicPr/>
          <p:nvPr/>
        </p:nvPicPr>
        <p:blipFill>
          <a:blip r:embed="rId3"/>
          <a:stretch/>
        </p:blipFill>
        <p:spPr>
          <a:xfrm>
            <a:off x="3886525" y="1513882"/>
            <a:ext cx="4005184" cy="225788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F85D85-7F86-55AD-61D3-7ED84EB53DE6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6701B5-FA1C-DD4F-E19B-0A07BEB7369A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6E1C4E-74E7-00CD-D7A6-3FD7B3FDA99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9DE0B242-5960-8EA8-85B0-E77E03F95875}"/>
              </a:ext>
            </a:extLst>
          </p:cNvPr>
          <p:cNvSpPr txBox="1">
            <a:spLocks/>
          </p:cNvSpPr>
          <p:nvPr/>
        </p:nvSpPr>
        <p:spPr>
          <a:xfrm>
            <a:off x="356991" y="232371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4000" b="1" spc="-1" dirty="0" err="1">
                <a:latin typeface="Aeroport" panose="02000000000000000000" pitchFamily="2" charset="-52"/>
              </a:rPr>
              <a:t>Хранение</a:t>
            </a:r>
            <a:endParaRPr lang="en-US" sz="4000" spc="-1" dirty="0">
              <a:latin typeface="Aeroport" panose="02000000000000000000" pitchFamily="2" charset="-52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5FF63DAB-0718-29BF-4077-D33DC76DAD19}"/>
              </a:ext>
            </a:extLst>
          </p:cNvPr>
          <p:cNvSpPr txBox="1">
            <a:spLocks/>
          </p:cNvSpPr>
          <p:nvPr/>
        </p:nvSpPr>
        <p:spPr>
          <a:xfrm>
            <a:off x="404185" y="3744299"/>
            <a:ext cx="3763955" cy="192570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Aeroport" panose="02000000000000000000" pitchFamily="2" charset="-52"/>
              </a:rPr>
              <a:t>MySql</a:t>
            </a:r>
            <a:endParaRPr lang="en-US" sz="2400" spc="-1" dirty="0">
              <a:latin typeface="Aeroport" panose="02000000000000000000" pitchFamily="2" charset="-52"/>
            </a:endParaRP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eroport" panose="02000000000000000000" pitchFamily="2" charset="-52"/>
              </a:rPr>
              <a:t>Redis</a:t>
            </a:r>
            <a:endParaRPr lang="uk-UA" sz="2400" spc="-1" dirty="0">
              <a:latin typeface="Aeroport" panose="020000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Рисунок 72"/>
          <p:cNvPicPr/>
          <p:nvPr/>
        </p:nvPicPr>
        <p:blipFill>
          <a:blip r:embed="rId2"/>
          <a:stretch/>
        </p:blipFill>
        <p:spPr>
          <a:xfrm>
            <a:off x="404185" y="2059400"/>
            <a:ext cx="2785318" cy="775600"/>
          </a:xfrm>
          <a:prstGeom prst="rect">
            <a:avLst/>
          </a:prstGeom>
          <a:ln w="0"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3"/>
          <a:stretch/>
        </p:blipFill>
        <p:spPr>
          <a:xfrm>
            <a:off x="4082227" y="1599534"/>
            <a:ext cx="2373372" cy="1241767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C4BFD5-7B9D-1070-9D86-67524EA865C9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1C2AAD-74F1-A156-3A71-8E7F4C26FF93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619B55-1571-81CF-17D0-377A8D57181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E8C36442-24C4-F9FC-B15B-0224038C3DE3}"/>
              </a:ext>
            </a:extLst>
          </p:cNvPr>
          <p:cNvSpPr txBox="1">
            <a:spLocks/>
          </p:cNvSpPr>
          <p:nvPr/>
        </p:nvSpPr>
        <p:spPr>
          <a:xfrm>
            <a:off x="356991" y="232371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4000" b="1" spc="-1" dirty="0" err="1">
                <a:latin typeface="Aeroport" panose="02000000000000000000" pitchFamily="2" charset="-52"/>
              </a:rPr>
              <a:t>Дополнительно</a:t>
            </a:r>
            <a:endParaRPr lang="en-US" sz="4000" spc="-1" dirty="0">
              <a:latin typeface="Aeroport" panose="02000000000000000000" pitchFamily="2" charset="-52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528388F9-E868-4CE7-4030-0ECD7161C29F}"/>
              </a:ext>
            </a:extLst>
          </p:cNvPr>
          <p:cNvSpPr txBox="1">
            <a:spLocks/>
          </p:cNvSpPr>
          <p:nvPr/>
        </p:nvSpPr>
        <p:spPr>
          <a:xfrm>
            <a:off x="404185" y="3332099"/>
            <a:ext cx="3763955" cy="192570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eroport" panose="02000000000000000000" pitchFamily="2" charset="-52"/>
              </a:rPr>
              <a:t>Swagger</a:t>
            </a: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eroport" panose="02000000000000000000" pitchFamily="2" charset="-52"/>
              </a:rPr>
              <a:t>Docker</a:t>
            </a: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eroport" panose="02000000000000000000" pitchFamily="2" charset="-52"/>
              </a:rPr>
              <a:t>GNU Make</a:t>
            </a:r>
          </a:p>
          <a:p>
            <a:pPr marL="216000" indent="-216000">
              <a:lnSpc>
                <a:spcPct val="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Aeroport" panose="02000000000000000000" pitchFamily="2" charset="-52"/>
              </a:rPr>
              <a:t>Hls</a:t>
            </a:r>
            <a:endParaRPr lang="uk-UA" sz="2400" spc="-1" dirty="0">
              <a:latin typeface="Aeroport" panose="02000000000000000000" pitchFamily="2" charset="-52"/>
            </a:endParaRPr>
          </a:p>
        </p:txBody>
      </p:sp>
      <p:pic>
        <p:nvPicPr>
          <p:cNvPr id="13" name="Рисунок 12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CEC62A9-5A03-2AFC-ACDE-36DACF3C21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5" r="25118"/>
          <a:stretch/>
        </p:blipFill>
        <p:spPr>
          <a:xfrm>
            <a:off x="8057644" y="1403267"/>
            <a:ext cx="1482596" cy="1549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Рисунок 75"/>
          <p:cNvPicPr/>
          <p:nvPr/>
        </p:nvPicPr>
        <p:blipFill>
          <a:blip r:embed="rId2"/>
          <a:stretch/>
        </p:blipFill>
        <p:spPr>
          <a:xfrm>
            <a:off x="2083080" y="1413602"/>
            <a:ext cx="5354040" cy="3613359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36503F-CFFF-5128-AACA-86BD33C9A4A0}"/>
              </a:ext>
            </a:extLst>
          </p:cNvPr>
          <p:cNvSpPr/>
          <p:nvPr/>
        </p:nvSpPr>
        <p:spPr>
          <a:xfrm>
            <a:off x="0" y="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7011CC0-3ACC-8FC3-2116-18D5E420F824}"/>
              </a:ext>
            </a:extLst>
          </p:cNvPr>
          <p:cNvSpPr/>
          <p:nvPr/>
        </p:nvSpPr>
        <p:spPr>
          <a:xfrm>
            <a:off x="0" y="5441400"/>
            <a:ext cx="10080000" cy="228600"/>
          </a:xfrm>
          <a:prstGeom prst="rect">
            <a:avLst/>
          </a:prstGeom>
          <a:solidFill>
            <a:srgbClr val="323148"/>
          </a:solidFill>
          <a:ln w="0">
            <a:solidFill>
              <a:srgbClr val="3231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05C38D-0716-D7B0-0B3E-C69C310E757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777084" y="521538"/>
            <a:ext cx="1946550" cy="328524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1763210F-1CA5-BF70-EA36-4AA476A77AB0}"/>
              </a:ext>
            </a:extLst>
          </p:cNvPr>
          <p:cNvSpPr txBox="1">
            <a:spLocks/>
          </p:cNvSpPr>
          <p:nvPr/>
        </p:nvSpPr>
        <p:spPr>
          <a:xfrm>
            <a:off x="356991" y="232371"/>
            <a:ext cx="907164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4000" b="1" spc="-1" dirty="0" err="1">
                <a:latin typeface="Aeroport" panose="02000000000000000000" pitchFamily="2" charset="-52"/>
              </a:rPr>
              <a:t>Архитектура</a:t>
            </a:r>
            <a:endParaRPr lang="en-US" sz="4000" spc="-1" dirty="0">
              <a:latin typeface="Aeroport" panose="020000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132</Words>
  <Application>Microsoft Office PowerPoint</Application>
  <PresentationFormat>Произвольный</PresentationFormat>
  <Paragraphs>59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Aeroport</vt:lpstr>
      <vt:lpstr>Arial</vt:lpstr>
      <vt:lpstr>Symbol</vt:lpstr>
      <vt:lpstr>Times New Roman</vt:lpstr>
      <vt:lpstr>Wingdings</vt:lpstr>
      <vt:lpstr>Office Theme</vt:lpstr>
      <vt:lpstr>Презентация PowerPoint</vt:lpstr>
      <vt:lpstr>ISP RAS</vt:lpstr>
      <vt:lpstr>План</vt:lpstr>
      <vt:lpstr>Цели проекта</vt:lpstr>
      <vt:lpstr>Существующие решения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Frontend</vt:lpstr>
      <vt:lpstr>MiddleEnd</vt:lpstr>
      <vt:lpstr>Backend</vt:lpstr>
      <vt:lpstr>Стриминг</vt:lpstr>
      <vt:lpstr>Стриминг</vt:lpstr>
      <vt:lpstr>Фичи</vt:lpstr>
      <vt:lpstr>Тесты</vt:lpstr>
      <vt:lpstr>Тесты</vt:lpstr>
      <vt:lpstr>Тесты</vt:lpstr>
      <vt:lpstr>Демо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 RAS</dc:title>
  <dc:subject/>
  <dc:creator>Anastasia Ilchenko</dc:creator>
  <dc:description/>
  <cp:lastModifiedBy>Ильченко Анастасия</cp:lastModifiedBy>
  <cp:revision>8</cp:revision>
  <dcterms:created xsi:type="dcterms:W3CDTF">2023-04-15T13:59:37Z</dcterms:created>
  <dcterms:modified xsi:type="dcterms:W3CDTF">2023-04-19T11:04:42Z</dcterms:modified>
  <dc:language>en-US</dc:language>
</cp:coreProperties>
</file>