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9" r:id="rId9"/>
    <p:sldId id="270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75" r:id="rId20"/>
    <p:sldId id="264" r:id="rId21"/>
    <p:sldId id="272" r:id="rId22"/>
    <p:sldId id="273" r:id="rId23"/>
    <p:sldId id="26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71" autoAdjust="0"/>
    <p:restoredTop sz="94660"/>
  </p:normalViewPr>
  <p:slideViewPr>
    <p:cSldViewPr snapToGrid="0">
      <p:cViewPr>
        <p:scale>
          <a:sx n="60" d="100"/>
          <a:sy n="60" d="100"/>
        </p:scale>
        <p:origin x="-360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BE" smtClean="0"/>
              <a:t>t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6CDE-5C81-4043-9336-545F6A012927}" type="datetimeFigureOut">
              <a:rPr lang="fr-BE" smtClean="0"/>
              <a:pPr/>
              <a:t>31/05/2016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7494-C6A2-4AB8-9D2A-529DC3744EE4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713072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BE" smtClean="0"/>
              <a:t>t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44012-1BF6-4866-B65E-9CF8C8321A2D}" type="datetimeFigureOut">
              <a:rPr lang="fr-BE" smtClean="0"/>
              <a:pPr/>
              <a:t>31/05/2016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859F6-D857-455F-ADED-77D692982AD5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865630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20:05 – 21:00</a:t>
            </a:r>
            <a:r>
              <a:rPr lang="fr-BE" sz="12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95193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20:30 – 20:45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19166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20:30 – 20:45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694849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20:45 – 21:30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675748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20:45 – 21:10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588826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21:10 – 21:30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0252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21:30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7751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20:05 – 20:10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94915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20:10 – 20:20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42429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19;20 – 20:30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83531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20:30 – 20:45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85393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20:30 – 20:45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77513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20:30 – 20:45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43024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20:30 – 20:45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94405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20:30 – 20:45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59F6-D857-455F-ADED-77D692982AD5}" type="slidenum">
              <a:rPr lang="fr-BE" smtClean="0"/>
              <a:pPr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405320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9589-DB1E-43BF-B082-16BF2A082FB2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61700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1635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B238-EEAC-4DF7-B003-EDE08B853A32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13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1387877"/>
            <a:ext cx="2628900" cy="47890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9A3-E6DB-49F3-A61B-BF469D4AD6EB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42894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B8F2-6B1D-46AE-AD63-D621C587932E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513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2506-DEEE-48A1-B756-FDFB8FBEEEE3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7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50467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F60-5F59-49B3-AA38-FB2987CD386D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3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69306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C306-6EDC-41D3-8711-4AC063EED4E8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580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7879" y="382378"/>
            <a:ext cx="9650083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184-5A0A-4CAE-B0D9-DC4EC738A931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488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8212-B08D-4987-BD58-0D5D802D7324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035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1492370"/>
            <a:ext cx="6172200" cy="4368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439F-7678-431B-8E7C-DDD605F383A4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030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1535502"/>
            <a:ext cx="6172200" cy="43255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6C7D-8F11-4F95-BD30-3FD8DD37A05C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667" y="456764"/>
            <a:ext cx="931113" cy="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68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90AF-CB63-4EEB-AEC2-04C07FEAC939}" type="datetime1">
              <a:rPr lang="fr-BE" smtClean="0"/>
              <a:pPr/>
              <a:t>31/05/2016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F5E4-9D29-4FD7-AA4A-650734EED59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15879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0" y="5008143"/>
            <a:ext cx="9144000" cy="1655762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fr-BE" dirty="0" smtClean="0">
                <a:solidFill>
                  <a:srgbClr val="FF0000"/>
                </a:solidFill>
                <a:latin typeface="Rupture" panose="020608000403000000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Assemblée Générale</a:t>
            </a: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fr-BE" dirty="0" smtClean="0">
                <a:solidFill>
                  <a:srgbClr val="FF0000"/>
                </a:solidFill>
                <a:effectLst/>
                <a:latin typeface="Rupture" panose="020608000403000000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17 Février 2016</a:t>
            </a:r>
            <a:endParaRPr lang="fr-BE" dirty="0">
              <a:solidFill>
                <a:srgbClr val="FF0000"/>
              </a:solidFill>
              <a:effectLst/>
              <a:latin typeface="Rupture" panose="020608000403000000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799" y="947291"/>
            <a:ext cx="4628401" cy="176832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651329" y="3431444"/>
            <a:ext cx="80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latin typeface="Rupture" panose="02060800040300000004" pitchFamily="18" charset="0"/>
              </a:rPr>
              <a:t>Le </a:t>
            </a:r>
            <a:r>
              <a:rPr lang="fr-BE" dirty="0" err="1" smtClean="0">
                <a:latin typeface="Rupture" panose="02060800040300000004" pitchFamily="18" charset="0"/>
              </a:rPr>
              <a:t>Ropi</a:t>
            </a:r>
            <a:r>
              <a:rPr lang="fr-BE" dirty="0" smtClean="0">
                <a:latin typeface="Rupture" panose="02060800040300000004" pitchFamily="18" charset="0"/>
              </a:rPr>
              <a:t>, Payez en argent content!</a:t>
            </a:r>
            <a:endParaRPr lang="fr-BE" dirty="0">
              <a:latin typeface="Rupture" panose="0206080004030000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7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"/>
            <a:ext cx="9642894" cy="1323832"/>
          </a:xfrm>
        </p:spPr>
        <p:txBody>
          <a:bodyPr>
            <a:no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Mécanismes comptables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10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6118" y="1800934"/>
            <a:ext cx="79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A la réception d’une commande (en ligne)</a:t>
            </a:r>
            <a:endParaRPr lang="fr-BE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473" y="2508820"/>
            <a:ext cx="2933889" cy="2596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8600" y="2508820"/>
            <a:ext cx="1457325" cy="8953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0641" y="3379458"/>
            <a:ext cx="2073025" cy="127362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236" y="3379457"/>
            <a:ext cx="2073025" cy="1273623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6571549" y="3285012"/>
            <a:ext cx="10712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105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400 Client</a:t>
            </a:r>
            <a:endParaRPr lang="fr-BE" sz="1050" dirty="0"/>
          </a:p>
        </p:txBody>
      </p:sp>
      <p:sp>
        <p:nvSpPr>
          <p:cNvPr id="9" name="Rectangle 8"/>
          <p:cNvSpPr/>
          <p:nvPr/>
        </p:nvSpPr>
        <p:spPr>
          <a:xfrm>
            <a:off x="8682400" y="3025515"/>
            <a:ext cx="1798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BE" sz="900" dirty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488 Cautionnements reçus en numéraire </a:t>
            </a:r>
            <a:endParaRPr lang="fr-FR" sz="900" dirty="0">
              <a:solidFill>
                <a:schemeClr val="accent1">
                  <a:lumMod val="50000"/>
                </a:schemeClr>
              </a:solidFill>
              <a:latin typeface="Rupture" panose="020608000403000000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498357" y="3794956"/>
            <a:ext cx="608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105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33 €</a:t>
            </a:r>
            <a:endParaRPr lang="fr-BE" sz="1050" dirty="0"/>
          </a:p>
        </p:txBody>
      </p:sp>
      <p:sp>
        <p:nvSpPr>
          <p:cNvPr id="14" name="TextBox 9"/>
          <p:cNvSpPr txBox="1"/>
          <p:nvPr/>
        </p:nvSpPr>
        <p:spPr>
          <a:xfrm>
            <a:off x="9581747" y="3794956"/>
            <a:ext cx="608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105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33 €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xmlns="" val="17261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"/>
            <a:ext cx="9642894" cy="1323832"/>
          </a:xfrm>
        </p:spPr>
        <p:txBody>
          <a:bodyPr>
            <a:no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Mécanismes comptables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11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6118" y="1800934"/>
            <a:ext cx="79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A la réception du paiement</a:t>
            </a:r>
            <a:endParaRPr lang="fr-BE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3900" y="3972745"/>
            <a:ext cx="2073025" cy="127362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8495" y="3972744"/>
            <a:ext cx="2073025" cy="1273623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4304808" y="3878299"/>
            <a:ext cx="10712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105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400 Client</a:t>
            </a:r>
            <a:endParaRPr lang="fr-BE" sz="1050" dirty="0"/>
          </a:p>
        </p:txBody>
      </p:sp>
      <p:sp>
        <p:nvSpPr>
          <p:cNvPr id="9" name="Rectangle 8"/>
          <p:cNvSpPr/>
          <p:nvPr/>
        </p:nvSpPr>
        <p:spPr>
          <a:xfrm>
            <a:off x="6347075" y="3878587"/>
            <a:ext cx="193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BE" sz="9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5500 Compte courant</a:t>
            </a:r>
            <a:endParaRPr lang="fr-FR" sz="900" dirty="0">
              <a:solidFill>
                <a:schemeClr val="accent1">
                  <a:lumMod val="50000"/>
                </a:schemeClr>
              </a:solidFill>
              <a:latin typeface="Rupture" panose="020608000403000000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4914063" y="4388243"/>
            <a:ext cx="608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105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33 €</a:t>
            </a:r>
            <a:endParaRPr lang="fr-BE" sz="1050" dirty="0"/>
          </a:p>
        </p:txBody>
      </p:sp>
      <p:sp>
        <p:nvSpPr>
          <p:cNvPr id="14" name="TextBox 9"/>
          <p:cNvSpPr txBox="1"/>
          <p:nvPr/>
        </p:nvSpPr>
        <p:spPr>
          <a:xfrm>
            <a:off x="7315006" y="4388243"/>
            <a:ext cx="608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105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33 €</a:t>
            </a:r>
            <a:endParaRPr lang="fr-BE" sz="1050" dirty="0"/>
          </a:p>
        </p:txBody>
      </p:sp>
      <p:sp>
        <p:nvSpPr>
          <p:cNvPr id="15" name="TextBox 9"/>
          <p:cNvSpPr txBox="1"/>
          <p:nvPr/>
        </p:nvSpPr>
        <p:spPr>
          <a:xfrm>
            <a:off x="4064421" y="4386196"/>
            <a:ext cx="608795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1050" dirty="0" smtClean="0">
                <a:solidFill>
                  <a:srgbClr val="FF0000"/>
                </a:solidFill>
                <a:latin typeface="Rupture" panose="02060800040300000004" pitchFamily="18" charset="0"/>
              </a:rPr>
              <a:t>33 €</a:t>
            </a:r>
            <a:endParaRPr lang="fr-BE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"/>
            <a:ext cx="9642894" cy="1323832"/>
          </a:xfrm>
        </p:spPr>
        <p:txBody>
          <a:bodyPr>
            <a:no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Mécanismes comptables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12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6118" y="1800934"/>
            <a:ext cx="7965402" cy="60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Exemple dans les comptes 2015</a:t>
            </a:r>
            <a:endParaRPr lang="fr-BE" sz="2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134" y="2885974"/>
            <a:ext cx="11620130" cy="22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05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"/>
            <a:ext cx="9642894" cy="1323832"/>
          </a:xfrm>
        </p:spPr>
        <p:txBody>
          <a:bodyPr>
            <a:no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Mécanismes comptables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13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6118" y="1800934"/>
            <a:ext cx="7965402" cy="60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Exemple dans les comptes 2015</a:t>
            </a:r>
            <a:endParaRPr lang="fr-BE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5407" y="2656115"/>
            <a:ext cx="8302695" cy="37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11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"/>
            <a:ext cx="9642894" cy="1323832"/>
          </a:xfrm>
        </p:spPr>
        <p:txBody>
          <a:bodyPr>
            <a:no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Mécanismes comptables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14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6118" y="1800934"/>
            <a:ext cx="7965402" cy="60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Pourquoi ce fonctionnement ?</a:t>
            </a:r>
            <a:endParaRPr lang="fr-BE" sz="2000" dirty="0"/>
          </a:p>
        </p:txBody>
      </p:sp>
      <p:sp>
        <p:nvSpPr>
          <p:cNvPr id="11" name="TextBox 9"/>
          <p:cNvSpPr txBox="1"/>
          <p:nvPr/>
        </p:nvSpPr>
        <p:spPr>
          <a:xfrm>
            <a:off x="386118" y="2687252"/>
            <a:ext cx="10865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La vente de </a:t>
            </a:r>
            <a:r>
              <a:rPr lang="fr-BE" sz="1400" dirty="0" err="1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Ropi</a:t>
            </a: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 n’est pas un produit d’exploitation pour l’ASBL, cela n’engendre aucun bénéfice directe</a:t>
            </a:r>
          </a:p>
          <a:p>
            <a:pPr>
              <a:lnSpc>
                <a:spcPct val="200000"/>
              </a:lnSpc>
            </a:pPr>
            <a:endParaRPr lang="fr-BE" sz="1400" dirty="0" smtClean="0">
              <a:solidFill>
                <a:schemeClr val="accent1">
                  <a:lumMod val="50000"/>
                </a:schemeClr>
              </a:solidFill>
              <a:latin typeface="Rupture" panose="020608000403000000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Il est important de faire valoir comptablement nos obligations de remboursement des </a:t>
            </a:r>
            <a:r>
              <a:rPr lang="fr-BE" sz="1400" dirty="0" err="1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Ropi</a:t>
            </a: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 en circulations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BE" sz="1400" dirty="0">
              <a:solidFill>
                <a:schemeClr val="accent1">
                  <a:lumMod val="50000"/>
                </a:schemeClr>
              </a:solidFill>
              <a:latin typeface="Rupture" panose="020608000403000000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Le billet n’est pas une marchandise et n’a pas de valeur intrinsèque -&gt; Pas de valeur en cas de liquidation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xmlns="" val="16380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217079"/>
            <a:ext cx="10738131" cy="786333"/>
          </a:xfrm>
        </p:spPr>
        <p:txBody>
          <a:bodyPr>
            <a:normAutofit fontScale="90000"/>
          </a:bodyPr>
          <a:lstStyle/>
          <a:p>
            <a:r>
              <a:rPr lang="fr-BE" dirty="0" smtClean="0">
                <a:solidFill>
                  <a:srgbClr val="FF0000"/>
                </a:solidFill>
                <a:latin typeface="Rupture" panose="02060800040300000004" pitchFamily="18" charset="0"/>
              </a:rPr>
              <a:t>Comptes </a:t>
            </a:r>
            <a:r>
              <a:rPr lang="fr-BE" dirty="0">
                <a:solidFill>
                  <a:srgbClr val="FF0000"/>
                </a:solidFill>
                <a:latin typeface="Rupture" panose="02060800040300000004" pitchFamily="18" charset="0"/>
              </a:rPr>
              <a:t>2015 et budget 2016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15</a:t>
            </a:fld>
            <a:endParaRPr lang="fr-BE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24530315"/>
              </p:ext>
            </p:extLst>
          </p:nvPr>
        </p:nvGraphicFramePr>
        <p:xfrm>
          <a:off x="396510" y="892463"/>
          <a:ext cx="11167009" cy="5363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4704"/>
                <a:gridCol w="906308"/>
                <a:gridCol w="1065728"/>
                <a:gridCol w="1364186"/>
                <a:gridCol w="1079981"/>
                <a:gridCol w="671436"/>
                <a:gridCol w="682094"/>
                <a:gridCol w="1642572"/>
              </a:tblGrid>
              <a:tr h="204368">
                <a:tc>
                  <a:txBody>
                    <a:bodyPr/>
                    <a:lstStyle/>
                    <a:p>
                      <a:pPr algn="l" fontAlgn="b"/>
                      <a:endParaRPr lang="fr-B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</a:rPr>
                        <a:t>ASBL  </a:t>
                      </a:r>
                      <a:r>
                        <a:rPr lang="fr-BE" sz="1200" u="none" strike="noStrike" dirty="0" err="1">
                          <a:effectLst/>
                        </a:rPr>
                        <a:t>Reel</a:t>
                      </a:r>
                      <a:r>
                        <a:rPr lang="fr-BE" sz="1200" u="none" strike="noStrike" dirty="0">
                          <a:effectLst/>
                        </a:rPr>
                        <a:t> 2015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BE" sz="1400" u="none" strike="noStrike" dirty="0">
                          <a:effectLst/>
                        </a:rPr>
                        <a:t>ASBL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Fabian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Laurent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Adrien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350346">
                <a:tc>
                  <a:txBody>
                    <a:bodyPr/>
                    <a:lstStyle/>
                    <a:p>
                      <a:pPr algn="l" fontAlgn="b"/>
                      <a:endParaRPr lang="fr-BE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Estimation la plus défavorable</a:t>
                      </a:r>
                      <a:endParaRPr lang="fr-BE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Estimation moyenne</a:t>
                      </a:r>
                      <a:endParaRPr lang="fr-BE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Estimation la plus favorable</a:t>
                      </a:r>
                      <a:endParaRPr lang="fr-BE" sz="14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BE" sz="1400" u="none" strike="noStrike" dirty="0">
                          <a:effectLst/>
                        </a:rPr>
                        <a:t>apports excepté estimation la plus favorable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Charges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Communication / Education permanente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Projection </a:t>
                      </a:r>
                      <a:r>
                        <a:rPr lang="fr-BE" sz="1400" u="none" strike="noStrike" dirty="0" err="1">
                          <a:effectLst/>
                        </a:rPr>
                        <a:t>plaza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 err="1">
                          <a:effectLst/>
                        </a:rPr>
                        <a:t>walking</a:t>
                      </a:r>
                      <a:r>
                        <a:rPr lang="fr-BE" sz="1400" u="none" strike="noStrike" dirty="0">
                          <a:effectLst/>
                        </a:rPr>
                        <a:t> </a:t>
                      </a:r>
                      <a:r>
                        <a:rPr lang="fr-BE" sz="1400" u="none" strike="noStrike" dirty="0" err="1">
                          <a:effectLst/>
                        </a:rPr>
                        <a:t>dinner</a:t>
                      </a:r>
                      <a:r>
                        <a:rPr lang="fr-BE" sz="1400" u="none" strike="noStrike" dirty="0">
                          <a:effectLst/>
                        </a:rPr>
                        <a:t> </a:t>
                      </a:r>
                      <a:r>
                        <a:rPr lang="fr-BE" sz="1400" u="none" strike="noStrike" dirty="0" err="1">
                          <a:effectLst/>
                        </a:rPr>
                        <a:t>conference</a:t>
                      </a:r>
                      <a:r>
                        <a:rPr lang="fr-BE" sz="1400" u="none" strike="noStrike" dirty="0">
                          <a:effectLst/>
                        </a:rPr>
                        <a:t> de presse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location salle conférence de presse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354172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conférence expert en monnaies complémentaires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400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Communication écrite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Impression dépliants (triptyques)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200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Impression des autocollants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impression des cartes de visite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70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150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impression sous-bock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125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impression des fardes à rabat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400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400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400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impression des feuilles couleurs pour contenu farde à rabat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réalisation des packs ropis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feuilles périodique avec membres adhérants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  <a:tr h="21504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Achats de billets </a:t>
                      </a:r>
                      <a:r>
                        <a:rPr lang="fr-BE" sz="1400" u="none" strike="noStrike" dirty="0" err="1">
                          <a:effectLst/>
                        </a:rPr>
                        <a:t>Ropi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2041,63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00" u="none" strike="noStrike" dirty="0">
                          <a:effectLst/>
                        </a:rPr>
                        <a:t> </a:t>
                      </a:r>
                      <a:endParaRPr lang="fr-B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6" marR="8566" marT="856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62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69196807"/>
              </p:ext>
            </p:extLst>
          </p:nvPr>
        </p:nvGraphicFramePr>
        <p:xfrm>
          <a:off x="243840" y="470262"/>
          <a:ext cx="10424160" cy="579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097"/>
                <a:gridCol w="1171904"/>
                <a:gridCol w="1316584"/>
                <a:gridCol w="1388923"/>
                <a:gridCol w="1099565"/>
                <a:gridCol w="683611"/>
                <a:gridCol w="694462"/>
                <a:gridCol w="727014"/>
              </a:tblGrid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000" u="none" strike="noStrike" dirty="0">
                          <a:effectLst/>
                        </a:rPr>
                        <a:t> </a:t>
                      </a:r>
                      <a:endParaRPr lang="fr-B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0" u="none" strike="noStrike">
                          <a:effectLst/>
                        </a:rPr>
                        <a:t> </a:t>
                      </a:r>
                      <a:endParaRPr lang="fr-B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0" u="none" strike="noStrike">
                          <a:effectLst/>
                        </a:rPr>
                        <a:t> </a:t>
                      </a:r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0" u="none" strike="noStrike">
                          <a:effectLst/>
                        </a:rPr>
                        <a:t> </a:t>
                      </a:r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0" u="none" strike="noStrike">
                          <a:effectLst/>
                        </a:rPr>
                        <a:t> </a:t>
                      </a:r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0" u="none" strike="noStrike">
                          <a:effectLst/>
                        </a:rPr>
                        <a:t> </a:t>
                      </a:r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0" u="none" strike="noStrike">
                          <a:effectLst/>
                        </a:rPr>
                        <a:t> </a:t>
                      </a:r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0" u="none" strike="noStrike">
                          <a:effectLst/>
                        </a:rPr>
                        <a:t> </a:t>
                      </a:r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Défraiements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défraiement des ambassadeurs (transport)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375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375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Donner 10 </a:t>
                      </a:r>
                      <a:r>
                        <a:rPr lang="fr-BE" sz="1400" u="none" strike="noStrike" dirty="0" err="1">
                          <a:effectLst/>
                        </a:rPr>
                        <a:t>ropi</a:t>
                      </a:r>
                      <a:r>
                        <a:rPr lang="fr-BE" sz="1400" u="none" strike="noStrike" dirty="0">
                          <a:effectLst/>
                        </a:rPr>
                        <a:t> aux journalistes </a:t>
                      </a:r>
                      <a:r>
                        <a:rPr lang="fr-BE" sz="1400" u="none" strike="noStrike" dirty="0" err="1">
                          <a:effectLst/>
                        </a:rPr>
                        <a:t>conf</a:t>
                      </a:r>
                      <a:r>
                        <a:rPr lang="fr-BE" sz="1400" u="none" strike="noStrike" dirty="0">
                          <a:effectLst/>
                        </a:rPr>
                        <a:t> de presse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Services et biens divers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coût livraison ropi chez commerçants (coursier montois)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coût livraison </a:t>
                      </a:r>
                      <a:r>
                        <a:rPr lang="fr-BE" sz="1400" u="none" strike="noStrike" dirty="0" err="1">
                          <a:effectLst/>
                        </a:rPr>
                        <a:t>ropi</a:t>
                      </a:r>
                      <a:r>
                        <a:rPr lang="fr-BE" sz="1400" u="none" strike="noStrike" dirty="0">
                          <a:effectLst/>
                        </a:rPr>
                        <a:t> à domicile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charges compte à vue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charges compte épargne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Administration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Changement status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123,06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130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Dons en nature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coffre fortis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hébergement web et domaine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hébergement web compta (noalyss)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707"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TOTAL :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2164,69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880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1695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2730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130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150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6291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13147049"/>
              </p:ext>
            </p:extLst>
          </p:nvPr>
        </p:nvGraphicFramePr>
        <p:xfrm>
          <a:off x="243841" y="330920"/>
          <a:ext cx="10049226" cy="6403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8545"/>
                <a:gridCol w="1128652"/>
                <a:gridCol w="1267991"/>
                <a:gridCol w="1337662"/>
                <a:gridCol w="1058983"/>
                <a:gridCol w="658381"/>
                <a:gridCol w="668830"/>
                <a:gridCol w="700182"/>
              </a:tblGrid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Produits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6007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Subsides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31250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Subsides </a:t>
                      </a:r>
                      <a:r>
                        <a:rPr lang="fr-BE" sz="1400" u="none" strike="noStrike" dirty="0" err="1">
                          <a:effectLst/>
                        </a:rPr>
                        <a:t>Marcourt</a:t>
                      </a:r>
                      <a:r>
                        <a:rPr lang="fr-BE" sz="1400" u="none" strike="noStrike" dirty="0">
                          <a:effectLst/>
                        </a:rPr>
                        <a:t> (attendu 700-1000€)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700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1000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43565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Subsides éducation permanente 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Solde Bourse Roi </a:t>
                      </a:r>
                      <a:r>
                        <a:rPr lang="fr-BE" sz="1400" u="none" strike="noStrike" dirty="0" err="1">
                          <a:effectLst/>
                        </a:rPr>
                        <a:t>Beauoin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3518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Cotisations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Cotisation membres citoyens (15€ ou 10R)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180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450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600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Cotisation membres prestataires (25€ ou 20R)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125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375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750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03282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Revenus Divers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43565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Projection plaza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42432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Recettes d'exploitation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245004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Rédimage (5%)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15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50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29487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Transport des ropis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25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 dirty="0">
                          <a:effectLst/>
                        </a:rPr>
                        <a:t> </a:t>
                      </a:r>
                      <a:endParaRPr lang="fr-B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Vente livres et horeca (conférence)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 dirty="0">
                          <a:effectLst/>
                        </a:rPr>
                        <a:t> </a:t>
                      </a:r>
                      <a:endParaRPr lang="fr-B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Recettes vente packs ropi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50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100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 dirty="0">
                          <a:effectLst/>
                        </a:rPr>
                        <a:t> </a:t>
                      </a:r>
                      <a:endParaRPr lang="fr-B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290437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Réalisation d'un site web commerçant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300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 dirty="0">
                          <a:effectLst/>
                        </a:rPr>
                        <a:t> </a:t>
                      </a:r>
                      <a:endParaRPr lang="fr-B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Recettes financières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Intérêt fonds de garantie (0,15%)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1,125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3,375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11,25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  <a:tr h="150116"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TOTAL: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3698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451,125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1668,375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3186,25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 dirty="0">
                          <a:effectLst/>
                        </a:rPr>
                        <a:t>0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 dirty="0">
                          <a:effectLst/>
                        </a:rPr>
                        <a:t> </a:t>
                      </a:r>
                      <a:endParaRPr lang="fr-B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7" marR="6437" marT="6437" marB="0" anchor="b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01892" y="6321515"/>
            <a:ext cx="2743200" cy="365125"/>
          </a:xfrm>
        </p:spPr>
        <p:txBody>
          <a:bodyPr/>
          <a:lstStyle/>
          <a:p>
            <a:fld id="{3AB7F5E4-9D29-4FD7-AA4A-650734EED59B}" type="slidenum">
              <a:rPr lang="fr-BE" smtClean="0"/>
              <a:pPr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1022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34353764"/>
              </p:ext>
            </p:extLst>
          </p:nvPr>
        </p:nvGraphicFramePr>
        <p:xfrm>
          <a:off x="531224" y="2447112"/>
          <a:ext cx="10136776" cy="2520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9959"/>
                <a:gridCol w="1139596"/>
                <a:gridCol w="1280287"/>
                <a:gridCol w="1350632"/>
                <a:gridCol w="1069250"/>
                <a:gridCol w="664765"/>
                <a:gridCol w="675316"/>
                <a:gridCol w="706971"/>
              </a:tblGrid>
              <a:tr h="260790"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79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Transaction </a:t>
                      </a:r>
                      <a:r>
                        <a:rPr lang="fr-BE" sz="1400" u="none" strike="noStrike" dirty="0" err="1">
                          <a:effectLst/>
                        </a:rPr>
                        <a:t>Ropi</a:t>
                      </a:r>
                      <a:r>
                        <a:rPr lang="fr-BE" sz="1400" u="none" strike="noStrike">
                          <a:effectLst/>
                        </a:rPr>
                        <a:t> 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79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Achat de ropi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230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79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Echange Euro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79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790"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TOTAL: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230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100" u="none" strike="noStrike">
                          <a:effectLst/>
                        </a:rPr>
                        <a:t> </a:t>
                      </a:r>
                      <a:endParaRPr lang="fr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790"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4650"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Recettes - Dépenses: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1763,31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-428,875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-26,625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400" u="none" strike="noStrike">
                          <a:effectLst/>
                        </a:rPr>
                        <a:t>456,25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790"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3621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"/>
            <a:ext cx="9642894" cy="1323832"/>
          </a:xfrm>
        </p:spPr>
        <p:txBody>
          <a:bodyPr>
            <a:no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Comptes 2015 et budget 2016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4962951" y="4860878"/>
            <a:ext cx="914400" cy="12001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010701" y="4860878"/>
            <a:ext cx="914400" cy="120015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0871" y="4094327"/>
            <a:ext cx="555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Décharge aux administrateurs</a:t>
            </a:r>
            <a:endParaRPr lang="fr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57618" y="1762834"/>
            <a:ext cx="5554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Mécanismes comptables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Comptes 2015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Budget 2016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xmlns="" val="11260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0"/>
            <a:ext cx="9642894" cy="1337481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Ordre du jour 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94448"/>
            <a:ext cx="10515600" cy="48586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BE" sz="16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19.30 : Nouveaux  membres : débat cotisation  / approbation </a:t>
            </a:r>
          </a:p>
          <a:p>
            <a:pPr>
              <a:lnSpc>
                <a:spcPct val="200000"/>
              </a:lnSpc>
            </a:pPr>
            <a:r>
              <a:rPr lang="fr-BE" sz="16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20.00 : Approbation du PV de l’AG de juin 2015,</a:t>
            </a:r>
          </a:p>
          <a:p>
            <a:pPr>
              <a:lnSpc>
                <a:spcPct val="200000"/>
              </a:lnSpc>
            </a:pPr>
            <a:r>
              <a:rPr lang="fr-BE" sz="16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20.05 : Etat des lieux (communication, comptes) et projets futurs</a:t>
            </a:r>
          </a:p>
          <a:p>
            <a:pPr>
              <a:lnSpc>
                <a:spcPct val="200000"/>
              </a:lnSpc>
            </a:pPr>
            <a:r>
              <a:rPr lang="fr-BE" sz="16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21.00 : Ethique et débats (charte, ROI, clé d’adhésion, transparence)</a:t>
            </a:r>
          </a:p>
          <a:p>
            <a:pPr>
              <a:lnSpc>
                <a:spcPct val="200000"/>
              </a:lnSpc>
            </a:pPr>
            <a:r>
              <a:rPr lang="fr-BE" sz="16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21.30 : Divers / questions</a:t>
            </a:r>
          </a:p>
          <a:p>
            <a:pPr>
              <a:lnSpc>
                <a:spcPct val="200000"/>
              </a:lnSpc>
            </a:pPr>
            <a:r>
              <a:rPr lang="fr-BE" sz="16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21.40 : Clôture et verre de fin (offert à l’asbl)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2</a:t>
            </a:fld>
            <a:endParaRPr lang="fr-BE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2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4554" y="0"/>
            <a:ext cx="9642894" cy="1325563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Ethique et débat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707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Présentation </a:t>
            </a:r>
            <a:r>
              <a:rPr lang="fr-BE" sz="2000" dirty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du pré-projet de </a:t>
            </a: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charte (valeurs du Ropi) - vote</a:t>
            </a:r>
          </a:p>
          <a:p>
            <a:pPr>
              <a:lnSpc>
                <a:spcPct val="200000"/>
              </a:lnSpc>
            </a:pPr>
            <a:r>
              <a:rPr lang="fr-BE" sz="2000" dirty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présentation du pré-projet de règlement d'ordre </a:t>
            </a: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intérieur</a:t>
            </a:r>
          </a:p>
          <a:p>
            <a:pPr lvl="1">
              <a:lnSpc>
                <a:spcPct val="200000"/>
              </a:lnSpc>
            </a:pPr>
            <a:r>
              <a:rPr lang="fr-BE" sz="18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Règle (clé) </a:t>
            </a:r>
            <a:r>
              <a:rPr lang="fr-BE" sz="1800" dirty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d'adhésion des </a:t>
            </a:r>
            <a:r>
              <a:rPr lang="fr-BE" sz="18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prestataires - vote</a:t>
            </a:r>
          </a:p>
          <a:p>
            <a:pPr lvl="1">
              <a:lnSpc>
                <a:spcPct val="200000"/>
              </a:lnSpc>
            </a:pPr>
            <a:r>
              <a:rPr lang="fr-BE" sz="18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Transparence : publication des PV de réunion -vote</a:t>
            </a:r>
            <a:endParaRPr lang="fr-BE" sz="2000" dirty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203691" y="4192137"/>
            <a:ext cx="736546" cy="9667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11251441" y="4192137"/>
            <a:ext cx="736546" cy="9667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192318" y="2324668"/>
            <a:ext cx="736546" cy="9667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1240068" y="2324668"/>
            <a:ext cx="736546" cy="96671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7671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"/>
            <a:ext cx="9642894" cy="1310184"/>
          </a:xfrm>
        </p:spPr>
        <p:txBody>
          <a:bodyPr>
            <a:normAutofit/>
          </a:bodyPr>
          <a:lstStyle/>
          <a:p>
            <a:r>
              <a:rPr lang="fr-BE" sz="40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Ethique et débat</a:t>
            </a:r>
            <a:br>
              <a:rPr lang="fr-BE" sz="4000" dirty="0" smtClean="0">
                <a:solidFill>
                  <a:srgbClr val="FF0000"/>
                </a:solidFill>
                <a:latin typeface="Rupture" panose="02060800040300000004" pitchFamily="18" charset="0"/>
              </a:rPr>
            </a:br>
            <a:r>
              <a:rPr lang="fr-BE" sz="27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Présentation des valeurs du Ropi - vote</a:t>
            </a:r>
            <a:endParaRPr lang="fr-BE" sz="27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21</a:t>
            </a:fld>
            <a:endParaRPr lang="fr-B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50964"/>
            <a:ext cx="4275090" cy="8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68474"/>
            <a:ext cx="5560145" cy="366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4515" y="1559114"/>
            <a:ext cx="5632709" cy="252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51501" y="40386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8793" y="5723868"/>
            <a:ext cx="1491581" cy="97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3767" y="5915603"/>
            <a:ext cx="997832" cy="94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71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2453" y="4107976"/>
            <a:ext cx="1874519" cy="228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0"/>
            <a:ext cx="9642894" cy="1392071"/>
          </a:xfrm>
        </p:spPr>
        <p:txBody>
          <a:bodyPr>
            <a:normAutofit/>
          </a:bodyPr>
          <a:lstStyle/>
          <a:p>
            <a:r>
              <a:rPr lang="fr-BE" sz="40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Ethique et débat</a:t>
            </a:r>
            <a:br>
              <a:rPr lang="fr-BE" sz="4000" dirty="0" smtClean="0">
                <a:solidFill>
                  <a:srgbClr val="FF0000"/>
                </a:solidFill>
                <a:latin typeface="Rupture" panose="02060800040300000004" pitchFamily="18" charset="0"/>
              </a:rPr>
            </a:br>
            <a:r>
              <a:rPr lang="fr-BE" sz="27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Présentation du Règlement d’Ordre Intérieur</a:t>
            </a:r>
            <a:endParaRPr lang="fr-BE" sz="27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10" name="TextBox 9"/>
          <p:cNvSpPr txBox="1"/>
          <p:nvPr/>
        </p:nvSpPr>
        <p:spPr>
          <a:xfrm>
            <a:off x="313897" y="1405720"/>
            <a:ext cx="843431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Présentation succincte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Points de débat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BE" sz="16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Règle (clé) d'adhésion des prestataires – vote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BE" sz="16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Transparence : publication des PV de réunion –vote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Travaux futures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BE" sz="16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Organisation des réunions</a:t>
            </a:r>
            <a:endParaRPr lang="fr-BE" sz="1600" dirty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2701" y="3439235"/>
            <a:ext cx="3438163" cy="297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5253" y="4135273"/>
            <a:ext cx="1860206" cy="215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8525017" y="2240509"/>
            <a:ext cx="642961" cy="843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9572767" y="2240509"/>
            <a:ext cx="642961" cy="84388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71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0"/>
            <a:ext cx="9642894" cy="1325563"/>
          </a:xfrm>
        </p:spPr>
        <p:txBody>
          <a:bodyPr>
            <a:normAutofit/>
          </a:bodyPr>
          <a:lstStyle/>
          <a:p>
            <a:r>
              <a:rPr lang="fr-BE" sz="40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Questions</a:t>
            </a:r>
            <a:endParaRPr lang="fr-BE" sz="4000" dirty="0">
              <a:solidFill>
                <a:schemeClr val="accent1">
                  <a:lumMod val="50000"/>
                </a:schemeClr>
              </a:solidFill>
              <a:latin typeface="Rupture" panose="020608000403000000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sz="6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…et verre de fin.</a:t>
            </a:r>
          </a:p>
          <a:p>
            <a:pPr marL="0" indent="0" algn="ctr">
              <a:buNone/>
            </a:pPr>
            <a:r>
              <a:rPr lang="fr-BE" sz="6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fr-BE" sz="6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Santé !</a:t>
            </a:r>
            <a:endParaRPr lang="fr-BE" sz="6000" dirty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23</a:t>
            </a:fld>
            <a:endParaRPr lang="fr-BE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3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1848" y="0"/>
            <a:ext cx="9970697" cy="1323833"/>
          </a:xfrm>
        </p:spPr>
        <p:txBody>
          <a:bodyPr>
            <a:no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Débat cotisations</a:t>
            </a:r>
            <a:b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</a:br>
            <a:endParaRPr lang="fr-BE" sz="3600" dirty="0">
              <a:solidFill>
                <a:schemeClr val="accent1">
                  <a:lumMod val="50000"/>
                </a:schemeClr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873456" y="1408277"/>
            <a:ext cx="1084997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BE" sz="20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Montant des cotisations :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6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Collège des membres </a:t>
            </a:r>
            <a:r>
              <a:rPr lang="fr-BE" sz="16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professionnels</a:t>
            </a:r>
            <a:endParaRPr lang="fr-BE" sz="1600" dirty="0" smtClean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6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 </a:t>
            </a: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tour de parole, 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 propositions concrètes : </a:t>
            </a:r>
            <a:r>
              <a:rPr lang="fr-BE" sz="14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PROPOSITIONS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 vote</a:t>
            </a:r>
            <a:endParaRPr lang="fr-BE" sz="1600" dirty="0" smtClean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6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Collège des membres </a:t>
            </a:r>
            <a:r>
              <a:rPr lang="fr-BE" sz="16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associatifs ou institutionnels 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tour de parole, 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propositions concrètes : </a:t>
            </a:r>
            <a:r>
              <a:rPr lang="fr-BE" sz="14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PROPOSITIONS</a:t>
            </a:r>
            <a:endParaRPr lang="fr-BE" sz="1400" dirty="0" smtClean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vote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6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 Collège des membres </a:t>
            </a:r>
            <a:r>
              <a:rPr lang="fr-BE" sz="16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usagers individuels 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fr-BE" sz="16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 </a:t>
            </a:r>
            <a:r>
              <a:rPr lang="fr-BE" sz="1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15 Euro ou 10 Ropi</a:t>
            </a:r>
            <a:endParaRPr lang="fr-BE" sz="1400" dirty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66477" y="2786418"/>
            <a:ext cx="558042" cy="73243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9968568" y="2786418"/>
            <a:ext cx="558042" cy="7324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9182401" y="4544712"/>
            <a:ext cx="558042" cy="88711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9957196" y="4544712"/>
            <a:ext cx="558042" cy="88711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93773" y="5874681"/>
            <a:ext cx="558042" cy="88711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9968568" y="5874681"/>
            <a:ext cx="558042" cy="88711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8374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2513" y="0"/>
            <a:ext cx="10254946" cy="1337481"/>
          </a:xfrm>
        </p:spPr>
        <p:txBody>
          <a:bodyPr>
            <a:no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Approbation du PV de l’AG de juin 2015</a:t>
            </a:r>
            <a:r>
              <a:rPr lang="fr-BE" sz="24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 Vote </a:t>
            </a:r>
            <a:endParaRPr lang="fr-BE" sz="28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5099429" y="2922896"/>
            <a:ext cx="914400" cy="12001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147179" y="2922896"/>
            <a:ext cx="914400" cy="120015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90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0"/>
            <a:ext cx="9642894" cy="1323834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Etat des lieux et projets futurs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1050" y="1774209"/>
            <a:ext cx="10515600" cy="4326340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</a:pPr>
            <a:r>
              <a:rPr lang="fr-BE" sz="24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Présentation des nouveaux billets</a:t>
            </a:r>
          </a:p>
          <a:p>
            <a:pPr marL="514350" indent="-514350">
              <a:lnSpc>
                <a:spcPct val="200000"/>
              </a:lnSpc>
            </a:pPr>
            <a:r>
              <a:rPr lang="fr-BE" sz="24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Présentation du site web</a:t>
            </a:r>
          </a:p>
          <a:p>
            <a:pPr marL="514350" indent="-514350">
              <a:lnSpc>
                <a:spcPct val="200000"/>
              </a:lnSpc>
            </a:pPr>
            <a:r>
              <a:rPr lang="fr-BE" sz="2400" b="1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Projets futurs – échéancier 2016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5</a:t>
            </a:fld>
            <a:endParaRPr lang="fr-BE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99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7257" y="0"/>
            <a:ext cx="9970697" cy="1325563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Présentation des nouveaux billets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95" y="1485047"/>
            <a:ext cx="26479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8424" y="2620370"/>
            <a:ext cx="546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Faites passer les billets !</a:t>
            </a:r>
          </a:p>
        </p:txBody>
      </p:sp>
    </p:spTree>
    <p:extLst>
      <p:ext uri="{BB962C8B-B14F-4D97-AF65-F5344CB8AC3E}">
        <p14:creationId xmlns:p14="http://schemas.microsoft.com/office/powerpoint/2010/main" xmlns="" val="14577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4554" y="0"/>
            <a:ext cx="9642894" cy="1325563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Présentation du site web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7</a:t>
            </a:fld>
            <a:endParaRPr lang="fr-BE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830" y="2352114"/>
            <a:ext cx="6324770" cy="376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069540" y="3411941"/>
            <a:ext cx="4776716" cy="21902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BE" sz="2400" dirty="0" err="1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Video</a:t>
            </a:r>
            <a:r>
              <a:rPr lang="fr-BE" sz="2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 pour la commande de Ropi en ligne</a:t>
            </a:r>
            <a:endParaRPr lang="fr-B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24084" y="1897038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Dev.ropi.be 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  <a:sym typeface="Wingdings" pitchFamily="2" charset="2"/>
              </a:rPr>
              <a:t> www.ropi.be</a:t>
            </a:r>
            <a:endParaRPr lang="fr-BE" dirty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3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63774" y="1446663"/>
            <a:ext cx="11873550" cy="1214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 smtClean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2016</a:t>
            </a:r>
          </a:p>
          <a:p>
            <a:pPr algn="ctr"/>
            <a:endParaRPr lang="fr-BE" sz="2400" dirty="0" smtClean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  <a:p>
            <a:pPr algn="ctr"/>
            <a:r>
              <a:rPr lang="fr-BE" sz="2800" dirty="0" smtClean="0">
                <a:solidFill>
                  <a:schemeClr val="tx1"/>
                </a:solidFill>
              </a:rPr>
              <a:t>    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0"/>
            <a:ext cx="9642894" cy="1337481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Projets futurs et échéancier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555130"/>
            <a:ext cx="4114800" cy="365125"/>
          </a:xfrm>
        </p:spPr>
        <p:txBody>
          <a:bodyPr/>
          <a:lstStyle/>
          <a:p>
            <a:r>
              <a:rPr lang="fr-BE" dirty="0" err="1" smtClean="0"/>
              <a:t>Assenblée</a:t>
            </a:r>
            <a:r>
              <a:rPr lang="fr-BE" dirty="0" smtClean="0"/>
              <a:t> générale </a:t>
            </a:r>
            <a:r>
              <a:rPr lang="fr-BE" dirty="0" err="1" smtClean="0"/>
              <a:t>Budgetaire</a:t>
            </a:r>
            <a:r>
              <a:rPr lang="fr-BE" dirty="0" smtClean="0"/>
              <a:t> 2016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515374"/>
            <a:ext cx="2743200" cy="365125"/>
          </a:xfrm>
        </p:spPr>
        <p:txBody>
          <a:bodyPr/>
          <a:lstStyle/>
          <a:p>
            <a:fld id="{3AB7F5E4-9D29-4FD7-AA4A-650734EED59B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278300" y="2067340"/>
            <a:ext cx="8396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Janvier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1285465" y="2060714"/>
            <a:ext cx="83413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Février</a:t>
            </a:r>
            <a:endParaRPr lang="fr-BE" dirty="0"/>
          </a:p>
        </p:txBody>
      </p:sp>
      <p:sp>
        <p:nvSpPr>
          <p:cNvPr id="9" name="TextBox 8"/>
          <p:cNvSpPr txBox="1"/>
          <p:nvPr/>
        </p:nvSpPr>
        <p:spPr>
          <a:xfrm>
            <a:off x="2352265" y="2073966"/>
            <a:ext cx="65838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Mars</a:t>
            </a:r>
            <a:endParaRPr lang="fr-BE" dirty="0"/>
          </a:p>
        </p:txBody>
      </p:sp>
      <p:sp>
        <p:nvSpPr>
          <p:cNvPr id="10" name="TextBox 9"/>
          <p:cNvSpPr txBox="1"/>
          <p:nvPr/>
        </p:nvSpPr>
        <p:spPr>
          <a:xfrm>
            <a:off x="3120883" y="2067342"/>
            <a:ext cx="60356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Avril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3909387" y="2060716"/>
            <a:ext cx="5453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Mai</a:t>
            </a:r>
            <a:endParaRPr lang="fr-BE" dirty="0"/>
          </a:p>
        </p:txBody>
      </p:sp>
      <p:sp>
        <p:nvSpPr>
          <p:cNvPr id="12" name="TextBox 11"/>
          <p:cNvSpPr txBox="1"/>
          <p:nvPr/>
        </p:nvSpPr>
        <p:spPr>
          <a:xfrm>
            <a:off x="4618378" y="2054090"/>
            <a:ext cx="5549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Juin</a:t>
            </a:r>
            <a:endParaRPr lang="fr-BE" dirty="0"/>
          </a:p>
        </p:txBody>
      </p:sp>
      <p:sp>
        <p:nvSpPr>
          <p:cNvPr id="13" name="TextBox 12"/>
          <p:cNvSpPr txBox="1"/>
          <p:nvPr/>
        </p:nvSpPr>
        <p:spPr>
          <a:xfrm>
            <a:off x="5307491" y="2047464"/>
            <a:ext cx="7300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Juillet</a:t>
            </a:r>
            <a:endParaRPr lang="fr-BE" dirty="0"/>
          </a:p>
        </p:txBody>
      </p:sp>
      <p:sp>
        <p:nvSpPr>
          <p:cNvPr id="14" name="TextBox 13"/>
          <p:cNvSpPr txBox="1"/>
          <p:nvPr/>
        </p:nvSpPr>
        <p:spPr>
          <a:xfrm>
            <a:off x="6175508" y="2040838"/>
            <a:ext cx="6383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Aout</a:t>
            </a:r>
            <a:endParaRPr lang="fr-BE" dirty="0"/>
          </a:p>
        </p:txBody>
      </p:sp>
      <p:sp>
        <p:nvSpPr>
          <p:cNvPr id="15" name="TextBox 14"/>
          <p:cNvSpPr txBox="1"/>
          <p:nvPr/>
        </p:nvSpPr>
        <p:spPr>
          <a:xfrm>
            <a:off x="6983891" y="2054090"/>
            <a:ext cx="121526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Septembre</a:t>
            </a:r>
            <a:endParaRPr lang="fr-BE" dirty="0"/>
          </a:p>
        </p:txBody>
      </p:sp>
      <p:sp>
        <p:nvSpPr>
          <p:cNvPr id="16" name="TextBox 15"/>
          <p:cNvSpPr txBox="1"/>
          <p:nvPr/>
        </p:nvSpPr>
        <p:spPr>
          <a:xfrm>
            <a:off x="8348865" y="2047463"/>
            <a:ext cx="94564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Octobre</a:t>
            </a:r>
            <a:endParaRPr lang="fr-BE" dirty="0"/>
          </a:p>
        </p:txBody>
      </p:sp>
      <p:sp>
        <p:nvSpPr>
          <p:cNvPr id="17" name="TextBox 16"/>
          <p:cNvSpPr txBox="1"/>
          <p:nvPr/>
        </p:nvSpPr>
        <p:spPr>
          <a:xfrm>
            <a:off x="9415653" y="2060717"/>
            <a:ext cx="117064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Novembre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10679521" y="2060714"/>
            <a:ext cx="11546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dirty="0" smtClean="0"/>
              <a:t>Décembre</a:t>
            </a:r>
            <a:endParaRPr lang="fr-BE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93937"/>
            <a:ext cx="2067339" cy="646331"/>
          </a:xfrm>
          <a:prstGeom prst="rect">
            <a:avLst/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ROI / Charte</a:t>
            </a:r>
          </a:p>
          <a:p>
            <a:pPr algn="ctr"/>
            <a:r>
              <a:rPr lang="fr-BE" dirty="0" smtClean="0"/>
              <a:t>Site 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3687" y="2946338"/>
            <a:ext cx="1888435" cy="646331"/>
          </a:xfrm>
          <a:prstGeom prst="rect">
            <a:avLst/>
          </a:prstGeom>
          <a:noFill/>
          <a:ln w="317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Formation des ambassadeurs</a:t>
            </a:r>
            <a:endParaRPr lang="fr-BE" dirty="0"/>
          </a:p>
        </p:txBody>
      </p:sp>
      <p:sp>
        <p:nvSpPr>
          <p:cNvPr id="21" name="TextBox 20"/>
          <p:cNvSpPr txBox="1"/>
          <p:nvPr/>
        </p:nvSpPr>
        <p:spPr>
          <a:xfrm>
            <a:off x="1152940" y="4139027"/>
            <a:ext cx="2226364" cy="646331"/>
          </a:xfrm>
          <a:prstGeom prst="rect">
            <a:avLst/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Prépa des formation</a:t>
            </a:r>
          </a:p>
          <a:p>
            <a:pPr algn="ctr"/>
            <a:r>
              <a:rPr lang="fr-BE" dirty="0" smtClean="0"/>
              <a:t>Impression des outils</a:t>
            </a:r>
            <a:endParaRPr lang="fr-BE" dirty="0"/>
          </a:p>
        </p:txBody>
      </p:sp>
      <p:sp>
        <p:nvSpPr>
          <p:cNvPr id="22" name="TextBox 21"/>
          <p:cNvSpPr txBox="1"/>
          <p:nvPr/>
        </p:nvSpPr>
        <p:spPr>
          <a:xfrm>
            <a:off x="3896138" y="4569723"/>
            <a:ext cx="5864087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 w="317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Démarchage des commerçants</a:t>
            </a:r>
            <a:endParaRPr lang="fr-BE" dirty="0"/>
          </a:p>
        </p:txBody>
      </p:sp>
      <p:sp>
        <p:nvSpPr>
          <p:cNvPr id="23" name="TextBox 22"/>
          <p:cNvSpPr txBox="1"/>
          <p:nvPr/>
        </p:nvSpPr>
        <p:spPr>
          <a:xfrm>
            <a:off x="3902766" y="5020301"/>
            <a:ext cx="2816086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Projection film au </a:t>
            </a:r>
            <a:r>
              <a:rPr lang="fr-BE" dirty="0" err="1" smtClean="0"/>
              <a:t>Plaza</a:t>
            </a:r>
            <a:endParaRPr lang="fr-BE" dirty="0"/>
          </a:p>
        </p:txBody>
      </p:sp>
      <p:sp>
        <p:nvSpPr>
          <p:cNvPr id="24" name="TextBox 23"/>
          <p:cNvSpPr txBox="1"/>
          <p:nvPr/>
        </p:nvSpPr>
        <p:spPr>
          <a:xfrm>
            <a:off x="3607904" y="5500400"/>
            <a:ext cx="17529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AG </a:t>
            </a:r>
            <a:r>
              <a:rPr lang="fr-BE" dirty="0" err="1" smtClean="0"/>
              <a:t>bilantaire</a:t>
            </a:r>
            <a:r>
              <a:rPr lang="fr-BE" dirty="0" smtClean="0"/>
              <a:t>? </a:t>
            </a:r>
            <a:r>
              <a:rPr lang="fr-BE" dirty="0" smtClean="0">
                <a:sym typeface="Wingdings" panose="05000000000000000000" pitchFamily="2" charset="2"/>
              </a:rPr>
              <a:t>Séance information commerçant</a:t>
            </a:r>
            <a:endParaRPr lang="fr-BE" dirty="0"/>
          </a:p>
        </p:txBody>
      </p:sp>
      <p:sp>
        <p:nvSpPr>
          <p:cNvPr id="25" name="TextBox 24"/>
          <p:cNvSpPr txBox="1"/>
          <p:nvPr/>
        </p:nvSpPr>
        <p:spPr>
          <a:xfrm>
            <a:off x="6230" y="5795544"/>
            <a:ext cx="49695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>
                <a:solidFill>
                  <a:schemeClr val="bg2">
                    <a:lumMod val="50000"/>
                  </a:schemeClr>
                </a:solidFill>
              </a:rPr>
              <a:t>AG</a:t>
            </a:r>
            <a:endParaRPr lang="fr-B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2331" y="5517249"/>
            <a:ext cx="20077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AG </a:t>
            </a:r>
          </a:p>
          <a:p>
            <a:pPr algn="ctr"/>
            <a:r>
              <a:rPr lang="fr-BE" dirty="0" err="1" smtClean="0"/>
              <a:t>bilantaire</a:t>
            </a:r>
            <a:r>
              <a:rPr lang="fr-BE" dirty="0" smtClean="0"/>
              <a:t> (2015) </a:t>
            </a:r>
          </a:p>
          <a:p>
            <a:pPr algn="ctr"/>
            <a:r>
              <a:rPr lang="fr-BE" dirty="0" smtClean="0"/>
              <a:t>budgétaire (2016) </a:t>
            </a:r>
            <a:endParaRPr lang="fr-BE" dirty="0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503186" y="5978914"/>
            <a:ext cx="749145" cy="129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62052" y="5523879"/>
            <a:ext cx="13517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AG budgétaire (2017)</a:t>
            </a:r>
            <a:endParaRPr lang="fr-BE" dirty="0"/>
          </a:p>
        </p:txBody>
      </p:sp>
      <p:sp>
        <p:nvSpPr>
          <p:cNvPr id="30" name="TextBox 29"/>
          <p:cNvSpPr txBox="1"/>
          <p:nvPr/>
        </p:nvSpPr>
        <p:spPr>
          <a:xfrm>
            <a:off x="7142922" y="2873453"/>
            <a:ext cx="3909392" cy="923330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Activité avec cercles étudiants ?</a:t>
            </a:r>
          </a:p>
          <a:p>
            <a:pPr algn="ctr"/>
            <a:r>
              <a:rPr lang="fr-BE" dirty="0" smtClean="0"/>
              <a:t>Dizaine du commerce équitable?</a:t>
            </a:r>
          </a:p>
          <a:p>
            <a:pPr algn="ctr"/>
            <a:r>
              <a:rPr lang="fr-BE" dirty="0" smtClean="0"/>
              <a:t>Festival </a:t>
            </a:r>
            <a:r>
              <a:rPr lang="fr-BE" dirty="0" err="1" smtClean="0"/>
              <a:t>Financité</a:t>
            </a:r>
            <a:r>
              <a:rPr lang="fr-BE" dirty="0" smtClean="0"/>
              <a:t> / conférence ?</a:t>
            </a:r>
            <a:endParaRPr lang="fr-BE" dirty="0"/>
          </a:p>
        </p:txBody>
      </p:sp>
      <p:sp>
        <p:nvSpPr>
          <p:cNvPr id="31" name="TextBox 30"/>
          <p:cNvSpPr txBox="1"/>
          <p:nvPr/>
        </p:nvSpPr>
        <p:spPr>
          <a:xfrm>
            <a:off x="9919252" y="4178786"/>
            <a:ext cx="2027584" cy="923330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Marché de Noël </a:t>
            </a:r>
          </a:p>
          <a:p>
            <a:pPr algn="ctr"/>
            <a:r>
              <a:rPr lang="fr-BE" dirty="0" smtClean="0"/>
              <a:t>(Mons en Transition)</a:t>
            </a:r>
            <a:endParaRPr lang="fr-BE" dirty="0"/>
          </a:p>
        </p:txBody>
      </p:sp>
      <p:sp>
        <p:nvSpPr>
          <p:cNvPr id="41" name="TextBox 40"/>
          <p:cNvSpPr txBox="1"/>
          <p:nvPr/>
        </p:nvSpPr>
        <p:spPr>
          <a:xfrm>
            <a:off x="5163728" y="2813815"/>
            <a:ext cx="1252328" cy="646331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Conférence de presse</a:t>
            </a:r>
            <a:endParaRPr lang="fr-BE" dirty="0"/>
          </a:p>
        </p:txBody>
      </p:sp>
      <p:cxnSp>
        <p:nvCxnSpPr>
          <p:cNvPr id="43" name="Elbow Connector 42"/>
          <p:cNvCxnSpPr>
            <a:stCxn id="20" idx="2"/>
            <a:endCxn id="22" idx="1"/>
          </p:cNvCxnSpPr>
          <p:nvPr/>
        </p:nvCxnSpPr>
        <p:spPr>
          <a:xfrm rot="16200000" flipH="1">
            <a:off x="3171161" y="4029412"/>
            <a:ext cx="1161720" cy="288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35526" y="3569190"/>
            <a:ext cx="157361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smtClean="0"/>
              <a:t>Objectif 30 commerçants !</a:t>
            </a:r>
            <a:endParaRPr lang="fr-BE" dirty="0"/>
          </a:p>
        </p:txBody>
      </p:sp>
      <p:cxnSp>
        <p:nvCxnSpPr>
          <p:cNvPr id="50" name="Elbow Connector 49"/>
          <p:cNvCxnSpPr>
            <a:stCxn id="21" idx="0"/>
            <a:endCxn id="20" idx="1"/>
          </p:cNvCxnSpPr>
          <p:nvPr/>
        </p:nvCxnSpPr>
        <p:spPr>
          <a:xfrm rot="5400000" flipH="1" flipV="1">
            <a:off x="2030143" y="3505484"/>
            <a:ext cx="869523" cy="397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9"/>
          <p:cNvCxnSpPr>
            <a:stCxn id="19" idx="2"/>
            <a:endCxn id="21" idx="1"/>
          </p:cNvCxnSpPr>
          <p:nvPr/>
        </p:nvCxnSpPr>
        <p:spPr>
          <a:xfrm rot="16200000" flipH="1">
            <a:off x="582343" y="3891595"/>
            <a:ext cx="1021925" cy="1192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42"/>
          <p:cNvCxnSpPr>
            <a:stCxn id="84" idx="0"/>
            <a:endCxn id="48" idx="1"/>
          </p:cNvCxnSpPr>
          <p:nvPr/>
        </p:nvCxnSpPr>
        <p:spPr>
          <a:xfrm rot="5400000" flipH="1" flipV="1">
            <a:off x="4745134" y="4132954"/>
            <a:ext cx="630989" cy="14979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86948" y="4523345"/>
            <a:ext cx="397565" cy="25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0" name="Straight Connector 89"/>
          <p:cNvCxnSpPr/>
          <p:nvPr/>
        </p:nvCxnSpPr>
        <p:spPr>
          <a:xfrm rot="16200000" flipH="1">
            <a:off x="4792010" y="4717065"/>
            <a:ext cx="388567" cy="112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42"/>
          <p:cNvCxnSpPr>
            <a:stCxn id="84" idx="0"/>
            <a:endCxn id="41" idx="1"/>
          </p:cNvCxnSpPr>
          <p:nvPr/>
        </p:nvCxnSpPr>
        <p:spPr>
          <a:xfrm rot="5400000" flipH="1" flipV="1">
            <a:off x="4381547" y="3741165"/>
            <a:ext cx="1386364" cy="177997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73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"/>
            <a:ext cx="9642894" cy="1323832"/>
          </a:xfrm>
        </p:spPr>
        <p:txBody>
          <a:bodyPr>
            <a:noAutofit/>
          </a:bodyPr>
          <a:lstStyle/>
          <a:p>
            <a:r>
              <a:rPr lang="fr-BE" sz="3600" dirty="0" smtClean="0">
                <a:solidFill>
                  <a:srgbClr val="FF0000"/>
                </a:solidFill>
                <a:latin typeface="Rupture" panose="02060800040300000004" pitchFamily="18" charset="0"/>
              </a:rPr>
              <a:t>Comptes 2015 et budget 2016</a:t>
            </a:r>
            <a:endParaRPr lang="fr-BE" sz="3600" dirty="0">
              <a:solidFill>
                <a:srgbClr val="FF0000"/>
              </a:solidFill>
              <a:latin typeface="Rupture" panose="020608000403000000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Assenblée générale Budgetaire 2016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F5E4-9D29-4FD7-AA4A-650734EED59B}" type="slidenum">
              <a:rPr lang="fr-BE" smtClean="0"/>
              <a:pPr/>
              <a:t>9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3832"/>
            <a:ext cx="121920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7618" y="1762834"/>
            <a:ext cx="5554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Mécanismes comptables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Comptes 2015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BE" sz="2000" dirty="0" smtClean="0">
                <a:solidFill>
                  <a:schemeClr val="accent1">
                    <a:lumMod val="50000"/>
                  </a:schemeClr>
                </a:solidFill>
                <a:latin typeface="Rupture" panose="02060800040300000004" pitchFamily="18" charset="0"/>
              </a:rPr>
              <a:t>Budget 2016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xmlns="" val="39173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590</TotalTime>
  <Words>1031</Words>
  <Application>Microsoft Office PowerPoint</Application>
  <PresentationFormat>Custom</PresentationFormat>
  <Paragraphs>750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Thème Office</vt:lpstr>
      <vt:lpstr>Slide 1</vt:lpstr>
      <vt:lpstr>Ordre du jour </vt:lpstr>
      <vt:lpstr>Débat cotisations </vt:lpstr>
      <vt:lpstr>Approbation du PV de l’AG de juin 2015 Vote </vt:lpstr>
      <vt:lpstr>Etat des lieux et projets futurs</vt:lpstr>
      <vt:lpstr>Présentation des nouveaux billets</vt:lpstr>
      <vt:lpstr>Présentation du site web</vt:lpstr>
      <vt:lpstr>Projets futurs et échéancier</vt:lpstr>
      <vt:lpstr>Comptes 2015 et budget 2016</vt:lpstr>
      <vt:lpstr>Mécanismes comptables</vt:lpstr>
      <vt:lpstr>Mécanismes comptables</vt:lpstr>
      <vt:lpstr>Mécanismes comptables</vt:lpstr>
      <vt:lpstr>Mécanismes comptables</vt:lpstr>
      <vt:lpstr>Mécanismes comptables</vt:lpstr>
      <vt:lpstr>Comptes 2015 et budget 2016</vt:lpstr>
      <vt:lpstr>Slide 16</vt:lpstr>
      <vt:lpstr>Slide 17</vt:lpstr>
      <vt:lpstr>Slide 18</vt:lpstr>
      <vt:lpstr>Comptes 2015 et budget 2016</vt:lpstr>
      <vt:lpstr>Ethique et débat</vt:lpstr>
      <vt:lpstr>Ethique et débat Présentation des valeurs du Ropi - vote</vt:lpstr>
      <vt:lpstr>Ethique et débat Présentation du Règlement d’Ordre Intérieur</vt:lpstr>
      <vt:lpstr>Questions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Fabian</cp:lastModifiedBy>
  <cp:revision>93</cp:revision>
  <dcterms:created xsi:type="dcterms:W3CDTF">2016-02-01T19:22:02Z</dcterms:created>
  <dcterms:modified xsi:type="dcterms:W3CDTF">2016-05-30T22:43:32Z</dcterms:modified>
</cp:coreProperties>
</file>