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1" r:id="rId4"/>
    <p:sldId id="262" r:id="rId5"/>
    <p:sldId id="263"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bel" initials="M" lastIdx="1" clrIdx="0">
    <p:extLst>
      <p:ext uri="{19B8F6BF-5375-455C-9EA6-DF929625EA0E}">
        <p15:presenceInfo xmlns:p15="http://schemas.microsoft.com/office/powerpoint/2012/main" userId="Marib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DAFD1D2-49AA-4D88-A93F-DD8D8F407B80}" type="datetimeFigureOut">
              <a:rPr lang="es-PE" smtClean="0"/>
              <a:t>27/10/2020</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349F7DA-A2E6-4404-B349-F0AEAEA8CC41}" type="slidenum">
              <a:rPr lang="es-PE" smtClean="0"/>
              <a:t>‹Nº›</a:t>
            </a:fld>
            <a:endParaRPr lang="es-PE"/>
          </a:p>
        </p:txBody>
      </p:sp>
    </p:spTree>
    <p:extLst>
      <p:ext uri="{BB962C8B-B14F-4D97-AF65-F5344CB8AC3E}">
        <p14:creationId xmlns:p14="http://schemas.microsoft.com/office/powerpoint/2010/main" val="1489708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DAFD1D2-49AA-4D88-A93F-DD8D8F407B80}" type="datetimeFigureOut">
              <a:rPr lang="es-PE" smtClean="0"/>
              <a:t>27/10/2020</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49F7DA-A2E6-4404-B349-F0AEAEA8CC41}" type="slidenum">
              <a:rPr lang="es-PE" smtClean="0"/>
              <a:t>‹Nº›</a:t>
            </a:fld>
            <a:endParaRPr lang="es-PE"/>
          </a:p>
        </p:txBody>
      </p:sp>
    </p:spTree>
    <p:extLst>
      <p:ext uri="{BB962C8B-B14F-4D97-AF65-F5344CB8AC3E}">
        <p14:creationId xmlns:p14="http://schemas.microsoft.com/office/powerpoint/2010/main" val="416564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DAFD1D2-49AA-4D88-A93F-DD8D8F407B80}" type="datetimeFigureOut">
              <a:rPr lang="es-PE" smtClean="0"/>
              <a:t>27/10/2020</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49F7DA-A2E6-4404-B349-F0AEAEA8CC41}"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9318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6DAFD1D2-49AA-4D88-A93F-DD8D8F407B80}" type="datetimeFigureOut">
              <a:rPr lang="es-PE" smtClean="0"/>
              <a:t>27/10/2020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49F7DA-A2E6-4404-B349-F0AEAEA8CC41}" type="slidenum">
              <a:rPr lang="es-PE" smtClean="0"/>
              <a:t>‹Nº›</a:t>
            </a:fld>
            <a:endParaRPr lang="es-PE"/>
          </a:p>
        </p:txBody>
      </p:sp>
    </p:spTree>
    <p:extLst>
      <p:ext uri="{BB962C8B-B14F-4D97-AF65-F5344CB8AC3E}">
        <p14:creationId xmlns:p14="http://schemas.microsoft.com/office/powerpoint/2010/main" val="3420232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6DAFD1D2-49AA-4D88-A93F-DD8D8F407B80}" type="datetimeFigureOut">
              <a:rPr lang="es-PE" smtClean="0"/>
              <a:t>27/10/2020</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49F7DA-A2E6-4404-B349-F0AEAEA8CC41}"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7711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6DAFD1D2-49AA-4D88-A93F-DD8D8F407B80}" type="datetimeFigureOut">
              <a:rPr lang="es-PE" smtClean="0"/>
              <a:t>27/10/2020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49F7DA-A2E6-4404-B349-F0AEAEA8CC41}" type="slidenum">
              <a:rPr lang="es-PE" smtClean="0"/>
              <a:t>‹Nº›</a:t>
            </a:fld>
            <a:endParaRPr lang="es-PE"/>
          </a:p>
        </p:txBody>
      </p:sp>
    </p:spTree>
    <p:extLst>
      <p:ext uri="{BB962C8B-B14F-4D97-AF65-F5344CB8AC3E}">
        <p14:creationId xmlns:p14="http://schemas.microsoft.com/office/powerpoint/2010/main" val="441003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AFD1D2-49AA-4D88-A93F-DD8D8F407B80}" type="datetimeFigureOut">
              <a:rPr lang="es-PE" smtClean="0"/>
              <a:t>27/10/2020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49F7DA-A2E6-4404-B349-F0AEAEA8CC41}" type="slidenum">
              <a:rPr lang="es-PE" smtClean="0"/>
              <a:t>‹Nº›</a:t>
            </a:fld>
            <a:endParaRPr lang="es-PE"/>
          </a:p>
        </p:txBody>
      </p:sp>
    </p:spTree>
    <p:extLst>
      <p:ext uri="{BB962C8B-B14F-4D97-AF65-F5344CB8AC3E}">
        <p14:creationId xmlns:p14="http://schemas.microsoft.com/office/powerpoint/2010/main" val="2250044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AFD1D2-49AA-4D88-A93F-DD8D8F407B80}" type="datetimeFigureOut">
              <a:rPr lang="es-PE" smtClean="0"/>
              <a:t>27/10/2020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49F7DA-A2E6-4404-B349-F0AEAEA8CC41}" type="slidenum">
              <a:rPr lang="es-PE" smtClean="0"/>
              <a:t>‹Nº›</a:t>
            </a:fld>
            <a:endParaRPr lang="es-PE"/>
          </a:p>
        </p:txBody>
      </p:sp>
    </p:spTree>
    <p:extLst>
      <p:ext uri="{BB962C8B-B14F-4D97-AF65-F5344CB8AC3E}">
        <p14:creationId xmlns:p14="http://schemas.microsoft.com/office/powerpoint/2010/main" val="2024964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AFD1D2-49AA-4D88-A93F-DD8D8F407B80}" type="datetimeFigureOut">
              <a:rPr lang="es-PE" smtClean="0"/>
              <a:t>27/10/2020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49F7DA-A2E6-4404-B349-F0AEAEA8CC41}" type="slidenum">
              <a:rPr lang="es-PE" smtClean="0"/>
              <a:t>‹Nº›</a:t>
            </a:fld>
            <a:endParaRPr lang="es-PE"/>
          </a:p>
        </p:txBody>
      </p:sp>
    </p:spTree>
    <p:extLst>
      <p:ext uri="{BB962C8B-B14F-4D97-AF65-F5344CB8AC3E}">
        <p14:creationId xmlns:p14="http://schemas.microsoft.com/office/powerpoint/2010/main" val="1433045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DAFD1D2-49AA-4D88-A93F-DD8D8F407B80}" type="datetimeFigureOut">
              <a:rPr lang="es-PE" smtClean="0"/>
              <a:t>27/10/2020</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49F7DA-A2E6-4404-B349-F0AEAEA8CC41}" type="slidenum">
              <a:rPr lang="es-PE" smtClean="0"/>
              <a:t>‹Nº›</a:t>
            </a:fld>
            <a:endParaRPr lang="es-PE"/>
          </a:p>
        </p:txBody>
      </p:sp>
    </p:spTree>
    <p:extLst>
      <p:ext uri="{BB962C8B-B14F-4D97-AF65-F5344CB8AC3E}">
        <p14:creationId xmlns:p14="http://schemas.microsoft.com/office/powerpoint/2010/main" val="370253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DAFD1D2-49AA-4D88-A93F-DD8D8F407B80}" type="datetimeFigureOut">
              <a:rPr lang="es-PE" smtClean="0"/>
              <a:t>27/10/2020</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349F7DA-A2E6-4404-B349-F0AEAEA8CC41}" type="slidenum">
              <a:rPr lang="es-PE" smtClean="0"/>
              <a:t>‹Nº›</a:t>
            </a:fld>
            <a:endParaRPr lang="es-PE"/>
          </a:p>
        </p:txBody>
      </p:sp>
    </p:spTree>
    <p:extLst>
      <p:ext uri="{BB962C8B-B14F-4D97-AF65-F5344CB8AC3E}">
        <p14:creationId xmlns:p14="http://schemas.microsoft.com/office/powerpoint/2010/main" val="262366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DAFD1D2-49AA-4D88-A93F-DD8D8F407B80}" type="datetimeFigureOut">
              <a:rPr lang="es-PE" smtClean="0"/>
              <a:t>27/10/2020</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49F7DA-A2E6-4404-B349-F0AEAEA8CC41}" type="slidenum">
              <a:rPr lang="es-PE" smtClean="0"/>
              <a:t>‹Nº›</a:t>
            </a:fld>
            <a:endParaRPr lang="es-PE"/>
          </a:p>
        </p:txBody>
      </p:sp>
    </p:spTree>
    <p:extLst>
      <p:ext uri="{BB962C8B-B14F-4D97-AF65-F5344CB8AC3E}">
        <p14:creationId xmlns:p14="http://schemas.microsoft.com/office/powerpoint/2010/main" val="121418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DAFD1D2-49AA-4D88-A93F-DD8D8F407B80}" type="datetimeFigureOut">
              <a:rPr lang="es-PE" smtClean="0"/>
              <a:t>27/10/2020</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349F7DA-A2E6-4404-B349-F0AEAEA8CC41}" type="slidenum">
              <a:rPr lang="es-PE" smtClean="0"/>
              <a:t>‹Nº›</a:t>
            </a:fld>
            <a:endParaRPr lang="es-PE"/>
          </a:p>
        </p:txBody>
      </p:sp>
    </p:spTree>
    <p:extLst>
      <p:ext uri="{BB962C8B-B14F-4D97-AF65-F5344CB8AC3E}">
        <p14:creationId xmlns:p14="http://schemas.microsoft.com/office/powerpoint/2010/main" val="4261121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FD1D2-49AA-4D88-A93F-DD8D8F407B80}" type="datetimeFigureOut">
              <a:rPr lang="es-PE" smtClean="0"/>
              <a:t>27/10/2020</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349F7DA-A2E6-4404-B349-F0AEAEA8CC41}" type="slidenum">
              <a:rPr lang="es-PE" smtClean="0"/>
              <a:t>‹Nº›</a:t>
            </a:fld>
            <a:endParaRPr lang="es-PE"/>
          </a:p>
        </p:txBody>
      </p:sp>
    </p:spTree>
    <p:extLst>
      <p:ext uri="{BB962C8B-B14F-4D97-AF65-F5344CB8AC3E}">
        <p14:creationId xmlns:p14="http://schemas.microsoft.com/office/powerpoint/2010/main" val="134534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DAFD1D2-49AA-4D88-A93F-DD8D8F407B80}" type="datetimeFigureOut">
              <a:rPr lang="es-PE" smtClean="0"/>
              <a:t>27/10/2020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349F7DA-A2E6-4404-B349-F0AEAEA8CC41}" type="slidenum">
              <a:rPr lang="es-PE" smtClean="0"/>
              <a:t>‹Nº›</a:t>
            </a:fld>
            <a:endParaRPr lang="es-PE"/>
          </a:p>
        </p:txBody>
      </p:sp>
    </p:spTree>
    <p:extLst>
      <p:ext uri="{BB962C8B-B14F-4D97-AF65-F5344CB8AC3E}">
        <p14:creationId xmlns:p14="http://schemas.microsoft.com/office/powerpoint/2010/main" val="381608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DAFD1D2-49AA-4D88-A93F-DD8D8F407B80}" type="datetimeFigureOut">
              <a:rPr lang="es-PE" smtClean="0"/>
              <a:t>27/10/2020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49F7DA-A2E6-4404-B349-F0AEAEA8CC41}" type="slidenum">
              <a:rPr lang="es-PE" smtClean="0"/>
              <a:t>‹Nº›</a:t>
            </a:fld>
            <a:endParaRPr lang="es-PE"/>
          </a:p>
        </p:txBody>
      </p:sp>
    </p:spTree>
    <p:extLst>
      <p:ext uri="{BB962C8B-B14F-4D97-AF65-F5344CB8AC3E}">
        <p14:creationId xmlns:p14="http://schemas.microsoft.com/office/powerpoint/2010/main" val="2931560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DAFD1D2-49AA-4D88-A93F-DD8D8F407B80}" type="datetimeFigureOut">
              <a:rPr lang="es-PE" smtClean="0"/>
              <a:t>27/10/2020</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349F7DA-A2E6-4404-B349-F0AEAEA8CC41}" type="slidenum">
              <a:rPr lang="es-PE" smtClean="0"/>
              <a:t>‹Nº›</a:t>
            </a:fld>
            <a:endParaRPr lang="es-PE"/>
          </a:p>
        </p:txBody>
      </p:sp>
    </p:spTree>
    <p:extLst>
      <p:ext uri="{BB962C8B-B14F-4D97-AF65-F5344CB8AC3E}">
        <p14:creationId xmlns:p14="http://schemas.microsoft.com/office/powerpoint/2010/main" val="12061696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cbi.nlm.nih.gov/accou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C2AAC-2AED-449B-80ED-F565D67F6597}"/>
              </a:ext>
            </a:extLst>
          </p:cNvPr>
          <p:cNvSpPr>
            <a:spLocks noGrp="1"/>
          </p:cNvSpPr>
          <p:nvPr>
            <p:ph type="ctrTitle"/>
          </p:nvPr>
        </p:nvSpPr>
        <p:spPr>
          <a:xfrm>
            <a:off x="1887693" y="1729950"/>
            <a:ext cx="8637073" cy="2541431"/>
          </a:xfrm>
        </p:spPr>
        <p:txBody>
          <a:bodyPr/>
          <a:lstStyle/>
          <a:p>
            <a:pPr algn="ctr"/>
            <a:r>
              <a:rPr lang="es-PE" b="1" dirty="0"/>
              <a:t>¿EL DOCUMENTO PRESENTA APIII?</a:t>
            </a:r>
          </a:p>
        </p:txBody>
      </p:sp>
    </p:spTree>
    <p:extLst>
      <p:ext uri="{BB962C8B-B14F-4D97-AF65-F5344CB8AC3E}">
        <p14:creationId xmlns:p14="http://schemas.microsoft.com/office/powerpoint/2010/main" val="189063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C06F9B6-54A7-4B47-BE1B-6FC0488EBD17}"/>
              </a:ext>
            </a:extLst>
          </p:cNvPr>
          <p:cNvPicPr/>
          <p:nvPr/>
        </p:nvPicPr>
        <p:blipFill rotWithShape="1">
          <a:blip r:embed="rId2">
            <a:extLst>
              <a:ext uri="{28A0092B-C50C-407E-A947-70E740481C1C}">
                <a14:useLocalDpi xmlns:a14="http://schemas.microsoft.com/office/drawing/2010/main" val="0"/>
              </a:ext>
            </a:extLst>
          </a:blip>
          <a:srcRect t="13029" r="41618" b="15700"/>
          <a:stretch/>
        </p:blipFill>
        <p:spPr bwMode="auto">
          <a:xfrm>
            <a:off x="1044846" y="440638"/>
            <a:ext cx="10420360" cy="5976723"/>
          </a:xfrm>
          <a:prstGeom prst="rect">
            <a:avLst/>
          </a:prstGeom>
          <a:solidFill>
            <a:srgbClr val="FFFFFF">
              <a:shade val="85000"/>
            </a:srgbClr>
          </a:solidFill>
          <a:ln w="88900" cap="sq" cmpd="sng" algn="ctr">
            <a:solidFill>
              <a:srgbClr val="FFFFFF"/>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279416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3556923-A4B1-4EE0-97CD-CB836F2A941B}"/>
              </a:ext>
            </a:extLst>
          </p:cNvPr>
          <p:cNvSpPr>
            <a:spLocks noGrp="1"/>
          </p:cNvSpPr>
          <p:nvPr>
            <p:ph idx="1"/>
          </p:nvPr>
        </p:nvSpPr>
        <p:spPr>
          <a:xfrm>
            <a:off x="1692172" y="579783"/>
            <a:ext cx="9801570" cy="728870"/>
          </a:xfrm>
        </p:spPr>
        <p:txBody>
          <a:bodyPr>
            <a:normAutofit/>
          </a:bodyPr>
          <a:lstStyle/>
          <a:p>
            <a:pPr algn="l"/>
            <a:r>
              <a:rPr lang="es-PE" sz="4000" b="1" i="0" dirty="0">
                <a:solidFill>
                  <a:srgbClr val="000000"/>
                </a:solidFill>
                <a:effectLst/>
                <a:latin typeface="Merriweather"/>
              </a:rPr>
              <a:t>¿POR QUÉ ESTAMOS HACIENDO ESTO?</a:t>
            </a:r>
          </a:p>
          <a:p>
            <a:endParaRPr lang="es-PE" dirty="0"/>
          </a:p>
        </p:txBody>
      </p:sp>
      <p:sp>
        <p:nvSpPr>
          <p:cNvPr id="4" name="Rectángulo: esquinas redondeadas 3">
            <a:extLst>
              <a:ext uri="{FF2B5EF4-FFF2-40B4-BE49-F238E27FC236}">
                <a16:creationId xmlns:a16="http://schemas.microsoft.com/office/drawing/2014/main" id="{F095AD74-AB8E-452F-A878-3806FD189537}"/>
              </a:ext>
            </a:extLst>
          </p:cNvPr>
          <p:cNvSpPr/>
          <p:nvPr/>
        </p:nvSpPr>
        <p:spPr>
          <a:xfrm>
            <a:off x="6592957" y="1697933"/>
            <a:ext cx="4041912" cy="204083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E" sz="1800" b="0" i="1" dirty="0">
                <a:solidFill>
                  <a:srgbClr val="000000"/>
                </a:solidFill>
                <a:effectLst/>
                <a:latin typeface="Source Sans Pro" panose="020B0503030403020204" pitchFamily="34" charset="0"/>
              </a:rPr>
              <a:t>Actuación. </a:t>
            </a:r>
            <a:r>
              <a:rPr lang="es-PE" sz="1800" b="0" i="0" dirty="0">
                <a:solidFill>
                  <a:srgbClr val="000000"/>
                </a:solidFill>
                <a:effectLst/>
                <a:latin typeface="Source Sans Pro" panose="020B0503030403020204" pitchFamily="34" charset="0"/>
              </a:rPr>
              <a:t> Las claves de API nos brindan una mejor idea de cómo la comunidad usa las utilidades electrónicas, lo que nos ayuda a hacer de ellas un mejor servicio para usted</a:t>
            </a:r>
          </a:p>
          <a:p>
            <a:pPr algn="ctr"/>
            <a:endParaRPr lang="es-PE" dirty="0"/>
          </a:p>
        </p:txBody>
      </p:sp>
      <p:sp>
        <p:nvSpPr>
          <p:cNvPr id="5" name="Rectángulo: esquinas redondeadas 4">
            <a:extLst>
              <a:ext uri="{FF2B5EF4-FFF2-40B4-BE49-F238E27FC236}">
                <a16:creationId xmlns:a16="http://schemas.microsoft.com/office/drawing/2014/main" id="{AF1098F3-A963-447A-A299-8D675B7576A0}"/>
              </a:ext>
            </a:extLst>
          </p:cNvPr>
          <p:cNvSpPr/>
          <p:nvPr/>
        </p:nvSpPr>
        <p:spPr>
          <a:xfrm>
            <a:off x="1144726" y="1697934"/>
            <a:ext cx="4041913" cy="204083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l">
              <a:buFont typeface="Arial" panose="020B0604020202020204" pitchFamily="34" charset="0"/>
              <a:buChar char="•"/>
            </a:pPr>
            <a:r>
              <a:rPr lang="es-PE" b="0" i="1" dirty="0">
                <a:solidFill>
                  <a:srgbClr val="000000"/>
                </a:solidFill>
                <a:effectLst/>
                <a:latin typeface="Source Sans Pro" panose="020B0503030403020204" pitchFamily="34" charset="0"/>
              </a:rPr>
              <a:t>Seguridad</a:t>
            </a:r>
            <a:r>
              <a:rPr lang="es-PE" b="0" i="0" dirty="0">
                <a:solidFill>
                  <a:srgbClr val="000000"/>
                </a:solidFill>
                <a:effectLst/>
                <a:latin typeface="Source Sans Pro" panose="020B0503030403020204" pitchFamily="34" charset="0"/>
              </a:rPr>
              <a:t> . Las amenazas a la seguridad de Internet abundan y tener un acceso restringido por clave nos permite proteger mejor el servicio de ataques maliciosos y otras formas de abuso.</a:t>
            </a:r>
          </a:p>
        </p:txBody>
      </p:sp>
      <p:sp>
        <p:nvSpPr>
          <p:cNvPr id="6" name="Rectángulo: esquinas redondeadas 5">
            <a:extLst>
              <a:ext uri="{FF2B5EF4-FFF2-40B4-BE49-F238E27FC236}">
                <a16:creationId xmlns:a16="http://schemas.microsoft.com/office/drawing/2014/main" id="{6A13CF63-0B53-479E-867D-D5B96EF9C9E7}"/>
              </a:ext>
            </a:extLst>
          </p:cNvPr>
          <p:cNvSpPr/>
          <p:nvPr/>
        </p:nvSpPr>
        <p:spPr>
          <a:xfrm>
            <a:off x="3686623" y="4128051"/>
            <a:ext cx="4373217" cy="22528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l">
              <a:buFont typeface="Arial" panose="020B0604020202020204" pitchFamily="34" charset="0"/>
              <a:buChar char="•"/>
            </a:pPr>
            <a:r>
              <a:rPr lang="es-PE" sz="1800" b="0" i="1" dirty="0">
                <a:solidFill>
                  <a:srgbClr val="000000"/>
                </a:solidFill>
                <a:effectLst/>
                <a:latin typeface="Source Sans Pro" panose="020B0503030403020204" pitchFamily="34" charset="0"/>
              </a:rPr>
              <a:t>Sustentabilidad</a:t>
            </a:r>
            <a:r>
              <a:rPr lang="es-PE" sz="1800" b="0" i="0" dirty="0">
                <a:solidFill>
                  <a:srgbClr val="000000"/>
                </a:solidFill>
                <a:effectLst/>
                <a:latin typeface="Source Sans Pro" panose="020B0503030403020204" pitchFamily="34" charset="0"/>
              </a:rPr>
              <a:t> . La API es un servicio gratuito abierto al público y seguirá siéndolo; sin embargo, sin ningún límite, un solo usuario que realice demasiadas solicitudes podría ralentizar el servicio para otros. Limitar el uso de usuarios sin clave API hará que el servicio sea más rápido para todos.</a:t>
            </a:r>
          </a:p>
        </p:txBody>
      </p:sp>
    </p:spTree>
    <p:extLst>
      <p:ext uri="{BB962C8B-B14F-4D97-AF65-F5344CB8AC3E}">
        <p14:creationId xmlns:p14="http://schemas.microsoft.com/office/powerpoint/2010/main" val="142371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EADBCCA-371C-4BFF-A9BC-6CFF682169FA}"/>
              </a:ext>
            </a:extLst>
          </p:cNvPr>
          <p:cNvSpPr>
            <a:spLocks noGrp="1"/>
          </p:cNvSpPr>
          <p:nvPr>
            <p:ph idx="1"/>
          </p:nvPr>
        </p:nvSpPr>
        <p:spPr>
          <a:xfrm>
            <a:off x="1369115" y="1276990"/>
            <a:ext cx="9453770" cy="4304020"/>
          </a:xfrm>
        </p:spPr>
        <p:txBody>
          <a:bodyPr>
            <a:normAutofit fontScale="92500" lnSpcReduction="10000"/>
          </a:bodyPr>
          <a:lstStyle/>
          <a:p>
            <a:pPr algn="l"/>
            <a:r>
              <a:rPr lang="es-PE" sz="2000" b="1" i="0" dirty="0">
                <a:solidFill>
                  <a:srgbClr val="000000"/>
                </a:solidFill>
                <a:effectLst/>
              </a:rPr>
              <a:t>¿</a:t>
            </a:r>
            <a:r>
              <a:rPr lang="es-PE" sz="3000" b="1" i="0" dirty="0">
                <a:solidFill>
                  <a:srgbClr val="000000"/>
                </a:solidFill>
                <a:effectLst/>
              </a:rPr>
              <a:t>Quién necesita una llave?</a:t>
            </a:r>
          </a:p>
          <a:p>
            <a:pPr marL="0" indent="0" algn="just">
              <a:buNone/>
            </a:pPr>
            <a:r>
              <a:rPr lang="es-PE" sz="2000" b="0" i="0" dirty="0">
                <a:solidFill>
                  <a:srgbClr val="000000"/>
                </a:solidFill>
                <a:effectLst/>
              </a:rPr>
              <a:t>Para el uso más casual, no necesitará una clave de API en absoluto; solo necesita obtener una si espera acceder a las utilidades electrónicas a una velocidad de más de tres solicitudes por segundo desde una sola computadora (dirección IP). Incluso para tasas de uso más altas, no necesitará una clave antes del 1 de mayo de 2018. Después del 1 de mayo de 2018, cualquier computadora (dirección IP) que envíe más de tres solicitudes de utilidad electrónica por segundo recibirá un mensaje de error. Este límite se aplica a cualquier combinación de solicitudes a EInfo, ESearch, ESummary, EFetch, ELink, EPost, ESpell y EGquery. Para ser claros, esta tasa se aplica solo cuando recibimos la solicitud, no por cuánto tiempo se ejecuta la solicitud. Puede tener más de tres solicitudes simultáneas en ejecución siempre que no inicie más de tres solicitudes en una ventana de un segundo. Aunque no necesitará una llave antes del 1 de mayo, las llaves ya están disponibles.</a:t>
            </a:r>
          </a:p>
          <a:p>
            <a:endParaRPr lang="es-PE" dirty="0"/>
          </a:p>
        </p:txBody>
      </p:sp>
    </p:spTree>
    <p:extLst>
      <p:ext uri="{BB962C8B-B14F-4D97-AF65-F5344CB8AC3E}">
        <p14:creationId xmlns:p14="http://schemas.microsoft.com/office/powerpoint/2010/main" val="158805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D9EB6E-4BF5-4FBE-A2D8-A8F1118F25AC}"/>
              </a:ext>
            </a:extLst>
          </p:cNvPr>
          <p:cNvSpPr>
            <a:spLocks noGrp="1"/>
          </p:cNvSpPr>
          <p:nvPr>
            <p:ph idx="1"/>
          </p:nvPr>
        </p:nvSpPr>
        <p:spPr>
          <a:xfrm>
            <a:off x="1868557" y="1775791"/>
            <a:ext cx="8915400" cy="3777622"/>
          </a:xfrm>
        </p:spPr>
        <p:txBody>
          <a:bodyPr/>
          <a:lstStyle/>
          <a:p>
            <a:pPr algn="l"/>
            <a:r>
              <a:rPr lang="es-PE" b="0" i="0" dirty="0">
                <a:solidFill>
                  <a:srgbClr val="000000"/>
                </a:solidFill>
                <a:effectLst/>
                <a:latin typeface="Source Sans Pro" panose="020B0503030403020204" pitchFamily="34" charset="0"/>
              </a:rPr>
              <a:t>Primero, necesitará una cuenta NCBI. </a:t>
            </a:r>
            <a:r>
              <a:rPr lang="es-PE" b="0" i="0" u="none" strike="noStrike" dirty="0">
                <a:solidFill>
                  <a:srgbClr val="0071BC"/>
                </a:solidFill>
                <a:effectLst/>
                <a:latin typeface="Source Sans Pro" panose="020B0503030403020204" pitchFamily="34" charset="0"/>
                <a:hlinkClick r:id="rId2"/>
              </a:rPr>
              <a:t>Registrarse</a:t>
            </a:r>
            <a:r>
              <a:rPr lang="es-PE" b="0" i="0" dirty="0">
                <a:solidFill>
                  <a:srgbClr val="000000"/>
                </a:solidFill>
                <a:effectLst/>
                <a:latin typeface="Source Sans Pro" panose="020B0503030403020204" pitchFamily="34" charset="0"/>
              </a:rPr>
              <a:t> es fácil. Si ya tiene una cuenta NCBI, está listo para comenzar.</a:t>
            </a:r>
          </a:p>
          <a:p>
            <a:pPr algn="l"/>
            <a:r>
              <a:rPr lang="es-PE" b="0" i="0" dirty="0">
                <a:solidFill>
                  <a:srgbClr val="000000"/>
                </a:solidFill>
                <a:effectLst/>
                <a:latin typeface="Source Sans Pro" panose="020B0503030403020204" pitchFamily="34" charset="0"/>
              </a:rPr>
              <a:t>Para crear la clave, vaya a la página "Configuración" de su cuenta NCBI. (Sugerencia: después de iniciar sesión, simplemente haga clic en su nombre de usuario de NCBI en la esquina superior derecha de cualquier página de NCBI).</a:t>
            </a:r>
          </a:p>
          <a:p>
            <a:pPr algn="l"/>
            <a:r>
              <a:rPr lang="es-PE" b="0" i="0" dirty="0">
                <a:solidFill>
                  <a:srgbClr val="000000"/>
                </a:solidFill>
                <a:effectLst/>
                <a:latin typeface="Source Sans Pro" panose="020B0503030403020204" pitchFamily="34" charset="0"/>
              </a:rPr>
              <a:t>Verá una nueva área de "Administración de claves API". Haga clic en el botón "Crear una clave API" y copie la clave resultante. Use la clave agregando el parámetro </a:t>
            </a:r>
            <a:r>
              <a:rPr lang="es-PE" b="0" i="1" dirty="0">
                <a:solidFill>
                  <a:srgbClr val="000000"/>
                </a:solidFill>
                <a:effectLst/>
                <a:latin typeface="Source Sans Pro" panose="020B0503030403020204" pitchFamily="34" charset="0"/>
              </a:rPr>
              <a:t>api_key</a:t>
            </a:r>
            <a:r>
              <a:rPr lang="es-PE" b="0" i="0" dirty="0">
                <a:solidFill>
                  <a:srgbClr val="000000"/>
                </a:solidFill>
                <a:effectLst/>
                <a:latin typeface="Source Sans Pro" panose="020B0503030403020204" pitchFamily="34" charset="0"/>
              </a:rPr>
              <a:t> a cualquier solicitud </a:t>
            </a:r>
          </a:p>
          <a:p>
            <a:endParaRPr lang="es-PE" dirty="0"/>
          </a:p>
        </p:txBody>
      </p:sp>
      <p:sp>
        <p:nvSpPr>
          <p:cNvPr id="5" name="CuadroTexto 4">
            <a:extLst>
              <a:ext uri="{FF2B5EF4-FFF2-40B4-BE49-F238E27FC236}">
                <a16:creationId xmlns:a16="http://schemas.microsoft.com/office/drawing/2014/main" id="{8C2E738B-3876-4E36-8912-1B1E1F93130A}"/>
              </a:ext>
            </a:extLst>
          </p:cNvPr>
          <p:cNvSpPr txBox="1"/>
          <p:nvPr/>
        </p:nvSpPr>
        <p:spPr>
          <a:xfrm>
            <a:off x="1868557" y="577446"/>
            <a:ext cx="6096000" cy="461665"/>
          </a:xfrm>
          <a:prstGeom prst="rect">
            <a:avLst/>
          </a:prstGeom>
          <a:noFill/>
        </p:spPr>
        <p:txBody>
          <a:bodyPr wrap="square">
            <a:spAutoFit/>
          </a:bodyPr>
          <a:lstStyle/>
          <a:p>
            <a:pPr algn="l"/>
            <a:r>
              <a:rPr lang="es-PE" sz="2400" b="1" i="0" dirty="0">
                <a:solidFill>
                  <a:srgbClr val="FF0000"/>
                </a:solidFill>
                <a:effectLst/>
                <a:latin typeface="Merriweather"/>
              </a:rPr>
              <a:t>¿CÓMO OBTENGO UNA LLAVE?</a:t>
            </a:r>
          </a:p>
        </p:txBody>
      </p:sp>
    </p:spTree>
    <p:extLst>
      <p:ext uri="{BB962C8B-B14F-4D97-AF65-F5344CB8AC3E}">
        <p14:creationId xmlns:p14="http://schemas.microsoft.com/office/powerpoint/2010/main" val="325984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99FE023-1D28-4897-BF52-D8351B735435}"/>
              </a:ext>
            </a:extLst>
          </p:cNvPr>
          <p:cNvSpPr txBox="1">
            <a:spLocks/>
          </p:cNvSpPr>
          <p:nvPr/>
        </p:nvSpPr>
        <p:spPr>
          <a:xfrm>
            <a:off x="1777463" y="2061254"/>
            <a:ext cx="8637073" cy="2541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7200" b="1" dirty="0"/>
              <a:t>¿SE PUEDE WEBSCRAPEAR?</a:t>
            </a:r>
          </a:p>
        </p:txBody>
      </p:sp>
    </p:spTree>
    <p:extLst>
      <p:ext uri="{BB962C8B-B14F-4D97-AF65-F5344CB8AC3E}">
        <p14:creationId xmlns:p14="http://schemas.microsoft.com/office/powerpoint/2010/main" val="88160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190A9F3-7E52-483F-8A24-641752CB1FBA}"/>
              </a:ext>
            </a:extLst>
          </p:cNvPr>
          <p:cNvSpPr>
            <a:spLocks noGrp="1"/>
          </p:cNvSpPr>
          <p:nvPr>
            <p:ph idx="1"/>
          </p:nvPr>
        </p:nvSpPr>
        <p:spPr>
          <a:xfrm>
            <a:off x="1408112" y="2620033"/>
            <a:ext cx="4528861" cy="1617933"/>
          </a:xfrm>
        </p:spPr>
        <p:txBody>
          <a:bodyPr>
            <a:normAutofit fontScale="92500" lnSpcReduction="10000"/>
          </a:bodyPr>
          <a:lstStyle/>
          <a:p>
            <a:r>
              <a:rPr lang="es-PE" sz="2400" dirty="0"/>
              <a:t>SI .en nuestro caso se nos hizo muy complicado scrapear por tal motivos optamos por hacer el objetivo B </a:t>
            </a:r>
          </a:p>
        </p:txBody>
      </p:sp>
      <p:pic>
        <p:nvPicPr>
          <p:cNvPr id="1026" name="Picture 2" descr="Niña Pensando Imagen Descargar_PRF Gráficos 401477162_PNG Imagen  Formato_es.lovepik.com">
            <a:extLst>
              <a:ext uri="{FF2B5EF4-FFF2-40B4-BE49-F238E27FC236}">
                <a16:creationId xmlns:a16="http://schemas.microsoft.com/office/drawing/2014/main" id="{16CC11BA-5A31-412F-9A5E-F387CCC12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127" y="1105972"/>
            <a:ext cx="5465569" cy="464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762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0F774DF0-1AFC-487C-82A1-5F6AA78D75D6}"/>
              </a:ext>
            </a:extLst>
          </p:cNvPr>
          <p:cNvSpPr txBox="1"/>
          <p:nvPr/>
        </p:nvSpPr>
        <p:spPr>
          <a:xfrm>
            <a:off x="1311966" y="2581396"/>
            <a:ext cx="2570922" cy="847604"/>
          </a:xfrm>
          <a:prstGeom prst="rect">
            <a:avLst/>
          </a:prstGeom>
          <a:noFill/>
        </p:spPr>
        <p:txBody>
          <a:bodyPr wrap="square">
            <a:spAutoFit/>
          </a:bodyPr>
          <a:lstStyle/>
          <a:p>
            <a:pPr algn="just">
              <a:lnSpc>
                <a:spcPct val="107000"/>
              </a:lnSpc>
              <a:spcAft>
                <a:spcPts val="800"/>
              </a:spcAft>
            </a:pPr>
            <a:r>
              <a:rPr lang="es-PE" sz="48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Entrezpy</a:t>
            </a:r>
            <a:endParaRPr lang="es-PE" sz="4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Bocadillo nube: nube 7">
            <a:extLst>
              <a:ext uri="{FF2B5EF4-FFF2-40B4-BE49-F238E27FC236}">
                <a16:creationId xmlns:a16="http://schemas.microsoft.com/office/drawing/2014/main" id="{2B6C56CA-6090-451B-8AF2-C73116CCF346}"/>
              </a:ext>
            </a:extLst>
          </p:cNvPr>
          <p:cNvSpPr/>
          <p:nvPr/>
        </p:nvSpPr>
        <p:spPr>
          <a:xfrm>
            <a:off x="4803914" y="388161"/>
            <a:ext cx="7010400" cy="4386470"/>
          </a:xfrm>
          <a:prstGeom prst="cloudCallout">
            <a:avLst>
              <a:gd name="adj1" fmla="val -82521"/>
              <a:gd name="adj2" fmla="val 50740"/>
            </a:avLst>
          </a:prstGeom>
        </p:spPr>
        <p:style>
          <a:lnRef idx="2">
            <a:schemeClr val="accent5"/>
          </a:lnRef>
          <a:fillRef idx="1">
            <a:schemeClr val="lt1"/>
          </a:fillRef>
          <a:effectRef idx="0">
            <a:schemeClr val="accent5"/>
          </a:effectRef>
          <a:fontRef idx="minor">
            <a:schemeClr val="dk1"/>
          </a:fontRef>
        </p:style>
        <p:txBody>
          <a:bodyPr rtlCol="0" anchor="ctr"/>
          <a:lstStyle/>
          <a:p>
            <a:pPr algn="just">
              <a:lnSpc>
                <a:spcPct val="107000"/>
              </a:lnSpc>
              <a:spcAft>
                <a:spcPts val="800"/>
              </a:spcAft>
            </a:pPr>
            <a:r>
              <a:rPr lang="es-P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es una biblioteca de Python que automatiza la consulta y descarga de datos de las bases de datos de Entrez en el Centro Nacional de Información Biotecnológica al interactuar con E-</a:t>
            </a:r>
            <a:r>
              <a:rPr lang="es-PE"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Utilities</a:t>
            </a:r>
            <a:r>
              <a:rPr lang="es-P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implementa consultas complejas mediante la creación automática de parámetros de E-</a:t>
            </a:r>
            <a:r>
              <a:rPr lang="es-PE"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Utility</a:t>
            </a:r>
            <a:r>
              <a:rPr lang="es-P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 partir de los resultados obtenidos que luego se pueden utilizar directamente en consultas posteriores.</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9667093"/>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TotalTime>
  <Words>523</Words>
  <Application>Microsoft Office PowerPoint</Application>
  <PresentationFormat>Panorámica</PresentationFormat>
  <Paragraphs>15</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Calibri</vt:lpstr>
      <vt:lpstr>Century Gothic</vt:lpstr>
      <vt:lpstr>Merriweather</vt:lpstr>
      <vt:lpstr>Source Sans Pro</vt:lpstr>
      <vt:lpstr>Wingdings 3</vt:lpstr>
      <vt:lpstr>Espiral</vt:lpstr>
      <vt:lpstr>¿EL DOCUMENTO PRESENTA APIII?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DOCUMENTO PRESENTA APIII?</dc:title>
  <dc:creator>Maribel</dc:creator>
  <cp:lastModifiedBy>Maribel</cp:lastModifiedBy>
  <cp:revision>3</cp:revision>
  <dcterms:created xsi:type="dcterms:W3CDTF">2020-10-27T17:39:59Z</dcterms:created>
  <dcterms:modified xsi:type="dcterms:W3CDTF">2020-10-27T18:01:50Z</dcterms:modified>
</cp:coreProperties>
</file>