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84"/>
    <p:restoredTop sz="94660"/>
  </p:normalViewPr>
  <p:slideViewPr>
    <p:cSldViewPr snapToGrid="0">
      <p:cViewPr varScale="1">
        <p:scale>
          <a:sx d="100" n="71"/>
          <a:sy d="100" n="71"/>
        </p:scale>
        <p:origin x="66" y="72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8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8/11/2021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snyderc@montclair.edu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loud.r-project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Installing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get started using the</a:t>
            </a:r>
            <a:br/>
            <a:r>
              <a:rPr/>
              <a:t>R Statistical Programming Language</a:t>
            </a:r>
            <a:br/>
            <a:br/>
            <a:r>
              <a:rPr/>
              <a:t>Chris Snyder, 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 Teams,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 and Source 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R Code is the process of giving instructions to R one line (one complete instruction) at a time.</a:t>
            </a:r>
          </a:p>
          <a:p>
            <a:pPr lvl="0"/>
            <a:r>
              <a:rPr/>
              <a:t>R code can be run interactively both in the R console and RStudio file editor.</a:t>
            </a:r>
          </a:p>
          <a:p>
            <a:pPr lvl="0"/>
            <a:r>
              <a:rPr/>
              <a:t>Code is run one line or command at a time using </a:t>
            </a:r>
            <a:r>
              <a:rPr>
                <a:latin typeface="Courier"/>
              </a:rPr>
              <a:t>Enter</a:t>
            </a:r>
            <a:r>
              <a:rPr/>
              <a:t>, when typed into the console.</a:t>
            </a:r>
          </a:p>
          <a:p>
            <a:pPr lvl="0"/>
            <a:r>
              <a:rPr/>
              <a:t>The selected line, or one whole complete instruction, in an R source file open in RStudio can be run using </a:t>
            </a:r>
            <a:r>
              <a:rPr>
                <a:latin typeface="Courier"/>
              </a:rPr>
              <a:t>Ctrl+Enter</a:t>
            </a:r>
            <a:r>
              <a:rPr/>
              <a:t> on Windows and Unix or </a:t>
            </a:r>
            <a:r>
              <a:rPr>
                <a:latin typeface="Courier"/>
              </a:rPr>
              <a:t>Cmd+Enter</a:t>
            </a:r>
            <a:r>
              <a:rPr/>
              <a:t> on Mac.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Sourcing R Code is the process of giving many instructions to R at once from a specific file source.</a:t>
            </a:r>
          </a:p>
          <a:p>
            <a:pPr lvl="0"/>
            <a:r>
              <a:rPr/>
              <a:t>R code can be saved as an R source file (.R) to use later</a:t>
            </a:r>
          </a:p>
          <a:p>
            <a:pPr lvl="0"/>
            <a:r>
              <a:rPr/>
              <a:t>Source files can be run in their entirety using the </a:t>
            </a:r>
            <a:r>
              <a:rPr>
                <a:latin typeface="Courier"/>
              </a:rPr>
              <a:t>source()</a:t>
            </a:r>
            <a:r>
              <a:rPr/>
              <a:t> function, or in RStudio, using </a:t>
            </a:r>
            <a:r>
              <a:rPr>
                <a:latin typeface="Courier"/>
              </a:rPr>
              <a:t>Ctrl+Shift+S</a:t>
            </a:r>
            <a:r>
              <a:rPr/>
              <a:t> on Windows and Unix or </a:t>
            </a:r>
            <a:r>
              <a:rPr>
                <a:latin typeface="Courier"/>
              </a:rPr>
              <a:t>Cmd+Shift+S</a:t>
            </a:r>
            <a:r>
              <a:rPr/>
              <a:t> on Mac.</a:t>
            </a:r>
          </a:p>
          <a:p>
            <a:pPr lvl="0"/>
            <a:r>
              <a:rPr/>
              <a:t>Source files can be shared with partners, or used on different computers to create repeatable results.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the end of the Presentation, we have learned:</a:t>
            </a:r>
          </a:p>
          <a:p>
            <a:pPr lvl="0"/>
            <a:r>
              <a:rPr/>
              <a:t>What R and RStudio are and are not</a:t>
            </a:r>
          </a:p>
          <a:p>
            <a:pPr lvl="0"/>
            <a:r>
              <a:rPr/>
              <a:t>How to download, install, and run R and RStudio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any trouble installing R or RStudio, please contact:</a:t>
            </a:r>
          </a:p>
          <a:p>
            <a:pPr lvl="0" indent="0" marL="0">
              <a:buNone/>
            </a:pPr>
            <a:r>
              <a:rPr/>
              <a:t>Chris Snyder at </a:t>
            </a:r>
            <a:r>
              <a:rPr>
                <a:hlinkClick r:id="rId2"/>
              </a:rPr>
              <a:t>snyderc@montclair.edu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What R and RStudio are and are not</a:t>
            </a:r>
          </a:p>
          <a:p>
            <a:pPr lvl="0"/>
            <a:r>
              <a:rPr/>
              <a:t>How to download, install, and run R and RStudio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R?</a:t>
            </a:r>
          </a:p>
        </p:txBody>
      </p:sp>
      <p:pic>
        <p:nvPicPr>
          <p:cNvPr descr="fig:  ./Assets/Logos/R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2654300"/>
            <a:ext cx="33782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473200" y="5270500"/>
            <a:ext cx="4889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 Logo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High level, interpreted, programming language</a:t>
            </a:r>
          </a:p>
          <a:p>
            <a:pPr lvl="0"/>
            <a:r>
              <a:rPr/>
              <a:t>Designed specifically for statistics and data science</a:t>
            </a:r>
          </a:p>
          <a:p>
            <a:pPr lvl="0"/>
            <a:r>
              <a:rPr/>
              <a:t>Functionality is expanded by the R community (</a:t>
            </a:r>
            <a:r>
              <a:rPr i="1"/>
              <a:t>via packages</a:t>
            </a:r>
            <a:r>
              <a:rPr/>
              <a:t>) and by the user (</a:t>
            </a:r>
            <a:r>
              <a:rPr i="1"/>
              <a:t>via user-defined functions</a:t>
            </a:r>
            <a:r>
              <a:rPr/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RStudio?</a:t>
            </a:r>
          </a:p>
        </p:txBody>
      </p:sp>
      <p:pic>
        <p:nvPicPr>
          <p:cNvPr descr="fig:  ./Assets/Logos/RStudiologocro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2654300"/>
            <a:ext cx="26797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473200" y="5270500"/>
            <a:ext cx="4889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RStudio Logo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Interactive Development Environment, software designed to make using R much easier</a:t>
            </a:r>
          </a:p>
          <a:p>
            <a:pPr lvl="0"/>
            <a:r>
              <a:rPr/>
              <a:t>Tool to help manage R projects, packages, and environments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the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</a:t>
            </a:r>
          </a:p>
          <a:p>
            <a:pPr lvl="0"/>
            <a:r>
              <a:rPr/>
              <a:t>Programming Language and Interpreter</a:t>
            </a:r>
          </a:p>
          <a:p>
            <a:pPr lvl="0"/>
            <a:r>
              <a:rPr/>
              <a:t>Prerequisite for RStudio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</a:t>
            </a:r>
          </a:p>
          <a:p>
            <a:pPr lvl="0"/>
            <a:r>
              <a:rPr/>
              <a:t>Interactive Development Environment</a:t>
            </a:r>
          </a:p>
          <a:p>
            <a:pPr lvl="0"/>
            <a:r>
              <a:rPr/>
              <a:t>Provides a Graphical User Interface and project management tools.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and Install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R from the Comprehensive R Archive Network (CRAN) at: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https://cloud.r-project.org/</a:t>
            </a:r>
          </a:p>
          <a:p>
            <a:pPr lvl="0"/>
            <a:r>
              <a:rPr/>
              <a:t>Windows users will download an executable installer (.exe)</a:t>
            </a:r>
          </a:p>
          <a:p>
            <a:pPr lvl="0"/>
            <a:r>
              <a:rPr/>
              <a:t>Mac users will download a package installer (.pkg)</a:t>
            </a:r>
          </a:p>
          <a:p>
            <a:pPr lvl="0"/>
            <a:r>
              <a:rPr/>
              <a:t>Linux users have access via package management systems</a:t>
            </a:r>
          </a:p>
          <a:p>
            <a:pPr lvl="0"/>
            <a:r>
              <a:rPr/>
              <a:t>R must be installed before RStudio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and 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RStudio Desktop from the RStudio team at: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https://www.rstudio.com/products/rstudio/download/</a:t>
            </a:r>
          </a:p>
          <a:p>
            <a:pPr lvl="0"/>
            <a:r>
              <a:rPr/>
              <a:t>Windows users will download an executable installer (.exe)</a:t>
            </a:r>
          </a:p>
          <a:p>
            <a:pPr lvl="0"/>
            <a:r>
              <a:rPr/>
              <a:t>Mac users will download a disk image file (.dmg)</a:t>
            </a:r>
          </a:p>
          <a:p>
            <a:pPr lvl="0"/>
            <a:r>
              <a:rPr/>
              <a:t>Linux users will download a package file (.deb, .rpm)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Launch R</a:t>
            </a:r>
          </a:p>
        </p:txBody>
      </p:sp>
      <p:pic>
        <p:nvPicPr>
          <p:cNvPr descr="./Assets/Images/RTer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2654300"/>
            <a:ext cx="40005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is run inside of your computer’s terminal, and can be accessed interactively via command line interface, or passively via scripting. R is launched via the </a:t>
            </a:r>
            <a:r>
              <a:rPr>
                <a:latin typeface="Courier"/>
              </a:rPr>
              <a:t>R.exe</a:t>
            </a:r>
            <a:r>
              <a:rPr/>
              <a:t> application on Windows, or through the terminal via </a:t>
            </a:r>
            <a:r>
              <a:rPr>
                <a:latin typeface="Courier"/>
              </a:rPr>
              <a:t>R</a:t>
            </a:r>
            <a:r>
              <a:rPr/>
              <a:t>, as a variable in your </a:t>
            </a:r>
            <a:r>
              <a:rPr>
                <a:latin typeface="Courier"/>
              </a:rPr>
              <a:t>PATH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Launch RStudio</a:t>
            </a:r>
          </a:p>
        </p:txBody>
      </p:sp>
      <p:pic>
        <p:nvPicPr>
          <p:cNvPr descr="./Assets/Images/RStudioTer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2844800"/>
            <a:ext cx="48895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 is run as a desktop application, which acts as an R project manager, and supports file management and version controlling features.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R</dc:title>
  <dc:creator>Chris Snyder, MPH</dc:creator>
  <cp:keywords/>
  <dcterms:created xsi:type="dcterms:W3CDTF">2022-05-27T21:02:54Z</dcterms:created>
  <dcterms:modified xsi:type="dcterms:W3CDTF">2022-05-27T21:02:54Z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Green Teams, 2022</vt:lpwstr>
  </property>
  <property fmtid="{D5CDD505-2E9C-101B-9397-08002B2CF9AE}" pid="3" name="header-includes">
    <vt:lpwstr/>
  </property>
  <property fmtid="{D5CDD505-2E9C-101B-9397-08002B2CF9AE}" pid="4" name="lof">
    <vt:lpwstr>False</vt:lpwstr>
  </property>
  <property fmtid="{D5CDD505-2E9C-101B-9397-08002B2CF9AE}" pid="5" name="lot">
    <vt:lpwstr>False</vt:lpwstr>
  </property>
  <property fmtid="{D5CDD505-2E9C-101B-9397-08002B2CF9AE}" pid="6" name="output">
    <vt:lpwstr/>
  </property>
  <property fmtid="{D5CDD505-2E9C-101B-9397-08002B2CF9AE}" pid="7" name="params">
    <vt:lpwstr/>
  </property>
  <property fmtid="{D5CDD505-2E9C-101B-9397-08002B2CF9AE}" pid="8" name="subtitle">
    <vt:lpwstr>How to get started using the R Statistical Programming Language</vt:lpwstr>
  </property>
  <property fmtid="{D5CDD505-2E9C-101B-9397-08002B2CF9AE}" pid="9" name="toc">
    <vt:lpwstr>True</vt:lpwstr>
  </property>
  <property fmtid="{D5CDD505-2E9C-101B-9397-08002B2CF9AE}" pid="10" name="toc-depth">
    <vt:lpwstr>2</vt:lpwstr>
  </property>
  <property fmtid="{D5CDD505-2E9C-101B-9397-08002B2CF9AE}" pid="11" name="toc-title">
    <vt:lpwstr>Table of Contents</vt:lpwstr>
  </property>
</Properties>
</file>