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3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Loading, Saving, and Processing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import, export, and manipulate</a:t>
            </a:r>
            <a:br/>
            <a:r>
              <a:rPr/>
              <a:t>data inside of R, from local and remote sources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Types of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</a:t>
            </a:r>
            <a:r>
              <a:rPr>
                <a:latin typeface="Courier"/>
              </a:rPr>
              <a:t>objects</a:t>
            </a:r>
            <a:r>
              <a:rPr/>
              <a:t> inside of R will be of a specific </a:t>
            </a:r>
            <a:r>
              <a:rPr>
                <a:latin typeface="Courier"/>
              </a:rPr>
              <a:t>type</a:t>
            </a:r>
            <a:r>
              <a:rPr/>
              <a:t>. Common data </a:t>
            </a:r>
            <a:r>
              <a:rPr>
                <a:latin typeface="Courier"/>
              </a:rPr>
              <a:t>types</a:t>
            </a:r>
            <a:r>
              <a:rPr/>
              <a:t> are listed below.</a:t>
            </a:r>
          </a:p>
          <a:p>
            <a:pPr lvl="0"/>
            <a:r>
              <a:rPr/>
              <a:t>Numeric: </a:t>
            </a:r>
            <a:r>
              <a:rPr>
                <a:latin typeface="Courier"/>
              </a:rPr>
              <a:t>.5</a:t>
            </a:r>
            <a:r>
              <a:rPr/>
              <a:t>, </a:t>
            </a:r>
            <a:r>
              <a:rPr>
                <a:latin typeface="Courier"/>
              </a:rPr>
              <a:t>1</a:t>
            </a:r>
            <a:r>
              <a:rPr/>
              <a:t>, </a:t>
            </a:r>
            <a:r>
              <a:rPr>
                <a:latin typeface="Courier"/>
              </a:rPr>
              <a:t>1.5</a:t>
            </a:r>
          </a:p>
          <a:p>
            <a:pPr lvl="0"/>
            <a:r>
              <a:rPr/>
              <a:t>Integer: </a:t>
            </a:r>
            <a:r>
              <a:rPr>
                <a:latin typeface="Courier"/>
              </a:rPr>
              <a:t>1</a:t>
            </a:r>
            <a:r>
              <a:rPr/>
              <a:t>, </a:t>
            </a:r>
            <a:r>
              <a:rPr>
                <a:latin typeface="Courier"/>
              </a:rPr>
              <a:t>2</a:t>
            </a:r>
            <a:r>
              <a:rPr/>
              <a:t>, </a:t>
            </a:r>
            <a:r>
              <a:rPr>
                <a:latin typeface="Courier"/>
              </a:rPr>
              <a:t>3</a:t>
            </a:r>
          </a:p>
          <a:p>
            <a:pPr lvl="0"/>
            <a:r>
              <a:rPr/>
              <a:t>Character: </a:t>
            </a:r>
            <a:r>
              <a:rPr>
                <a:latin typeface="Courier"/>
              </a:rPr>
              <a:t>"Anything in Quotes"</a:t>
            </a:r>
            <a:r>
              <a:rPr/>
              <a:t>, </a:t>
            </a:r>
            <a:r>
              <a:rPr>
                <a:latin typeface="Courier"/>
              </a:rPr>
              <a:t>"1"</a:t>
            </a:r>
          </a:p>
          <a:p>
            <a:pPr lvl="0"/>
            <a:r>
              <a:rPr/>
              <a:t>Logical: </a:t>
            </a:r>
            <a:r>
              <a:rPr>
                <a:latin typeface="Courier"/>
              </a:rPr>
              <a:t>TRUE</a:t>
            </a:r>
            <a:r>
              <a:rPr/>
              <a:t>, 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/>
              <a:t>Factor: </a:t>
            </a:r>
            <a:r>
              <a:rPr>
                <a:latin typeface="Courier"/>
              </a:rPr>
              <a:t>Strongly Disagree</a:t>
            </a:r>
            <a:r>
              <a:rPr/>
              <a:t>, </a:t>
            </a:r>
            <a:r>
              <a:rPr>
                <a:latin typeface="Courier"/>
              </a:rPr>
              <a:t>Disagree</a:t>
            </a:r>
            <a:r>
              <a:rPr/>
              <a:t>, </a:t>
            </a:r>
            <a:r>
              <a:rPr>
                <a:latin typeface="Courier"/>
              </a:rPr>
              <a:t>Agree</a:t>
            </a:r>
            <a:r>
              <a:rPr/>
              <a:t>, </a:t>
            </a:r>
            <a:r>
              <a:rPr>
                <a:latin typeface="Courier"/>
              </a:rPr>
              <a:t>Strongly Agree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Viewing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Any object can be viewed by referencing it in the R terminal.</a:t>
            </a:r>
            <a:br/>
            <a:r>
              <a:rPr/>
              <a:t>For example: </a:t>
            </a:r>
            <a:r>
              <a:rPr>
                <a:latin typeface="Courier"/>
              </a:rPr>
              <a:t>mtcars</a:t>
            </a:r>
            <a:r>
              <a:rPr/>
              <a:t> will print the mtcars data frame inside of the console.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View()</a:t>
            </a:r>
            <a:r>
              <a:rPr/>
              <a:t> function is used to display objects in a separate tab. If using </a:t>
            </a:r>
            <a:r>
              <a:rPr>
                <a:latin typeface="Courier"/>
              </a:rPr>
              <a:t>View()</a:t>
            </a:r>
            <a:r>
              <a:rPr/>
              <a:t> inside of R, you will receive a new pop-up window with your requested object. If using </a:t>
            </a:r>
            <a:r>
              <a:rPr>
                <a:latin typeface="Courier"/>
              </a:rPr>
              <a:t>View()</a:t>
            </a:r>
            <a:r>
              <a:rPr/>
              <a:t> inside of RStudio, you will receive a new tab within your RStudio session.</a:t>
            </a:r>
            <a:br/>
            <a:r>
              <a:rPr/>
              <a:t>For example: </a:t>
            </a:r>
            <a:r>
              <a:rPr>
                <a:latin typeface="Courier"/>
              </a:rPr>
              <a:t>View(mtcars)</a:t>
            </a:r>
            <a:r>
              <a:rPr/>
              <a:t> will open the data frame inside of a new tab. We will be using the </a:t>
            </a:r>
            <a:r>
              <a:rPr>
                <a:latin typeface="Courier"/>
              </a:rPr>
              <a:t>mtcars</a:t>
            </a:r>
            <a:r>
              <a:rPr/>
              <a:t> data set in this presentation. Note that </a:t>
            </a:r>
            <a:r>
              <a:rPr>
                <a:latin typeface="Courier"/>
              </a:rPr>
              <a:t>View()</a:t>
            </a:r>
            <a:r>
              <a:rPr/>
              <a:t> is one of the few functions in R that begins with capitalization.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Set </a:t>
            </a:r>
            <a:r>
              <a:rPr>
                <a:latin typeface="Courier"/>
              </a:rPr>
              <a:t>mtcars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 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Datsun 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4 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Sample of the mtcars data set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Referencing Different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reference our data, once is it loaded?</a:t>
            </a:r>
          </a:p>
          <a:p>
            <a:pPr lvl="0"/>
            <a:r>
              <a:rPr/>
              <a:t>The object name is used to reference the entire object:</a:t>
            </a:r>
            <a:br/>
            <a:r>
              <a:rPr>
                <a:latin typeface="Courier"/>
              </a:rPr>
              <a:t>mtcars</a:t>
            </a:r>
            <a:r>
              <a:rPr/>
              <a:t> references the entire mtcars data frame</a:t>
            </a:r>
          </a:p>
          <a:p>
            <a:pPr lvl="0"/>
            <a:r>
              <a:rPr/>
              <a:t>Named vectors are used to reference a sub-set of an object:</a:t>
            </a:r>
            <a:br/>
            <a:r>
              <a:rPr>
                <a:latin typeface="Courier"/>
              </a:rPr>
              <a:t>mtcars$mpg</a:t>
            </a:r>
            <a:r>
              <a:rPr/>
              <a:t> references the vector </a:t>
            </a:r>
            <a:r>
              <a:rPr>
                <a:latin typeface="Courier"/>
              </a:rPr>
              <a:t>mpg</a:t>
            </a:r>
          </a:p>
          <a:p>
            <a:pPr lvl="0"/>
            <a:r>
              <a:rPr/>
              <a:t>Numbered indexes are used to reference a sub-set of a vector:</a:t>
            </a:r>
            <a:br/>
            <a:r>
              <a:rPr>
                <a:latin typeface="Courier"/>
              </a:rPr>
              <a:t>mtcars$mpg[1]</a:t>
            </a:r>
            <a:r>
              <a:rPr/>
              <a:t> references the first entry of the vector</a:t>
            </a:r>
          </a:p>
          <a:p>
            <a:pPr lvl="0"/>
            <a:r>
              <a:rPr/>
              <a:t>Numbered indexes are used to reference a sub-set of an object:</a:t>
            </a:r>
            <a:br/>
            <a:r>
              <a:rPr>
                <a:latin typeface="Courier"/>
              </a:rPr>
              <a:t>mtcars[1, 2]</a:t>
            </a:r>
            <a:r>
              <a:rPr/>
              <a:t> references the first row and second column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 Data Frames in R, with One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can be sorted by their contents, typically by searching for given values within a specified column using logical operators. The sorting requires at least one specified vector and one desired value.</a:t>
            </a:r>
          </a:p>
          <a:p>
            <a:pPr lvl="0"/>
            <a:r>
              <a:rPr/>
              <a:t>To sort a data frame using one desired value in one vector:</a:t>
            </a:r>
            <a:br/>
            <a:r>
              <a:rPr>
                <a:latin typeface="Courier"/>
              </a:rPr>
              <a:t>mtcars[mtcars$am == 1,]</a:t>
            </a:r>
          </a:p>
          <a:p>
            <a:pPr lvl="0"/>
            <a:r>
              <a:rPr/>
              <a:t>To sort a data frame using multiple desired values in one vector:</a:t>
            </a:r>
            <a:br/>
            <a:r>
              <a:rPr>
                <a:latin typeface="Courier"/>
              </a:rPr>
              <a:t>mtcars[mtcars$cyl %in% c(4, 6),]</a:t>
            </a:r>
            <a:r>
              <a:rPr/>
              <a:t> or</a:t>
            </a:r>
            <a:br/>
            <a:r>
              <a:rPr>
                <a:latin typeface="Courier"/>
              </a:rPr>
              <a:t>mtcars[mtcars$cyl != 8,]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 Data Frames in R, with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logical operators can be used in this index sorting method to make more complex filters.</a:t>
            </a:r>
          </a:p>
          <a:p>
            <a:pPr lvl="0"/>
            <a:r>
              <a:rPr/>
              <a:t>To sort a data frame where either condition may be met:</a:t>
            </a:r>
            <a:br/>
            <a:r>
              <a:rPr>
                <a:latin typeface="Courier"/>
              </a:rPr>
              <a:t>mtcars[mtcars$am == 1 | mtcars$cyl %in% c(4, 6),]</a:t>
            </a:r>
          </a:p>
          <a:p>
            <a:pPr lvl="0"/>
            <a:r>
              <a:rPr/>
              <a:t>To sort a data frame where both conditions must be met:</a:t>
            </a:r>
            <a:br/>
            <a:r>
              <a:rPr>
                <a:latin typeface="Courier"/>
              </a:rPr>
              <a:t>mtcars[mtcars$am == 1 &amp; mtcars$cyl %in% c(4, 6),]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Sorted Data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First Six cars from </a:t>
            </a:r>
            <a:r>
              <a:rPr>
                <a:latin typeface="Courier"/>
              </a:rPr>
              <a:t>mtcars</a:t>
            </a:r>
            <a:r>
              <a:rPr/>
              <a:t> Data Set, with 4 or 6 cylinders and manual transmission. </a:t>
            </a:r>
            <a:r>
              <a:rPr>
                <a:latin typeface="Courier"/>
              </a:rPr>
              <a:t>mtcars[mtcars$am == 1 &amp; mtcars$cyl %in% c(4, 6),]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Ordering Data Frames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can be ordered by their contents, by reordering the data based on ascending / descending values of one vector.</a:t>
            </a:r>
          </a:p>
          <a:p>
            <a:pPr lvl="0"/>
            <a:r>
              <a:rPr/>
              <a:t>To sort a data frame of highest to lowest values of </a:t>
            </a:r>
            <a:r>
              <a:rPr>
                <a:latin typeface="Courier"/>
              </a:rPr>
              <a:t>mpg</a:t>
            </a:r>
            <a:r>
              <a:rPr/>
              <a:t>:</a:t>
            </a:r>
            <a:br/>
            <a:r>
              <a:rPr>
                <a:latin typeface="Courier"/>
              </a:rPr>
              <a:t>mtcars[order(mtcars$mpg, decreasing = T),]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Sorted and Reordered Data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cars from </a:t>
            </a:r>
            <a:r>
              <a:rPr>
                <a:latin typeface="Courier"/>
              </a:rPr>
              <a:t>mtcars</a:t>
            </a:r>
            <a:r>
              <a:rPr/>
              <a:t> Data Set by fuel economy, with 4 or 6 cylinders and manual transmission.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New Vectors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and Data frames store data in </a:t>
            </a:r>
            <a:r>
              <a:rPr>
                <a:latin typeface="Courier"/>
              </a:rPr>
              <a:t>vectors</a:t>
            </a:r>
            <a:r>
              <a:rPr/>
              <a:t>. A Data frame is practically just a </a:t>
            </a:r>
            <a:r>
              <a:rPr>
                <a:latin typeface="Courier"/>
              </a:rPr>
              <a:t>list</a:t>
            </a:r>
            <a:r>
              <a:rPr/>
              <a:t> of </a:t>
            </a:r>
            <a:r>
              <a:rPr>
                <a:latin typeface="Courier"/>
              </a:rPr>
              <a:t>vectors</a:t>
            </a:r>
            <a:r>
              <a:rPr/>
              <a:t>.</a:t>
            </a:r>
          </a:p>
          <a:p>
            <a:pPr lvl="0"/>
            <a:r>
              <a:rPr/>
              <a:t>New vectors can be added to an object by assigning a value to a </a:t>
            </a:r>
            <a:r>
              <a:rPr>
                <a:latin typeface="Courier"/>
              </a:rPr>
              <a:t>vectorized</a:t>
            </a:r>
            <a:r>
              <a:rPr/>
              <a:t> reference, using the vector operator </a:t>
            </a:r>
            <a:r>
              <a:rPr>
                <a:latin typeface="Courier"/>
              </a:rPr>
              <a:t>$</a:t>
            </a:r>
            <a:r>
              <a:rPr/>
              <a:t>:</a:t>
            </a:r>
            <a:br/>
            <a:r>
              <a:rPr>
                <a:latin typeface="Courier"/>
              </a:rPr>
              <a:t>mtcars$model = rownames(mtcars)</a:t>
            </a:r>
          </a:p>
          <a:p>
            <a:pPr lvl="0"/>
            <a:r>
              <a:rPr/>
              <a:t>A constant value can be applied to all rows using vectorized reference:</a:t>
            </a:r>
            <a:br/>
            <a:r>
              <a:rPr>
                <a:latin typeface="Courier"/>
              </a:rPr>
              <a:t>mtcars$axle = 2</a:t>
            </a:r>
          </a:p>
          <a:p>
            <a:pPr lvl="0"/>
            <a:r>
              <a:rPr/>
              <a:t>A formula can be applied to all rows using vectorized reference:</a:t>
            </a:r>
            <a:br/>
            <a:r>
              <a:rPr>
                <a:latin typeface="Courier"/>
              </a:rPr>
              <a:t>mtcars$kpl = mtcars$mpg * .354</a:t>
            </a:r>
            <a:r>
              <a:rPr/>
              <a:t>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load data from a variety of local formats</a:t>
            </a:r>
          </a:p>
          <a:p>
            <a:pPr lvl="0"/>
            <a:r>
              <a:rPr/>
              <a:t>How to load data from a remote source</a:t>
            </a:r>
          </a:p>
          <a:p>
            <a:pPr lvl="0"/>
            <a:r>
              <a:rPr/>
              <a:t>How to identify common types of data inside of R</a:t>
            </a:r>
          </a:p>
          <a:p>
            <a:pPr lvl="0"/>
            <a:r>
              <a:rPr/>
              <a:t>How to add, remove, sort, and filter the data</a:t>
            </a:r>
          </a:p>
          <a:p>
            <a:pPr lvl="0"/>
            <a:r>
              <a:rPr/>
              <a:t>How to save data to a variety of local formats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New Vectors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axle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cars from </a:t>
            </a:r>
            <a:r>
              <a:rPr>
                <a:latin typeface="Courier"/>
              </a:rPr>
              <a:t>mtcars</a:t>
            </a:r>
            <a:r>
              <a:rPr/>
              <a:t> Data Set, with Kilometers per Liter and Number of Axles added.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Selecting Specific Vectors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can be manipulated easier using the </a:t>
            </a:r>
            <a:r>
              <a:rPr>
                <a:latin typeface="Courier"/>
              </a:rPr>
              <a:t>dplyr</a:t>
            </a:r>
            <a:r>
              <a:rPr/>
              <a:t> package. This package offers support for manipulating data frame objects.</a:t>
            </a:r>
          </a:p>
          <a:p>
            <a:pPr lvl="0"/>
            <a:r>
              <a:rPr/>
              <a:t>Data frames can be reduced using the </a:t>
            </a:r>
            <a:r>
              <a:rPr>
                <a:latin typeface="Courier"/>
              </a:rPr>
              <a:t>select</a:t>
            </a:r>
            <a:r>
              <a:rPr/>
              <a:t> function:</a:t>
            </a:r>
            <a:br/>
            <a:r>
              <a:rPr>
                <a:latin typeface="Courier"/>
              </a:rPr>
              <a:t>library(dplyr)</a:t>
            </a:r>
            <a:br/>
            <a:r>
              <a:rPr>
                <a:latin typeface="Courier"/>
              </a:rPr>
              <a:t>mtcars = select(mtcars, model, kpl, cyl, hp, axle)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Select Vectors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axle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 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Datsun 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4 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Valiant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cars from </a:t>
            </a:r>
            <a:r>
              <a:rPr>
                <a:latin typeface="Courier"/>
              </a:rPr>
              <a:t>mtcars</a:t>
            </a:r>
            <a:r>
              <a:rPr/>
              <a:t> Data Set, with Kilometers per Liter and Number of Axles added, and other columns removed.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Save our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can be written back out from R into files, which can be loaded at a later time, or used in other software. Data can be written to a variety of file types, and does not need to return to its original format. The </a:t>
            </a:r>
            <a:r>
              <a:rPr>
                <a:latin typeface="Courier"/>
              </a:rPr>
              <a:t>save()</a:t>
            </a:r>
            <a:r>
              <a:rPr/>
              <a:t> function creates a binarized file that only R can read, but is very fast, space efficient, and can have non-normal-shaped data.</a:t>
            </a:r>
          </a:p>
          <a:p>
            <a:pPr lvl="0"/>
            <a:r>
              <a:rPr>
                <a:latin typeface="Courier"/>
              </a:rPr>
              <a:t>write.csv(mtcars, file = "./mtcars.csv")</a:t>
            </a:r>
          </a:p>
          <a:p>
            <a:pPr lvl="0"/>
            <a:r>
              <a:rPr>
                <a:latin typeface="Courier"/>
              </a:rPr>
              <a:t>save(mtcars, file = "./mtcars.RData")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Presentation, we have learned:</a:t>
            </a:r>
          </a:p>
          <a:p>
            <a:pPr lvl="0"/>
            <a:r>
              <a:rPr/>
              <a:t>How to load data from a variety of local formats</a:t>
            </a:r>
          </a:p>
          <a:p>
            <a:pPr lvl="0"/>
            <a:r>
              <a:rPr/>
              <a:t>How to load data from a remote source</a:t>
            </a:r>
          </a:p>
          <a:p>
            <a:pPr lvl="0"/>
            <a:r>
              <a:rPr/>
              <a:t>How to identify common types of data inside of R</a:t>
            </a:r>
          </a:p>
          <a:p>
            <a:pPr lvl="0"/>
            <a:r>
              <a:rPr/>
              <a:t>How to add, remove, sort, and filter the data</a:t>
            </a:r>
          </a:p>
          <a:p>
            <a:pPr lvl="0"/>
            <a:r>
              <a:rPr/>
              <a:t>How to save data to a variety of local formats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Data Formats can R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supports reading data from plain text files (.txt) and comma-separated tables (.csv), and compressed RData files</a:t>
            </a:r>
          </a:p>
          <a:p>
            <a:pPr lvl="0"/>
            <a:r>
              <a:rPr>
                <a:latin typeface="Courier"/>
              </a:rPr>
              <a:t>readxl</a:t>
            </a:r>
            <a:r>
              <a:rPr/>
              <a:t> supports Excel (.xls, .xlsx)</a:t>
            </a:r>
          </a:p>
          <a:p>
            <a:pPr lvl="0"/>
            <a:r>
              <a:rPr>
                <a:latin typeface="Courier"/>
              </a:rPr>
              <a:t>foreign</a:t>
            </a:r>
            <a:r>
              <a:rPr/>
              <a:t> supports SAS, SPSS, and dBase (.dbf)</a:t>
            </a:r>
          </a:p>
          <a:p>
            <a:pPr lvl="0"/>
            <a:r>
              <a:rPr>
                <a:latin typeface="Courier"/>
              </a:rPr>
              <a:t>RCurl</a:t>
            </a:r>
            <a:r>
              <a:rPr/>
              <a:t> supports URL, HTTP, FTP</a:t>
            </a:r>
          </a:p>
          <a:p>
            <a:pPr lvl="0"/>
            <a:r>
              <a:rPr>
                <a:latin typeface="Courier"/>
              </a:rPr>
              <a:t>jsonlite</a:t>
            </a:r>
            <a:r>
              <a:rPr/>
              <a:t> supports JSON</a:t>
            </a:r>
          </a:p>
          <a:p>
            <a:pPr lvl="0"/>
            <a:r>
              <a:rPr>
                <a:latin typeface="Courier"/>
              </a:rPr>
              <a:t>shapefiles</a:t>
            </a:r>
            <a:r>
              <a:rPr/>
              <a:t> supports ESRI shapefiles (.shp, .shx, .dbf)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our Data Table Ready to Use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Headers</a:t>
            </a:r>
          </a:p>
          <a:p>
            <a:pPr lvl="0"/>
            <a:r>
              <a:rPr/>
              <a:t>The first row of your data table</a:t>
            </a:r>
          </a:p>
          <a:p>
            <a:pPr lvl="0"/>
            <a:r>
              <a:rPr/>
              <a:t>Names should start with a character</a:t>
            </a:r>
          </a:p>
          <a:p>
            <a:pPr lvl="0"/>
            <a:r>
              <a:rPr/>
              <a:t>Names must be unique, or will be iterated</a:t>
            </a:r>
          </a:p>
          <a:p>
            <a:pPr lvl="0"/>
            <a:r>
              <a:rPr/>
              <a:t>Names should be descriptive or unique IDs</a:t>
            </a:r>
          </a:p>
          <a:p>
            <a:pPr lvl="0"/>
            <a:r>
              <a:rPr/>
              <a:t>Names should avoid iterative counting (Q1, Q2, Q3, 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Contents</a:t>
            </a:r>
          </a:p>
          <a:p>
            <a:pPr lvl="0"/>
            <a:r>
              <a:rPr/>
              <a:t>Every row after the first is read as your data</a:t>
            </a:r>
          </a:p>
          <a:p>
            <a:pPr lvl="0"/>
            <a:r>
              <a:rPr/>
              <a:t>Remove any test data, total rows, or metadata before importing</a:t>
            </a:r>
          </a:p>
          <a:p>
            <a:pPr lvl="0"/>
            <a:r>
              <a:rPr/>
              <a:t>Remove empty rows, columns, and table formatting</a:t>
            </a:r>
          </a:p>
          <a:p>
            <a:pPr lvl="0"/>
            <a:r>
              <a:rPr/>
              <a:t>Any missing cell becomes a value of </a:t>
            </a:r>
            <a:r>
              <a:rPr>
                <a:latin typeface="Courier"/>
              </a:rPr>
              <a:t>NA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format is our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file type is our data stored in?</a:t>
            </a:r>
          </a:p>
          <a:p>
            <a:pPr lvl="0"/>
            <a:r>
              <a:rPr/>
              <a:t>Identify the file type from the file extension.</a:t>
            </a:r>
          </a:p>
          <a:p>
            <a:pPr lvl="0"/>
            <a:r>
              <a:rPr/>
              <a:t>You may need to turn file extensions on in your file explorer (Windows Explorer, Finder, etc)</a:t>
            </a:r>
          </a:p>
          <a:p>
            <a:pPr lvl="0"/>
            <a:r>
              <a:rPr/>
              <a:t>Check the list of installed packages in R, or CRAN, for a package that can read the file format, or install any new packages that can read that file format, if missing</a:t>
            </a:r>
          </a:p>
          <a:p>
            <a:pPr lvl="0"/>
            <a:r>
              <a:rPr/>
              <a:t>Load the required package(s) using </a:t>
            </a:r>
            <a:r>
              <a:rPr>
                <a:latin typeface="Courier"/>
              </a:rPr>
              <a:t>library()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is our Data Located?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are the data saved to? Data can be on local, removable, or networked locations.</a:t>
            </a:r>
          </a:p>
          <a:p>
            <a:pPr lvl="0"/>
            <a:r>
              <a:rPr/>
              <a:t>Files should be kept in a permanent location whenever possible</a:t>
            </a:r>
          </a:p>
          <a:p>
            <a:pPr lvl="0"/>
            <a:r>
              <a:rPr/>
              <a:t>Ideally, we will use a relative file path, inside the project:</a:t>
            </a:r>
            <a:br/>
            <a:r>
              <a:rPr/>
              <a:t>(</a:t>
            </a:r>
            <a:r>
              <a:rPr>
                <a:latin typeface="Courier"/>
              </a:rPr>
              <a:t>"./my_folder/my_file"</a:t>
            </a:r>
            <a:r>
              <a:rPr/>
              <a:t>)</a:t>
            </a:r>
          </a:p>
          <a:p>
            <a:pPr lvl="0"/>
            <a:r>
              <a:rPr/>
              <a:t>We can also use an absolute file path, within the local file system:</a:t>
            </a:r>
            <a:br/>
            <a:r>
              <a:rPr/>
              <a:t>(</a:t>
            </a:r>
            <a:r>
              <a:rPr>
                <a:latin typeface="Courier"/>
              </a:rPr>
              <a:t>"C:/Users/my_user/my_folder/my_file"</a:t>
            </a:r>
            <a:r>
              <a:rPr/>
              <a:t>)</a:t>
            </a:r>
          </a:p>
          <a:p>
            <a:pPr lvl="0"/>
            <a:r>
              <a:rPr/>
              <a:t>We can use a URL path, for data available on a networked file system:</a:t>
            </a:r>
            <a:br/>
            <a:r>
              <a:rPr/>
              <a:t>(</a:t>
            </a:r>
            <a:r>
              <a:rPr>
                <a:latin typeface="Courier"/>
              </a:rPr>
              <a:t>"https://www.MyWebsite.com/myPage/my_file.csv"</a:t>
            </a:r>
            <a:r>
              <a:rPr/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our Data Table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the required package(s), and read in the data.</a:t>
            </a:r>
          </a:p>
          <a:p>
            <a:pPr lvl="0"/>
            <a:r>
              <a:rPr>
                <a:latin typeface="Courier"/>
              </a:rPr>
              <a:t>read.csv("./Data/my_file.csv")</a:t>
            </a:r>
          </a:p>
          <a:p>
            <a:pPr lvl="0"/>
            <a:r>
              <a:rPr>
                <a:latin typeface="Courier"/>
              </a:rPr>
              <a:t>library(readxl)</a:t>
            </a:r>
            <a:br/>
            <a:r>
              <a:rPr>
                <a:latin typeface="Courier"/>
              </a:rPr>
              <a:t>read_excel("./Data/my_file.xlsx")</a:t>
            </a:r>
          </a:p>
          <a:p>
            <a:pPr lvl="0"/>
            <a:r>
              <a:rPr>
                <a:latin typeface="Courier"/>
              </a:rPr>
              <a:t>load("./Data/my_data.Rdata")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Assigning Data to 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can store any form of data as an </a:t>
            </a:r>
            <a:r>
              <a:rPr>
                <a:latin typeface="Courier"/>
              </a:rPr>
              <a:t>object</a:t>
            </a:r>
            <a:r>
              <a:rPr/>
              <a:t> within the R environment. R objects will most frequently be stored in the </a:t>
            </a:r>
            <a:r>
              <a:rPr>
                <a:latin typeface="Courier"/>
              </a:rPr>
              <a:t>global environment</a:t>
            </a:r>
            <a:r>
              <a:rPr/>
              <a:t>. Objects are assigned using the assignment operators: </a:t>
            </a:r>
            <a:r>
              <a:rPr>
                <a:latin typeface="Courier"/>
              </a:rPr>
              <a:t>=</a:t>
            </a:r>
            <a:r>
              <a:rPr/>
              <a:t> or </a:t>
            </a:r>
            <a:r>
              <a:rPr>
                <a:latin typeface="Courier"/>
              </a:rPr>
              <a:t>&lt;-</a:t>
            </a:r>
            <a:r>
              <a:rPr/>
              <a:t>. Both operators will generally behave the same.</a:t>
            </a:r>
          </a:p>
          <a:p>
            <a:pPr lvl="0"/>
            <a:r>
              <a:rPr>
                <a:latin typeface="Courier"/>
              </a:rPr>
              <a:t>my_csv = read.csv("./Data/my_file.csv")</a:t>
            </a:r>
          </a:p>
          <a:p>
            <a:pPr lvl="0"/>
            <a:r>
              <a:rPr>
                <a:latin typeface="Courier"/>
              </a:rPr>
              <a:t>my_xlsx &lt;- read_excel("./Data/my_file.xlsx")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Types of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</a:t>
            </a:r>
            <a:r>
              <a:rPr>
                <a:latin typeface="Courier"/>
              </a:rPr>
              <a:t>objects</a:t>
            </a:r>
            <a:r>
              <a:rPr/>
              <a:t> inside of R will be of a specific </a:t>
            </a:r>
            <a:r>
              <a:rPr>
                <a:latin typeface="Courier"/>
              </a:rPr>
              <a:t>class</a:t>
            </a:r>
            <a:r>
              <a:rPr/>
              <a:t>. Common data </a:t>
            </a:r>
            <a:r>
              <a:rPr>
                <a:latin typeface="Courier"/>
              </a:rPr>
              <a:t>class</a:t>
            </a:r>
            <a:r>
              <a:rPr/>
              <a:t> are listed below.</a:t>
            </a:r>
          </a:p>
          <a:p>
            <a:pPr lvl="0"/>
            <a:r>
              <a:rPr/>
              <a:t>Data Frame:</a:t>
            </a:r>
            <a:br/>
            <a:r>
              <a:rPr/>
              <a:t>A 2-dimensional table, storing multiple types of data</a:t>
            </a:r>
          </a:p>
          <a:p>
            <a:pPr lvl="0"/>
            <a:r>
              <a:rPr/>
              <a:t>List:</a:t>
            </a:r>
            <a:br/>
            <a:r>
              <a:rPr/>
              <a:t>A 1-dimensional list, storing multiple types of data</a:t>
            </a:r>
          </a:p>
          <a:p>
            <a:pPr lvl="0"/>
            <a:r>
              <a:rPr/>
              <a:t>Vector:</a:t>
            </a:r>
            <a:br/>
            <a:r>
              <a:rPr/>
              <a:t>A 1-dimensional list, storing only data of the same type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Loading, Saving, and Processing Data</dc:title>
  <dc:creator>Chris Snyder, MPH</dc:creator>
  <cp:keywords/>
  <dcterms:created xsi:type="dcterms:W3CDTF">2022-05-27T21:02:57Z</dcterms:created>
  <dcterms:modified xsi:type="dcterms:W3CDTF">2022-05-27T21:02:57Z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import, export, and manipulate data inside of R, from local and remote sources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