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9984"/>
    <p:restoredTop sz="94660"/>
  </p:normalViewPr>
  <p:slideViewPr>
    <p:cSldViewPr snapToGrid="0">
      <p:cViewPr varScale="1">
        <p:scale>
          <a:sx d="100" n="71"/>
          <a:sy d="100" n="71"/>
        </p:scale>
        <p:origin x="66" y="72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27" Type="http://schemas.microsoft.com/office/2015/10/relationships/revisionInfo" Target="revisionInfo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4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38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45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57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4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11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01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5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2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8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2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1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1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9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1508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b="b" l="0" r="r" t="0"/>
              <a:pathLst>
                <a:path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b="b" l="0" r="r" t="0"/>
              <a:pathLst>
                <a:path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b="b" l="0" r="r" t="0"/>
              <a:pathLst>
                <a:path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b="b" l="0" r="r" t="0"/>
              <a:pathLst>
                <a:path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b="b" l="0" r="r" t="0"/>
              <a:pathLst>
                <a:path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b="b" l="0" r="r" t="0"/>
              <a:pathLst>
                <a:path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dirty="0" lang="en-US"/>
              <a:pPr/>
              <a:t>8/11/2021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dirty="0" lang="en-US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51183684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ctr" defTabSz="457200" eaLnBrk="1" hangingPunct="1" latinLnBrk="0" rtl="0">
        <a:spcBef>
          <a:spcPct val="0"/>
        </a:spcBef>
        <a:buNone/>
        <a:defRPr cap="none" kern="1200" sz="4000">
          <a:ln cmpd="sng" w="3175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20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8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Statistical Tests with 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4515377" y="3996267"/>
            <a:ext cx="6987645" cy="1388534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to run and interpret</a:t>
            </a:r>
            <a:br/>
            <a:r>
              <a:rPr/>
              <a:t>Statistical Tests in R</a:t>
            </a:r>
            <a:br/>
            <a:br/>
            <a:r>
              <a:rPr/>
              <a:t>Chris Snyder, MPH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Green Teams,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Chi-Square -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Chi-Square test is used to compare categorical values, as row by column tables. The Chi-Square test in R requires two categorical values, or two values that can be coerced to a factor. Use cases for a Chi-Squared test include:</a:t>
            </a:r>
          </a:p>
          <a:p>
            <a:pPr lvl="0"/>
            <a:r>
              <a:rPr/>
              <a:t>Compare Population Proportions</a:t>
            </a:r>
          </a:p>
          <a:p>
            <a:pPr lvl="0"/>
            <a:r>
              <a:rPr/>
              <a:t>Test for independence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Chi-Square - Table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cyl, 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am)</a:t>
            </a:r>
          </a:p>
          <a:p>
            <a:pPr lvl="0" indent="0">
              <a:buNone/>
            </a:pPr>
            <a:r>
              <a:rPr>
                <a:latin typeface="Courier"/>
              </a:rPr>
              <a:t>   
     0  1
  4  3  8
  6  4  3
  8 12 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row by column table, used to evaluate the chi-squared test. This table compares engine cylinders across cars grouped by transmission type, from the </a:t>
            </a:r>
            <a:r>
              <a:rPr>
                <a:latin typeface="Courier"/>
              </a:rPr>
              <a:t>mtcars</a:t>
            </a:r>
            <a:r>
              <a:rPr/>
              <a:t> data set. For this Chi-Square test, we are testing the independence of the two observed factors. From this test, we should note:</a:t>
            </a:r>
          </a:p>
          <a:p>
            <a:pPr lvl="0"/>
            <a:r>
              <a:rPr/>
              <a:t>not every cell has at least 5 observations</a:t>
            </a:r>
          </a:p>
          <a:p>
            <a:pPr lvl="0"/>
            <a:r>
              <a:rPr/>
              <a:t>our test approximation may be incorrect as a result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Chi-Square - X and 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chisq.test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cyl, 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am)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chi-squared test comparing engine cylinders across cars grouped by transmission type, from the </a:t>
            </a:r>
            <a:r>
              <a:rPr>
                <a:latin typeface="Courier"/>
              </a:rPr>
              <a:t>mtcars</a:t>
            </a:r>
            <a:r>
              <a:rPr/>
              <a:t> data set. This test was conducted using vectors. From this test, we see:</a:t>
            </a:r>
          </a:p>
          <a:p>
            <a:pPr lvl="0"/>
            <a:r>
              <a:rPr/>
              <a:t>p = 0.0126466</a:t>
            </a:r>
          </a:p>
          <a:p>
            <a:pPr lvl="0" indent="0" marL="0">
              <a:buNone/>
            </a:pPr>
            <a:r>
              <a:rPr/>
              <a:t>We can determine that there is a significant difference between the distribution of cylinders across cars grouped by transmission type. We should reference the table to determine the differences.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Chi-Square -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chitab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cyl, 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am)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chisq.test</a:t>
            </a:r>
            <a:r>
              <a:rPr>
                <a:latin typeface="Courier"/>
              </a:rPr>
              <a:t>(chitab)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chi-squared test comparing engine cylinders across cars grouped by transmission type, from the </a:t>
            </a:r>
            <a:r>
              <a:rPr>
                <a:latin typeface="Courier"/>
              </a:rPr>
              <a:t>mtcars</a:t>
            </a:r>
            <a:r>
              <a:rPr/>
              <a:t> data set. This test was conducted using a table. From this test, we see:</a:t>
            </a:r>
          </a:p>
          <a:p>
            <a:pPr lvl="0"/>
            <a:r>
              <a:rPr/>
              <a:t>p = 0.0126466</a:t>
            </a:r>
          </a:p>
          <a:p>
            <a:pPr lvl="0" indent="0" marL="0">
              <a:buNone/>
            </a:pPr>
            <a:r>
              <a:rPr/>
              <a:t>We can determine that there is a significant difference between the distribution of cylinders across cars grouped by transmission type. We should reference the table to determine the differences.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Linear Model -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linear model describes a linear relationship between two or more variables, and may predict what values of one variable, Y, correspond to the values of another, X. Linear models in R require one numeric response variable, and at least one response variable, which is treated as categorical. Use cases for a linear model include:</a:t>
            </a:r>
          </a:p>
          <a:p>
            <a:pPr lvl="0"/>
            <a:r>
              <a:rPr/>
              <a:t>Identifying linear relationships</a:t>
            </a:r>
          </a:p>
          <a:p>
            <a:pPr lvl="0"/>
            <a:r>
              <a:rPr/>
              <a:t>Predicting unobserved outcomes of linear relationships based on rate of change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Linear Model - Y by 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lm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hp))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linear model of how horsepower predicts miles per gallon, from the </a:t>
            </a:r>
            <a:r>
              <a:rPr>
                <a:latin typeface="Courier"/>
              </a:rPr>
              <a:t>mtcars</a:t>
            </a:r>
            <a:r>
              <a:rPr/>
              <a:t> data set. From this test, we see:</a:t>
            </a:r>
          </a:p>
          <a:p>
            <a:pPr lvl="0"/>
            <a:r>
              <a:rPr/>
              <a:t>B0 Estimate = 30.0988605</a:t>
            </a:r>
          </a:p>
          <a:p>
            <a:pPr lvl="0"/>
            <a:r>
              <a:rPr/>
              <a:t>B1 Estimate = -0.0682283</a:t>
            </a:r>
          </a:p>
          <a:p>
            <a:pPr lvl="0"/>
            <a:r>
              <a:rPr/>
              <a:t>B1 p = 1.7878353^{-7}</a:t>
            </a:r>
          </a:p>
          <a:p>
            <a:pPr lvl="0"/>
            <a:r>
              <a:rPr/>
              <a:t>Adj R Square = 0.5891853</a:t>
            </a:r>
          </a:p>
          <a:p>
            <a:pPr lvl="0" indent="0" marL="0">
              <a:buNone/>
            </a:pPr>
            <a:r>
              <a:rPr/>
              <a:t>We can determine that there is a significant negative linear relationship between fuel economy and engine horsepower. This model accounts for 58.9% of the observed change.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Linear Model - Y by X + 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lm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hp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wt))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B0 Estimate = 37.2272701</a:t>
            </a:r>
          </a:p>
          <a:p>
            <a:pPr lvl="0"/>
            <a:r>
              <a:rPr/>
              <a:t>B1 Estimate = -0.0317729</a:t>
            </a:r>
          </a:p>
          <a:p>
            <a:pPr lvl="0"/>
            <a:r>
              <a:rPr/>
              <a:t>B2 Estimate = -3.8778307</a:t>
            </a:r>
          </a:p>
          <a:p>
            <a:pPr lvl="0"/>
            <a:r>
              <a:rPr/>
              <a:t>B1 p = 0.0014512</a:t>
            </a:r>
          </a:p>
          <a:p>
            <a:pPr lvl="0"/>
            <a:r>
              <a:rPr/>
              <a:t>B2 p = 1.1196471^{-6}</a:t>
            </a:r>
          </a:p>
          <a:p>
            <a:pPr lvl="0"/>
            <a:r>
              <a:rPr/>
              <a:t>Adj R Square = 0.8148396</a:t>
            </a:r>
          </a:p>
          <a:p>
            <a:pPr lvl="0" indent="0" marL="0">
              <a:buNone/>
            </a:pPr>
            <a:r>
              <a:rPr/>
              <a:t>We can determine that there is a significant negative linear relationship between fuel economy and engine horsepower + vehicle weight. This model accounts for 81.5% of the observed change.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Linear Model - Y by X + X + X:X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lm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hp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wt))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lm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hp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wt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hp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wt))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B0 Estimate = 49.8084234</a:t>
            </a:r>
          </a:p>
          <a:p>
            <a:pPr lvl="0"/>
            <a:r>
              <a:rPr/>
              <a:t>B1 Estimate = -0.1201021</a:t>
            </a:r>
          </a:p>
          <a:p>
            <a:pPr lvl="0"/>
            <a:r>
              <a:rPr/>
              <a:t>B2 Estimate = -8.2166243</a:t>
            </a:r>
          </a:p>
          <a:p>
            <a:pPr lvl="0"/>
            <a:r>
              <a:rPr/>
              <a:t>B1:B2 Estimate = 0.0278481</a:t>
            </a:r>
          </a:p>
          <a:p>
            <a:pPr lvl="0"/>
            <a:r>
              <a:rPr/>
              <a:t>B1 p = 4.036243^{-5}</a:t>
            </a:r>
          </a:p>
          <a:p>
            <a:pPr lvl="0"/>
            <a:r>
              <a:rPr/>
              <a:t>B2 p = 5.1992873^{-7}</a:t>
            </a:r>
          </a:p>
          <a:p>
            <a:pPr lvl="0"/>
            <a:r>
              <a:rPr/>
              <a:t>B1:B2 p = 8.1083074^{-4}</a:t>
            </a:r>
          </a:p>
          <a:p>
            <a:pPr lvl="0"/>
            <a:r>
              <a:rPr/>
              <a:t>Adj R Square = 0.872417</a:t>
            </a:r>
          </a:p>
          <a:p>
            <a:pPr lvl="0" indent="0" marL="0">
              <a:buNone/>
            </a:pPr>
            <a:r>
              <a:rPr/>
              <a:t>We can determine that there is a significant negative linear relationship between fuel economy and engine horsepower + vehicle weight + interaction. This model accounts for 87.2% of the observed change.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ANOVA -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ANOVA Test is used to compare the observed means across three or more different groups. ANOVA tests in R require one numeric vector and one categorical vector. Use cases for an ANOVA test:</a:t>
            </a:r>
          </a:p>
          <a:p>
            <a:pPr lvl="0"/>
            <a:r>
              <a:rPr/>
              <a:t>Case / Case / Control testing</a:t>
            </a:r>
          </a:p>
          <a:p>
            <a:pPr lvl="0"/>
            <a:r>
              <a:rPr/>
              <a:t>Pre / Mid / Post testing</a:t>
            </a:r>
          </a:p>
          <a:p>
            <a:pPr lvl="0"/>
            <a:r>
              <a:rPr/>
              <a:t>Differences across multiple observed categorical groups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ANOVA - X by 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aov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cyl)))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ANOVA test comparing mean miles per gallon across cars grouped by number of engine cylinders, from the </a:t>
            </a:r>
            <a:r>
              <a:rPr>
                <a:latin typeface="Courier"/>
              </a:rPr>
              <a:t>mtcars</a:t>
            </a:r>
            <a:r>
              <a:rPr/>
              <a:t> data set. From this test, we see:</a:t>
            </a:r>
          </a:p>
          <a:p>
            <a:pPr lvl="0"/>
            <a:r>
              <a:rPr/>
              <a:t>p = 4.9789192^{-9}</a:t>
            </a:r>
          </a:p>
          <a:p>
            <a:pPr lvl="0" indent="0" marL="0">
              <a:buNone/>
            </a:pPr>
            <a:r>
              <a:rPr/>
              <a:t>We can determine that there is a significant difference between the mean mpg of cars, based on number of engine cylinders. We do not yet know which groups are different.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the Presentation, we will have learned:</a:t>
            </a:r>
          </a:p>
          <a:p>
            <a:pPr lvl="0"/>
            <a:r>
              <a:rPr/>
              <a:t>How to pick a statistical test for your data</a:t>
            </a:r>
          </a:p>
          <a:p>
            <a:pPr lvl="0"/>
            <a:r>
              <a:rPr/>
              <a:t>How to run statistical tests in R</a:t>
            </a:r>
          </a:p>
          <a:p>
            <a:pPr lvl="0"/>
            <a:r>
              <a:rPr/>
              <a:t>How to interpret the results of statistical tests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ANOVA - Multiple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TukeyHSD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aov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cyl)))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Tukey multiple comparisons test comparing the differences between observed groups from our significant ANOVA test. From this test, we see:</a:t>
            </a:r>
          </a:p>
          <a:p>
            <a:pPr lvl="0"/>
            <a:r>
              <a:rPr/>
              <a:t>P: 6-4 = 3.4237205^{-4}</a:t>
            </a:r>
          </a:p>
          <a:p>
            <a:pPr lvl="0"/>
            <a:r>
              <a:rPr/>
              <a:t>P: 8-4 = 2.5439802^{-9}</a:t>
            </a:r>
          </a:p>
          <a:p>
            <a:pPr lvl="0"/>
            <a:r>
              <a:rPr/>
              <a:t>P: 8-6 = 0.0112287</a:t>
            </a:r>
          </a:p>
          <a:p>
            <a:pPr lvl="0" indent="0" marL="0">
              <a:buNone/>
            </a:pPr>
            <a:r>
              <a:rPr/>
              <a:t>We can determine that there is a significant difference between the mean mpg of cars, based on number of engine cylinders, across all observed groups.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the end of the Presentation, we have learned:</a:t>
            </a:r>
          </a:p>
          <a:p>
            <a:pPr lvl="0"/>
            <a:r>
              <a:rPr/>
              <a:t>How to pick a statistical test for your data</a:t>
            </a:r>
          </a:p>
          <a:p>
            <a:pPr lvl="0"/>
            <a:r>
              <a:rPr/>
              <a:t>How to run statistical tests in R</a:t>
            </a:r>
          </a:p>
          <a:p>
            <a:pPr lvl="0"/>
            <a:r>
              <a:rPr/>
              <a:t>How to interpret the results of statistical tests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mtcars</a:t>
            </a:r>
            <a:r>
              <a:rPr/>
              <a:t> data set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73200" y="2654300"/>
          <a:ext cx="10007600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900"/>
                <a:gridCol w="1993900"/>
                <a:gridCol w="1993900"/>
                <a:gridCol w="1993900"/>
                <a:gridCol w="19939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Make and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Miles per Gallon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Number of Cylinders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Displacement in Cubic Inches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Gross Horsepower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Toyota Corolla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Fiat 128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Honda Civic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75.7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Lotus Europa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Fiat X1-9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27.3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Porsche 914-2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473200" y="5270500"/>
            <a:ext cx="10007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Top Six Fuel Efficient 4-Cylinder Engines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Correlation -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Pearson’s product moment correlation test is used for testing for association between paired samples. The correlation test in R accepts two numeric vectors. Use cases for a correlation test include:</a:t>
            </a:r>
          </a:p>
          <a:p>
            <a:pPr lvl="0"/>
            <a:r>
              <a:rPr/>
              <a:t>Observational studies</a:t>
            </a:r>
          </a:p>
          <a:p>
            <a:pPr lvl="0"/>
            <a:r>
              <a:rPr/>
              <a:t>Natural experiments</a:t>
            </a:r>
          </a:p>
          <a:p>
            <a:pPr lvl="0"/>
            <a:r>
              <a:rPr/>
              <a:t>Single point of measurement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cor.test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hp, 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correlation test between horsepower and miles per gallon, from the </a:t>
            </a:r>
            <a:r>
              <a:rPr>
                <a:latin typeface="Courier"/>
              </a:rPr>
              <a:t>mtcars</a:t>
            </a:r>
            <a:r>
              <a:rPr/>
              <a:t> data set. From this test, we see:</a:t>
            </a:r>
          </a:p>
          <a:p>
            <a:pPr lvl="0"/>
            <a:r>
              <a:rPr/>
              <a:t>p = 1.7878353^{-7}</a:t>
            </a:r>
          </a:p>
          <a:p>
            <a:pPr lvl="0"/>
            <a:r>
              <a:rPr/>
              <a:t>cor = -0.7761684</a:t>
            </a:r>
          </a:p>
          <a:p>
            <a:pPr lvl="0" indent="0" marL="0">
              <a:buNone/>
            </a:pPr>
            <a:r>
              <a:rPr/>
              <a:t>We can determine that there is a significant and strong negative correlation between horsepower and fuel economy.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 Test -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Two Sample T Test is used to compare the observed means across two different groups. T tests in R require either two numeric vectors, or one numeric and one categorical vector. Use cases for a t test include:</a:t>
            </a:r>
          </a:p>
          <a:p>
            <a:pPr lvl="0"/>
            <a:r>
              <a:rPr/>
              <a:t>Case / Control testing</a:t>
            </a:r>
          </a:p>
          <a:p>
            <a:pPr lvl="0"/>
            <a:r>
              <a:rPr/>
              <a:t>Pre / Post testing</a:t>
            </a:r>
          </a:p>
          <a:p>
            <a:pPr lvl="0"/>
            <a:r>
              <a:rPr/>
              <a:t>Case against known or hypothesized value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Two Sample T Test - X by 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am)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t test comparing mean miles per gallon across cars grouped by transmission type, from the </a:t>
            </a:r>
            <a:r>
              <a:rPr>
                <a:latin typeface="Courier"/>
              </a:rPr>
              <a:t>mtcars</a:t>
            </a:r>
            <a:r>
              <a:rPr/>
              <a:t> data set. From this test, we see:</a:t>
            </a:r>
          </a:p>
          <a:p>
            <a:pPr lvl="0"/>
            <a:r>
              <a:rPr/>
              <a:t>p = 0.0013736</a:t>
            </a:r>
          </a:p>
          <a:p>
            <a:pPr lvl="0"/>
            <a:r>
              <a:rPr/>
              <a:t>mean of a = 17.1473684</a:t>
            </a:r>
          </a:p>
          <a:p>
            <a:pPr lvl="0"/>
            <a:r>
              <a:rPr/>
              <a:t>mean of m = 24.3923077</a:t>
            </a:r>
          </a:p>
          <a:p>
            <a:pPr lvl="0" indent="0" marL="0">
              <a:buNone/>
            </a:pPr>
            <a:r>
              <a:rPr/>
              <a:t>We can determine that there is a significant difference between the mean mpg of cars, based on transmission type.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Two Sample T Test - X and 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mpg[mtcars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am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], 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mpg[mtcars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am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t test comparing mean miles per gallon across cars grouped by transmission type, from the </a:t>
            </a:r>
            <a:r>
              <a:rPr>
                <a:latin typeface="Courier"/>
              </a:rPr>
              <a:t>mtcars</a:t>
            </a:r>
            <a:r>
              <a:rPr/>
              <a:t> data set. From this test, we see:</a:t>
            </a:r>
          </a:p>
          <a:p>
            <a:pPr lvl="0"/>
            <a:r>
              <a:rPr/>
              <a:t>p = 0.0013736</a:t>
            </a:r>
          </a:p>
          <a:p>
            <a:pPr lvl="0"/>
            <a:r>
              <a:rPr/>
              <a:t>mean of a = 17.1473684</a:t>
            </a:r>
          </a:p>
          <a:p>
            <a:pPr lvl="0"/>
            <a:r>
              <a:rPr/>
              <a:t>mean of m = 24.3923077</a:t>
            </a:r>
          </a:p>
          <a:p>
            <a:pPr lvl="0" indent="0" marL="0">
              <a:buNone/>
            </a:pPr>
            <a:r>
              <a:rPr/>
              <a:t>We can determine that there is a significant difference between the mean mpg of cars, based on transmission type.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One Sample T Test - X and estimated 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mpg, </a:t>
            </a:r>
            <a:r>
              <a:rPr>
                <a:solidFill>
                  <a:srgbClr val="7D9029"/>
                </a:solidFill>
                <a:latin typeface="Courier"/>
              </a:rPr>
              <a:t>mu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t test comparing mean miles per gallon, from the </a:t>
            </a:r>
            <a:r>
              <a:rPr>
                <a:latin typeface="Courier"/>
              </a:rPr>
              <a:t>mtcars</a:t>
            </a:r>
            <a:r>
              <a:rPr/>
              <a:t> data set, compared to an estimated population mean. From this test, we see:</a:t>
            </a:r>
          </a:p>
          <a:p>
            <a:pPr lvl="0"/>
            <a:r>
              <a:rPr/>
              <a:t>p = 0.9327606</a:t>
            </a:r>
          </a:p>
          <a:p>
            <a:pPr lvl="0"/>
            <a:r>
              <a:rPr/>
              <a:t>mean = 20.090625</a:t>
            </a:r>
          </a:p>
          <a:p>
            <a:pPr lvl="0"/>
            <a:r>
              <a:rPr/>
              <a:t>mu (estimate) = 20</a:t>
            </a:r>
          </a:p>
          <a:p>
            <a:pPr lvl="0" indent="0" marL="0">
              <a:buNone/>
            </a:pPr>
            <a:r>
              <a:rPr/>
              <a:t>We can determine that there is not a significant difference between the mean mpg of cars, and our hypothesized mean.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Parallax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Tests with R</dc:title>
  <dc:creator>Chris Snyder, MPH</dc:creator>
  <cp:keywords/>
  <dcterms:created xsi:type="dcterms:W3CDTF">2022-05-27T21:02:58Z</dcterms:created>
  <dcterms:modified xsi:type="dcterms:W3CDTF">2022-05-27T21:02:58Z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Green Teams, 2022</vt:lpwstr>
  </property>
  <property fmtid="{D5CDD505-2E9C-101B-9397-08002B2CF9AE}" pid="3" name="header-includes">
    <vt:lpwstr/>
  </property>
  <property fmtid="{D5CDD505-2E9C-101B-9397-08002B2CF9AE}" pid="4" name="lof">
    <vt:lpwstr>False</vt:lpwstr>
  </property>
  <property fmtid="{D5CDD505-2E9C-101B-9397-08002B2CF9AE}" pid="5" name="lot">
    <vt:lpwstr>False</vt:lpwstr>
  </property>
  <property fmtid="{D5CDD505-2E9C-101B-9397-08002B2CF9AE}" pid="6" name="output">
    <vt:lpwstr/>
  </property>
  <property fmtid="{D5CDD505-2E9C-101B-9397-08002B2CF9AE}" pid="7" name="params">
    <vt:lpwstr/>
  </property>
  <property fmtid="{D5CDD505-2E9C-101B-9397-08002B2CF9AE}" pid="8" name="subtitle">
    <vt:lpwstr>How to run and interpret Statistical Tests in R</vt:lpwstr>
  </property>
  <property fmtid="{D5CDD505-2E9C-101B-9397-08002B2CF9AE}" pid="9" name="toc">
    <vt:lpwstr>True</vt:lpwstr>
  </property>
  <property fmtid="{D5CDD505-2E9C-101B-9397-08002B2CF9AE}" pid="10" name="toc-depth">
    <vt:lpwstr>2</vt:lpwstr>
  </property>
  <property fmtid="{D5CDD505-2E9C-101B-9397-08002B2CF9AE}" pid="11" name="toc-title">
    <vt:lpwstr>Table of Contents</vt:lpwstr>
  </property>
</Properties>
</file>