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9984"/>
    <p:restoredTop sz="94660"/>
  </p:normalViewPr>
  <p:slideViewPr>
    <p:cSldViewPr snapToGrid="0">
      <p:cViewPr varScale="1">
        <p:scale>
          <a:sx d="100" n="71"/>
          <a:sy d="100" n="71"/>
        </p:scale>
        <p:origin x="66" y="72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presProps" Target="presProps.xml" /><Relationship Id="rId32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Relationship Id="rId2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4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5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1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1508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b="b" l="0" r="r" t="0"/>
              <a:pathLst>
                <a:path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b="b" l="0" r="r" t="0"/>
              <a:pathLst>
                <a:path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b="b" l="0" r="r" t="0"/>
              <a:pathLst>
                <a:path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b="b" l="0" r="r" t="0"/>
              <a:pathLst>
                <a:path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b="b" l="0" r="r" t="0"/>
              <a:pathLst>
                <a:path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b="b" l="0" r="r" t="0"/>
              <a:pathLst>
                <a:path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pPr/>
              <a:t>8/11/2021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51183684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kern="1200" sz="40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0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Loading, Saving, and Processing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import, export, and manipulate</a:t>
            </a:r>
            <a:br/>
            <a:r>
              <a:rPr/>
              <a:t>data inside of R, from local and remote sources</a:t>
            </a:r>
            <a:br/>
            <a:br/>
            <a:r>
              <a:rPr/>
              <a:t>Chris Snyder, MPH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Green Teams,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Different Types of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</a:t>
            </a:r>
            <a:r>
              <a:rPr>
                <a:latin typeface="Courier"/>
              </a:rPr>
              <a:t>objects</a:t>
            </a:r>
            <a:r>
              <a:rPr/>
              <a:t> inside of R will be of a specific </a:t>
            </a:r>
            <a:r>
              <a:rPr>
                <a:latin typeface="Courier"/>
              </a:rPr>
              <a:t>type</a:t>
            </a:r>
            <a:r>
              <a:rPr/>
              <a:t>. Common data </a:t>
            </a:r>
            <a:r>
              <a:rPr>
                <a:latin typeface="Courier"/>
              </a:rPr>
              <a:t>types</a:t>
            </a:r>
            <a:r>
              <a:rPr/>
              <a:t> are listed below.</a:t>
            </a:r>
          </a:p>
          <a:p>
            <a:pPr lvl="0"/>
            <a:r>
              <a:rPr/>
              <a:t>Numeric: </a:t>
            </a:r>
            <a:r>
              <a:rPr>
                <a:latin typeface="Courier"/>
              </a:rPr>
              <a:t>.5</a:t>
            </a:r>
            <a:r>
              <a:rPr/>
              <a:t>, </a:t>
            </a:r>
            <a:r>
              <a:rPr>
                <a:latin typeface="Courier"/>
              </a:rPr>
              <a:t>1</a:t>
            </a:r>
            <a:r>
              <a:rPr/>
              <a:t>, </a:t>
            </a:r>
            <a:r>
              <a:rPr>
                <a:latin typeface="Courier"/>
              </a:rPr>
              <a:t>1.5</a:t>
            </a:r>
          </a:p>
          <a:p>
            <a:pPr lvl="0"/>
            <a:r>
              <a:rPr/>
              <a:t>Integer: </a:t>
            </a:r>
            <a:r>
              <a:rPr>
                <a:latin typeface="Courier"/>
              </a:rPr>
              <a:t>1</a:t>
            </a:r>
            <a:r>
              <a:rPr/>
              <a:t>, </a:t>
            </a:r>
            <a:r>
              <a:rPr>
                <a:latin typeface="Courier"/>
              </a:rPr>
              <a:t>2</a:t>
            </a:r>
            <a:r>
              <a:rPr/>
              <a:t>, </a:t>
            </a:r>
            <a:r>
              <a:rPr>
                <a:latin typeface="Courier"/>
              </a:rPr>
              <a:t>3</a:t>
            </a:r>
          </a:p>
          <a:p>
            <a:pPr lvl="0"/>
            <a:r>
              <a:rPr/>
              <a:t>Character: </a:t>
            </a:r>
            <a:r>
              <a:rPr>
                <a:latin typeface="Courier"/>
              </a:rPr>
              <a:t>"Anything in Quotes"</a:t>
            </a:r>
            <a:r>
              <a:rPr/>
              <a:t>, </a:t>
            </a:r>
            <a:r>
              <a:rPr>
                <a:latin typeface="Courier"/>
              </a:rPr>
              <a:t>"1"</a:t>
            </a:r>
          </a:p>
          <a:p>
            <a:pPr lvl="0"/>
            <a:r>
              <a:rPr/>
              <a:t>Logical: </a:t>
            </a:r>
            <a:r>
              <a:rPr>
                <a:latin typeface="Courier"/>
              </a:rPr>
              <a:t>TRUE</a:t>
            </a:r>
            <a:r>
              <a:rPr/>
              <a:t>, </a:t>
            </a:r>
            <a:r>
              <a:rPr>
                <a:latin typeface="Courier"/>
              </a:rPr>
              <a:t>FALSE</a:t>
            </a:r>
          </a:p>
          <a:p>
            <a:pPr lvl="0"/>
            <a:r>
              <a:rPr/>
              <a:t>Factor: </a:t>
            </a:r>
            <a:r>
              <a:rPr>
                <a:latin typeface="Courier"/>
              </a:rPr>
              <a:t>Strongly Disagree</a:t>
            </a:r>
            <a:r>
              <a:rPr/>
              <a:t>, </a:t>
            </a:r>
            <a:r>
              <a:rPr>
                <a:latin typeface="Courier"/>
              </a:rPr>
              <a:t>Disagree</a:t>
            </a:r>
            <a:r>
              <a:rPr/>
              <a:t>, </a:t>
            </a:r>
            <a:r>
              <a:rPr>
                <a:latin typeface="Courier"/>
              </a:rPr>
              <a:t>Agree</a:t>
            </a:r>
            <a:r>
              <a:rPr/>
              <a:t>, </a:t>
            </a:r>
            <a:r>
              <a:rPr>
                <a:latin typeface="Courier"/>
              </a:rPr>
              <a:t>Strongly Agree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Viewing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Any object can be viewed by referencing it in the R terminal.</a:t>
            </a:r>
            <a:br/>
            <a:r>
              <a:rPr/>
              <a:t>For example: </a:t>
            </a:r>
            <a:r>
              <a:rPr>
                <a:latin typeface="Courier"/>
              </a:rPr>
              <a:t>mtcars</a:t>
            </a:r>
            <a:r>
              <a:rPr/>
              <a:t> will print the mtcars data frame inside of the console.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View()</a:t>
            </a:r>
            <a:r>
              <a:rPr/>
              <a:t> function is used to display objects in a separate tab. If using </a:t>
            </a:r>
            <a:r>
              <a:rPr>
                <a:latin typeface="Courier"/>
              </a:rPr>
              <a:t>View()</a:t>
            </a:r>
            <a:r>
              <a:rPr/>
              <a:t> inside of R, you will receive a new pop-up window with your requested object. If using </a:t>
            </a:r>
            <a:r>
              <a:rPr>
                <a:latin typeface="Courier"/>
              </a:rPr>
              <a:t>View()</a:t>
            </a:r>
            <a:r>
              <a:rPr/>
              <a:t> inside of RStudio, you will receive a new tab within your RStudio session.</a:t>
            </a:r>
            <a:br/>
            <a:r>
              <a:rPr/>
              <a:t>For example: </a:t>
            </a:r>
            <a:r>
              <a:rPr>
                <a:latin typeface="Courier"/>
              </a:rPr>
              <a:t>View(mtcars)</a:t>
            </a:r>
            <a:r>
              <a:rPr/>
              <a:t> will open the data frame inside of a new tab. We will be using the </a:t>
            </a:r>
            <a:r>
              <a:rPr>
                <a:latin typeface="Courier"/>
              </a:rPr>
              <a:t>mtcars</a:t>
            </a:r>
            <a:r>
              <a:rPr/>
              <a:t> data set in this presentation. Note that </a:t>
            </a:r>
            <a:r>
              <a:rPr>
                <a:latin typeface="Courier"/>
              </a:rPr>
              <a:t>View()</a:t>
            </a:r>
            <a:r>
              <a:rPr/>
              <a:t> is one of the few functions in R that begins with capitalization.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rest of the presentation corresponds to the Data Lab.</a:t>
            </a:r>
          </a:p>
          <a:p>
            <a:pPr lvl="0" indent="0" marL="0">
              <a:buNone/>
            </a:pPr>
            <a:r>
              <a:rPr/>
              <a:t>Launch RStudio and open the lab now if you have not done so already.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Set </a:t>
            </a:r>
            <a:r>
              <a:rPr>
                <a:latin typeface="Courier"/>
              </a:rPr>
              <a:t>mtcars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  <a:gridCol w="1993900"/>
                <a:gridCol w="1993900"/>
                <a:gridCol w="1993900"/>
                <a:gridCol w="1993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Make and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Miles per Gallon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Number of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Displacement in Cubic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Gross Horsepower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Mazda RX4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Mazda RX4 Wag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Datsun 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Hornet 4 Drive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Hornet Sportabout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Referencing Different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can we reference our data, once is it loaded?</a:t>
            </a:r>
          </a:p>
          <a:p>
            <a:pPr lvl="0"/>
            <a:r>
              <a:rPr/>
              <a:t>The object name is used to reference the entire object:</a:t>
            </a:r>
            <a:br/>
            <a:r>
              <a:rPr>
                <a:latin typeface="Courier"/>
              </a:rPr>
              <a:t>mtcars</a:t>
            </a:r>
            <a:r>
              <a:rPr/>
              <a:t> references the entire mtcars data frame</a:t>
            </a:r>
          </a:p>
          <a:p>
            <a:pPr lvl="0"/>
            <a:r>
              <a:rPr/>
              <a:t>Named vectors are used to reference a sub-set of an object:</a:t>
            </a:r>
            <a:br/>
            <a:r>
              <a:rPr>
                <a:latin typeface="Courier"/>
              </a:rPr>
              <a:t>mtcars$mpg</a:t>
            </a:r>
            <a:r>
              <a:rPr/>
              <a:t> references the vector </a:t>
            </a:r>
            <a:r>
              <a:rPr>
                <a:latin typeface="Courier"/>
              </a:rPr>
              <a:t>mpg</a:t>
            </a:r>
          </a:p>
          <a:p>
            <a:pPr lvl="0"/>
            <a:r>
              <a:rPr/>
              <a:t>Numbered indexes are used to reference a sub-set of a vector:</a:t>
            </a:r>
            <a:br/>
            <a:r>
              <a:rPr>
                <a:latin typeface="Courier"/>
              </a:rPr>
              <a:t>mtcars$mpg[1]</a:t>
            </a:r>
            <a:r>
              <a:rPr/>
              <a:t> references the first entry of the vector</a:t>
            </a:r>
          </a:p>
          <a:p>
            <a:pPr lvl="0"/>
            <a:r>
              <a:rPr/>
              <a:t>Numbered indexes are used to reference a sub-set of an object:</a:t>
            </a:r>
            <a:br/>
            <a:r>
              <a:rPr>
                <a:latin typeface="Courier"/>
              </a:rPr>
              <a:t>mtcars[1, 2]</a:t>
            </a:r>
            <a:r>
              <a:rPr/>
              <a:t> references the first row and second column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Logical operators are used to sort and filter data in R.</a:t>
            </a:r>
          </a:p>
          <a:p>
            <a:pPr lvl="0"/>
            <a:r>
              <a:rPr/>
              <a:t>Less Than: </a:t>
            </a:r>
            <a:r>
              <a:rPr>
                <a:latin typeface="Courier"/>
              </a:rPr>
              <a:t>&lt;</a:t>
            </a:r>
          </a:p>
          <a:p>
            <a:pPr lvl="0"/>
            <a:r>
              <a:rPr/>
              <a:t>Greater Than: </a:t>
            </a:r>
            <a:r>
              <a:rPr>
                <a:latin typeface="Courier"/>
              </a:rPr>
              <a:t>&gt;</a:t>
            </a:r>
          </a:p>
          <a:p>
            <a:pPr lvl="0"/>
            <a:r>
              <a:rPr/>
              <a:t>Equal To: </a:t>
            </a:r>
            <a:r>
              <a:rPr>
                <a:latin typeface="Courier"/>
              </a:rPr>
              <a:t>==</a:t>
            </a:r>
          </a:p>
          <a:p>
            <a:pPr lvl="0"/>
            <a:r>
              <a:rPr/>
              <a:t>Not Equal To: </a:t>
            </a:r>
            <a:r>
              <a:rPr>
                <a:latin typeface="Courier"/>
              </a:rPr>
              <a:t>!=</a:t>
            </a:r>
          </a:p>
          <a:p>
            <a:pPr lvl="0"/>
            <a:r>
              <a:rPr/>
              <a:t>In: </a:t>
            </a:r>
            <a:r>
              <a:rPr>
                <a:latin typeface="Courier"/>
              </a:rPr>
              <a:t>%in%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Sorting Data Frames in R, with One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frames can be sorted by their contents, typically by searching for given values within a specified column using logical operators. The sorting requires at least one specified vector and one desired value.</a:t>
            </a:r>
          </a:p>
          <a:p>
            <a:pPr lvl="0"/>
            <a:r>
              <a:rPr/>
              <a:t>To sort a data frame using one desired value in one vector:</a:t>
            </a:r>
            <a:br/>
            <a:r>
              <a:rPr>
                <a:latin typeface="Courier"/>
              </a:rPr>
              <a:t>mtcars[mtcars$am == 1,]</a:t>
            </a:r>
          </a:p>
          <a:p>
            <a:pPr lvl="0"/>
            <a:r>
              <a:rPr/>
              <a:t>To sort a data frame using multiple desired values in one vector:</a:t>
            </a:r>
            <a:br/>
            <a:r>
              <a:rPr>
                <a:latin typeface="Courier"/>
              </a:rPr>
              <a:t>mtcars[mtcars$cyl %in% c(4, 6),]</a:t>
            </a:r>
            <a:r>
              <a:rPr/>
              <a:t> or</a:t>
            </a:r>
            <a:br/>
            <a:r>
              <a:rPr>
                <a:latin typeface="Courier"/>
              </a:rPr>
              <a:t>mtcars[mtcars$cyl != 8,]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Sorting Data Frames in R, with Multiple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Additional logical operators can be used in this index sorting method to make more complex filters.</a:t>
            </a:r>
          </a:p>
          <a:p>
            <a:pPr lvl="0"/>
            <a:r>
              <a:rPr/>
              <a:t>To sort a data frame where either condition may be met:</a:t>
            </a:r>
            <a:br/>
            <a:r>
              <a:rPr>
                <a:latin typeface="Courier"/>
              </a:rPr>
              <a:t>mtcars[mtcars$am == 1 | mtcars$cyl %in% c(4, 6),]</a:t>
            </a:r>
          </a:p>
          <a:p>
            <a:pPr lvl="0"/>
            <a:r>
              <a:rPr/>
              <a:t>To sort a data frame where both conditions must be met:</a:t>
            </a:r>
            <a:br/>
            <a:r>
              <a:rPr>
                <a:latin typeface="Courier"/>
              </a:rPr>
              <a:t>mtcars[mtcars$am == 1 &amp; mtcars$cyl %in% c(4, 6),]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Sorted Data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carb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Ordering Data Frames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frames can be ordered by their contents, by reordering the data based on ascending / descending values of one vector.</a:t>
            </a:r>
          </a:p>
          <a:p>
            <a:pPr lvl="0"/>
            <a:r>
              <a:rPr/>
              <a:t>To sort a data frame of highest to lowest values of </a:t>
            </a:r>
            <a:r>
              <a:rPr>
                <a:latin typeface="Courier"/>
              </a:rPr>
              <a:t>mpg</a:t>
            </a:r>
            <a:r>
              <a:rPr/>
              <a:t>:</a:t>
            </a:r>
            <a:br/>
            <a:r>
              <a:rPr>
                <a:latin typeface="Courier"/>
              </a:rPr>
              <a:t>mtcars[order(mtcars$mpg, decreasing = T),]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the Presentation, we will have learned:</a:t>
            </a:r>
          </a:p>
          <a:p>
            <a:pPr lvl="0"/>
            <a:r>
              <a:rPr/>
              <a:t>How to load data from a variety of local formats</a:t>
            </a:r>
          </a:p>
          <a:p>
            <a:pPr lvl="0"/>
            <a:r>
              <a:rPr/>
              <a:t>How to load data from a remote source</a:t>
            </a:r>
          </a:p>
          <a:p>
            <a:pPr lvl="0"/>
            <a:r>
              <a:rPr/>
              <a:t>How to identify common types of data inside of R</a:t>
            </a:r>
          </a:p>
          <a:p>
            <a:pPr lvl="0"/>
            <a:r>
              <a:rPr/>
              <a:t>How to add, remove, sort, and filter the data</a:t>
            </a:r>
          </a:p>
          <a:p>
            <a:pPr lvl="0"/>
            <a:r>
              <a:rPr/>
              <a:t>How to save data to a variety of local formats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Sorted and Reordered Data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carb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2.140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New Vectors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 and Data frames store data in </a:t>
            </a:r>
            <a:r>
              <a:rPr>
                <a:latin typeface="Courier"/>
              </a:rPr>
              <a:t>vectors</a:t>
            </a:r>
            <a:r>
              <a:rPr/>
              <a:t>. A Data frame is practically just a </a:t>
            </a:r>
            <a:r>
              <a:rPr>
                <a:latin typeface="Courier"/>
              </a:rPr>
              <a:t>list</a:t>
            </a:r>
            <a:r>
              <a:rPr/>
              <a:t> of </a:t>
            </a:r>
            <a:r>
              <a:rPr>
                <a:latin typeface="Courier"/>
              </a:rPr>
              <a:t>vectors</a:t>
            </a:r>
            <a:r>
              <a:rPr/>
              <a:t>.</a:t>
            </a:r>
          </a:p>
          <a:p>
            <a:pPr lvl="0"/>
            <a:r>
              <a:rPr/>
              <a:t>New vectors can be added to an object by assigning a value to a </a:t>
            </a:r>
            <a:r>
              <a:rPr>
                <a:latin typeface="Courier"/>
              </a:rPr>
              <a:t>vectorized</a:t>
            </a:r>
            <a:r>
              <a:rPr/>
              <a:t> reference, using the vector operator </a:t>
            </a:r>
            <a:r>
              <a:rPr>
                <a:latin typeface="Courier"/>
              </a:rPr>
              <a:t>$</a:t>
            </a:r>
            <a:r>
              <a:rPr/>
              <a:t>:</a:t>
            </a:r>
            <a:br/>
            <a:r>
              <a:rPr>
                <a:latin typeface="Courier"/>
              </a:rPr>
              <a:t>mtcars$model = rownames(mtcars)</a:t>
            </a:r>
          </a:p>
          <a:p>
            <a:pPr lvl="0"/>
            <a:r>
              <a:rPr/>
              <a:t>A constant value can be applied to all rows using vectorized reference:</a:t>
            </a:r>
            <a:br/>
            <a:r>
              <a:rPr>
                <a:latin typeface="Courier"/>
              </a:rPr>
              <a:t>mtcars$axle = 2</a:t>
            </a:r>
          </a:p>
          <a:p>
            <a:pPr lvl="0"/>
            <a:r>
              <a:rPr/>
              <a:t>A formula can be applied to all rows using vectorized reference:</a:t>
            </a:r>
            <a:br/>
            <a:r>
              <a:rPr>
                <a:latin typeface="Courier"/>
              </a:rPr>
              <a:t>mtcars$kpl = mtcars$mpg * .354</a:t>
            </a:r>
            <a:r>
              <a:rPr/>
              <a:t> 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with New Vectors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carb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kpl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axle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Selecting Specific Vectors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frames can be manipulated easier using the </a:t>
            </a:r>
            <a:r>
              <a:rPr>
                <a:latin typeface="Courier"/>
              </a:rPr>
              <a:t>dplyr</a:t>
            </a:r>
            <a:r>
              <a:rPr/>
              <a:t> package. This package offers support for manipulating data frame objects.</a:t>
            </a:r>
          </a:p>
          <a:p>
            <a:pPr lvl="0"/>
            <a:r>
              <a:rPr/>
              <a:t>Data frames can be reduced using the </a:t>
            </a:r>
            <a:r>
              <a:rPr>
                <a:latin typeface="Courier"/>
              </a:rPr>
              <a:t>select</a:t>
            </a:r>
            <a:r>
              <a:rPr/>
              <a:t> function:</a:t>
            </a:r>
            <a:br/>
            <a:r>
              <a:rPr>
                <a:latin typeface="Courier"/>
              </a:rPr>
              <a:t>library(dplyr)</a:t>
            </a:r>
            <a:br/>
            <a:r>
              <a:rPr>
                <a:latin typeface="Courier"/>
              </a:rPr>
              <a:t>mtcars = select(mtcars, model, kpl, cyl, hp, axle)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with Select Vectors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  <a:gridCol w="1993900"/>
                <a:gridCol w="1993900"/>
                <a:gridCol w="1993900"/>
                <a:gridCol w="1993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kpl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axle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Mazda RX4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Mazda RX4 Wag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Datsun 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Hornet 4 Drive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Hornet Sportabout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Valiant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Save our New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can be written back out from R into files, which can be loaded at a later time, or used in other software. Data can be written to a variety of file types, and does not need to return to its original format. The </a:t>
            </a:r>
            <a:r>
              <a:rPr>
                <a:latin typeface="Courier"/>
              </a:rPr>
              <a:t>save()</a:t>
            </a:r>
            <a:r>
              <a:rPr/>
              <a:t> function creates a binarized file that only R can read, but is very fast, space efficient, and can have non-normal-shaped data.</a:t>
            </a:r>
          </a:p>
          <a:p>
            <a:pPr lvl="0"/>
            <a:r>
              <a:rPr>
                <a:latin typeface="Courier"/>
              </a:rPr>
              <a:t>write.csv(mtcars, file = "./mtcars.csv")</a:t>
            </a:r>
          </a:p>
          <a:p>
            <a:pPr lvl="0"/>
            <a:r>
              <a:rPr>
                <a:latin typeface="Courier"/>
              </a:rPr>
              <a:t>save(mtcars, file = "./mtcars.RData")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the end of the Presentation, we have learned:</a:t>
            </a:r>
          </a:p>
          <a:p>
            <a:pPr lvl="0"/>
            <a:r>
              <a:rPr/>
              <a:t>How to load data from a variety of local formats</a:t>
            </a:r>
          </a:p>
          <a:p>
            <a:pPr lvl="0"/>
            <a:r>
              <a:rPr/>
              <a:t>How to load data from a remote source</a:t>
            </a:r>
          </a:p>
          <a:p>
            <a:pPr lvl="0"/>
            <a:r>
              <a:rPr/>
              <a:t>How to identify common types of data inside of R</a:t>
            </a:r>
          </a:p>
          <a:p>
            <a:pPr lvl="0"/>
            <a:r>
              <a:rPr/>
              <a:t>How to add, remove, sort, and filter the data</a:t>
            </a:r>
          </a:p>
          <a:p>
            <a:pPr lvl="0"/>
            <a:r>
              <a:rPr/>
              <a:t>How to save data to a variety of local formats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Data Formats can R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supports reading data from plain text files (.txt) and comma-separated tables (.csv), and compressed RData files</a:t>
            </a:r>
          </a:p>
          <a:p>
            <a:pPr lvl="0"/>
            <a:r>
              <a:rPr>
                <a:latin typeface="Courier"/>
              </a:rPr>
              <a:t>openxlsx</a:t>
            </a:r>
            <a:r>
              <a:rPr/>
              <a:t> supports Excel (.xls, .xlsx)</a:t>
            </a:r>
          </a:p>
          <a:p>
            <a:pPr lvl="0"/>
            <a:r>
              <a:rPr>
                <a:latin typeface="Courier"/>
              </a:rPr>
              <a:t>foreign</a:t>
            </a:r>
            <a:r>
              <a:rPr/>
              <a:t> supports SAS, SPSS, and dBase (.dbf)</a:t>
            </a:r>
          </a:p>
          <a:p>
            <a:pPr lvl="0"/>
            <a:r>
              <a:rPr>
                <a:latin typeface="Courier"/>
              </a:rPr>
              <a:t>RCurl</a:t>
            </a:r>
            <a:r>
              <a:rPr/>
              <a:t> supports URL, HTTP, FTP</a:t>
            </a:r>
          </a:p>
          <a:p>
            <a:pPr lvl="0"/>
            <a:r>
              <a:rPr>
                <a:latin typeface="Courier"/>
              </a:rPr>
              <a:t>jsonlite</a:t>
            </a:r>
            <a:r>
              <a:rPr/>
              <a:t> supports JSON</a:t>
            </a:r>
          </a:p>
          <a:p>
            <a:pPr lvl="0"/>
            <a:r>
              <a:rPr>
                <a:latin typeface="Courier"/>
              </a:rPr>
              <a:t>shapefiles</a:t>
            </a:r>
            <a:r>
              <a:rPr/>
              <a:t> supports ESRI shapefiles (.shp, .shx, .dbf)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our Data Table Ready to Use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Headers</a:t>
            </a:r>
          </a:p>
          <a:p>
            <a:pPr lvl="0"/>
            <a:r>
              <a:rPr/>
              <a:t>The first row of your data table</a:t>
            </a:r>
          </a:p>
          <a:p>
            <a:pPr lvl="0"/>
            <a:r>
              <a:rPr/>
              <a:t>Names should start with a character</a:t>
            </a:r>
          </a:p>
          <a:p>
            <a:pPr lvl="0"/>
            <a:r>
              <a:rPr/>
              <a:t>Names must be unique, or will be iterated</a:t>
            </a:r>
          </a:p>
          <a:p>
            <a:pPr lvl="0"/>
            <a:r>
              <a:rPr/>
              <a:t>Names should be descriptive or unique IDs</a:t>
            </a:r>
          </a:p>
          <a:p>
            <a:pPr lvl="0"/>
            <a:r>
              <a:rPr/>
              <a:t>Names should avoid iterative counting (Q1, Q2, Q3, 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Contents</a:t>
            </a:r>
          </a:p>
          <a:p>
            <a:pPr lvl="0"/>
            <a:r>
              <a:rPr/>
              <a:t>Every row after the first is read as your data</a:t>
            </a:r>
          </a:p>
          <a:p>
            <a:pPr lvl="0"/>
            <a:r>
              <a:rPr/>
              <a:t>Remove any test data, total rows, or metadata before importing</a:t>
            </a:r>
          </a:p>
          <a:p>
            <a:pPr lvl="0"/>
            <a:r>
              <a:rPr/>
              <a:t>Remove empty rows, columns, and table formatting</a:t>
            </a:r>
          </a:p>
          <a:p>
            <a:pPr lvl="0"/>
            <a:r>
              <a:rPr/>
              <a:t>Any missing cell becomes a value of </a:t>
            </a:r>
            <a:r>
              <a:rPr>
                <a:latin typeface="Courier"/>
              </a:rPr>
              <a:t>NA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format is our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file type is our data stored in?</a:t>
            </a:r>
          </a:p>
          <a:p>
            <a:pPr lvl="0"/>
            <a:r>
              <a:rPr/>
              <a:t>Identify the file type from the file extension. You may need to turn file extensions on in your file explorer (Windows Explorer, Finder, etc)</a:t>
            </a:r>
          </a:p>
          <a:p>
            <a:pPr lvl="0"/>
            <a:r>
              <a:rPr/>
              <a:t>Check the list of installed packages in R, or CRAN, for a package that can read the file format, or install any new packages that can read that file format, if missing</a:t>
            </a:r>
          </a:p>
          <a:p>
            <a:pPr lvl="0"/>
            <a:r>
              <a:rPr/>
              <a:t>Load the required package(s) using </a:t>
            </a:r>
            <a:r>
              <a:rPr>
                <a:latin typeface="Courier"/>
              </a:rPr>
              <a:t>library()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is our Data Located?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are the data saved to? Data can be on local, removable, or networked locations.</a:t>
            </a:r>
          </a:p>
          <a:p>
            <a:pPr lvl="0"/>
            <a:r>
              <a:rPr/>
              <a:t>Files should be kept in a permanent location whenever possible</a:t>
            </a:r>
          </a:p>
          <a:p>
            <a:pPr lvl="0"/>
            <a:r>
              <a:rPr/>
              <a:t>Ideally, we will use a relative file path, inside the project:</a:t>
            </a:r>
            <a:br/>
            <a:r>
              <a:rPr/>
              <a:t>(</a:t>
            </a:r>
            <a:r>
              <a:rPr>
                <a:latin typeface="Courier"/>
              </a:rPr>
              <a:t>"./my_folder/my_file"</a:t>
            </a:r>
            <a:r>
              <a:rPr/>
              <a:t>)</a:t>
            </a:r>
          </a:p>
          <a:p>
            <a:pPr lvl="0"/>
            <a:r>
              <a:rPr/>
              <a:t>We can also use an absolute file path, within the local file system:</a:t>
            </a:r>
            <a:br/>
            <a:r>
              <a:rPr/>
              <a:t>(</a:t>
            </a:r>
            <a:r>
              <a:rPr>
                <a:latin typeface="Courier"/>
              </a:rPr>
              <a:t>"C:/Users/my_user/my_folder/my_file"</a:t>
            </a:r>
            <a:r>
              <a:rPr/>
              <a:t>)</a:t>
            </a:r>
            <a:br/>
            <a:r>
              <a:rPr/>
              <a:t>or</a:t>
            </a:r>
            <a:br/>
            <a:r>
              <a:rPr/>
              <a:t>(</a:t>
            </a:r>
            <a:r>
              <a:rPr>
                <a:latin typeface="Courier"/>
              </a:rPr>
              <a:t>"/home/my_user/my_folder/my_file"</a:t>
            </a:r>
            <a:r>
              <a:rPr/>
              <a:t>)</a:t>
            </a:r>
          </a:p>
          <a:p>
            <a:pPr lvl="0"/>
            <a:r>
              <a:rPr/>
              <a:t>We can use a URL path, for data available on a networked file system:</a:t>
            </a:r>
            <a:br/>
            <a:r>
              <a:rPr/>
              <a:t>(</a:t>
            </a:r>
            <a:r>
              <a:rPr>
                <a:latin typeface="Courier"/>
              </a:rPr>
              <a:t>"https://www.MyWebsite.com/myPage/my_file.csv"</a:t>
            </a:r>
            <a:r>
              <a:rPr/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Loading our Data Table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the required package(s), and read in the data.</a:t>
            </a:r>
          </a:p>
          <a:p>
            <a:pPr lvl="0"/>
            <a:r>
              <a:rPr>
                <a:latin typeface="Courier"/>
              </a:rPr>
              <a:t>read.csv("./Data/my_file.csv")</a:t>
            </a:r>
          </a:p>
          <a:p>
            <a:pPr lvl="0"/>
            <a:r>
              <a:rPr>
                <a:latin typeface="Courier"/>
              </a:rPr>
              <a:t>library(openxlsx)</a:t>
            </a:r>
            <a:br/>
            <a:r>
              <a:rPr>
                <a:latin typeface="Courier"/>
              </a:rPr>
              <a:t>read.xlsx("./Data/my_file.xlsx", sheet = 1)</a:t>
            </a:r>
          </a:p>
          <a:p>
            <a:pPr lvl="0"/>
            <a:r>
              <a:rPr>
                <a:latin typeface="Courier"/>
              </a:rPr>
              <a:t>load("./Data/my_data.Rdata")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Assigning Data to Objects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can store any form of data as an </a:t>
            </a:r>
            <a:r>
              <a:rPr>
                <a:latin typeface="Courier"/>
              </a:rPr>
              <a:t>object</a:t>
            </a:r>
            <a:r>
              <a:rPr/>
              <a:t> within the R environment. R objects will most frequently be stored in the </a:t>
            </a:r>
            <a:r>
              <a:rPr>
                <a:latin typeface="Courier"/>
              </a:rPr>
              <a:t>global environment</a:t>
            </a:r>
            <a:r>
              <a:rPr/>
              <a:t>. Objects are assigned using the assignment operators: </a:t>
            </a:r>
            <a:r>
              <a:rPr>
                <a:latin typeface="Courier"/>
              </a:rPr>
              <a:t>=</a:t>
            </a:r>
            <a:r>
              <a:rPr/>
              <a:t> or </a:t>
            </a:r>
            <a:r>
              <a:rPr>
                <a:latin typeface="Courier"/>
              </a:rPr>
              <a:t>&lt;-</a:t>
            </a:r>
            <a:r>
              <a:rPr/>
              <a:t>. Both operators will generally behave the same.</a:t>
            </a:r>
          </a:p>
          <a:p>
            <a:pPr lvl="0"/>
            <a:r>
              <a:rPr>
                <a:latin typeface="Courier"/>
              </a:rPr>
              <a:t>my_csv = read.csv("./Data/my_file.csv")</a:t>
            </a:r>
          </a:p>
          <a:p>
            <a:pPr lvl="0"/>
            <a:r>
              <a:rPr>
                <a:latin typeface="Courier"/>
              </a:rPr>
              <a:t>my_xlsx &lt;- read_excel("./Data/my_file.xlsx")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Different Types of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</a:t>
            </a:r>
            <a:r>
              <a:rPr>
                <a:latin typeface="Courier"/>
              </a:rPr>
              <a:t>objects</a:t>
            </a:r>
            <a:r>
              <a:rPr/>
              <a:t> inside of R will be of a specific </a:t>
            </a:r>
            <a:r>
              <a:rPr>
                <a:latin typeface="Courier"/>
              </a:rPr>
              <a:t>class</a:t>
            </a:r>
            <a:r>
              <a:rPr/>
              <a:t>. Common data </a:t>
            </a:r>
            <a:r>
              <a:rPr>
                <a:latin typeface="Courier"/>
              </a:rPr>
              <a:t>class</a:t>
            </a:r>
            <a:r>
              <a:rPr/>
              <a:t> are listed below.</a:t>
            </a:r>
          </a:p>
          <a:p>
            <a:pPr lvl="0"/>
            <a:r>
              <a:rPr/>
              <a:t>Data Frame:</a:t>
            </a:r>
            <a:br/>
            <a:r>
              <a:rPr/>
              <a:t>A 2-dimensional table, storing multiple types of data</a:t>
            </a:r>
          </a:p>
          <a:p>
            <a:pPr lvl="0"/>
            <a:r>
              <a:rPr/>
              <a:t>List:</a:t>
            </a:r>
            <a:br/>
            <a:r>
              <a:rPr/>
              <a:t>A 1-dimensional list, storing multiple types of data</a:t>
            </a:r>
          </a:p>
          <a:p>
            <a:pPr lvl="0"/>
            <a:r>
              <a:rPr/>
              <a:t>Vector:</a:t>
            </a:r>
            <a:br/>
            <a:r>
              <a:rPr/>
              <a:t>A 1-dimensional list, storing only data of the same type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Loading, Saving, and Processing Data</dc:title>
  <dc:creator>Chris Snyder, MPH</dc:creator>
  <cp:keywords/>
  <dcterms:created xsi:type="dcterms:W3CDTF">2022-06-09T19:51:19Z</dcterms:created>
  <dcterms:modified xsi:type="dcterms:W3CDTF">2022-06-09T19:51:19Z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Green Teams, 2022</vt:lpwstr>
  </property>
  <property fmtid="{D5CDD505-2E9C-101B-9397-08002B2CF9AE}" pid="3" name="header-includes">
    <vt:lpwstr/>
  </property>
  <property fmtid="{D5CDD505-2E9C-101B-9397-08002B2CF9AE}" pid="4" name="lof">
    <vt:lpwstr>False</vt:lpwstr>
  </property>
  <property fmtid="{D5CDD505-2E9C-101B-9397-08002B2CF9AE}" pid="5" name="lot">
    <vt:lpwstr>False</vt:lpwstr>
  </property>
  <property fmtid="{D5CDD505-2E9C-101B-9397-08002B2CF9AE}" pid="6" name="output">
    <vt:lpwstr/>
  </property>
  <property fmtid="{D5CDD505-2E9C-101B-9397-08002B2CF9AE}" pid="7" name="params">
    <vt:lpwstr/>
  </property>
  <property fmtid="{D5CDD505-2E9C-101B-9397-08002B2CF9AE}" pid="8" name="subtitle">
    <vt:lpwstr>How to import, export, and manipulate data inside of R, from local and remote sources</vt:lpwstr>
  </property>
  <property fmtid="{D5CDD505-2E9C-101B-9397-08002B2CF9AE}" pid="9" name="toc">
    <vt:lpwstr>True</vt:lpwstr>
  </property>
  <property fmtid="{D5CDD505-2E9C-101B-9397-08002B2CF9AE}" pid="10" name="toc-depth">
    <vt:lpwstr>2</vt:lpwstr>
  </property>
  <property fmtid="{D5CDD505-2E9C-101B-9397-08002B2CF9AE}" pid="11" name="toc-title">
    <vt:lpwstr>Table of Contents</vt:lpwstr>
  </property>
</Properties>
</file>