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9984"/>
    <p:restoredTop sz="94660"/>
  </p:normalViewPr>
  <p:slideViewPr>
    <p:cSldViewPr snapToGrid="0">
      <p:cViewPr varScale="1">
        <p:scale>
          <a:sx d="100" n="71"/>
          <a:sy d="100" n="71"/>
        </p:scale>
        <p:origin x="66" y="72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presProps" Target="presProps.xml" /><Relationship Id="rId25" Type="http://schemas.microsoft.com/office/2015/10/relationships/revisionInfo" Target="revisionInfo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4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9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38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45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57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44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11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01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5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2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8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2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1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1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9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1508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b="b" l="0" r="r" t="0"/>
              <a:pathLst>
                <a:path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b="b" l="0" r="r" t="0"/>
              <a:pathLst>
                <a:path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b="b" l="0" r="r" t="0"/>
              <a:pathLst>
                <a:path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b="b" l="0" r="r" t="0"/>
              <a:pathLst>
                <a:path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b="b" l="0" r="r" t="0"/>
              <a:pathLst>
                <a:path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b="b" l="0" r="r" t="0"/>
              <a:pathLst>
                <a:path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b="0" i="0" sz="10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dirty="0" lang="en-US"/>
              <a:pPr/>
              <a:t>8/11/2021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="0" i="0" sz="10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b="0" i="0" sz="10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dirty="0" lang="en-US"/>
              <a:pPr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51183684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txStyles>
    <p:titleStyle>
      <a:lvl1pPr algn="ctr" defTabSz="457200" eaLnBrk="1" hangingPunct="1" latinLnBrk="0" rtl="0">
        <a:spcBef>
          <a:spcPct val="0"/>
        </a:spcBef>
        <a:buNone/>
        <a:defRPr cap="none" kern="1200" sz="4000">
          <a:ln cmpd="sng" w="3175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2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20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8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6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Graphing Your Data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4515377" y="3996267"/>
            <a:ext cx="6987645" cy="1388534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to make and export dynamic graphics using R</a:t>
            </a:r>
            <a:br/>
            <a:br/>
            <a:r>
              <a:rPr/>
              <a:t>Chris Snyder, MPH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Green Teams,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Linear Regression - </a:t>
            </a:r>
            <a:r>
              <a:rPr>
                <a:latin typeface="Courier"/>
              </a:rPr>
              <a:t>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Function Call: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mpg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hp)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abline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lm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mpg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hp))</a:t>
            </a:r>
          </a:p>
        </p:txBody>
      </p:sp>
      <p:pic>
        <p:nvPicPr>
          <p:cNvPr descr="/home/css/Work/Projects/GreenTeamsRLab/Reports/Lessons/3.-Graphing-your-Data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9300" y="2667000"/>
            <a:ext cx="39116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Linear Regression - </a:t>
            </a:r>
            <a:r>
              <a:rPr>
                <a:latin typeface="Courier"/>
              </a:rPr>
              <a:t>ggpubr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Function Call: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ggscatter</a:t>
            </a:r>
            <a:r>
              <a:rPr>
                <a:latin typeface="Courier"/>
              </a:rPr>
              <a:t>(mtcars, </a:t>
            </a:r>
            <a:r>
              <a:rPr>
                <a:solidFill>
                  <a:srgbClr val="4070A0"/>
                </a:solidFill>
                <a:latin typeface="Courier"/>
              </a:rPr>
              <a:t>"hp"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"mpg"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</a:t>
            </a:r>
            <a:r>
              <a:rPr>
                <a:solidFill>
                  <a:srgbClr val="7D9029"/>
                </a:solidFill>
                <a:latin typeface="Courier"/>
              </a:rPr>
              <a:t>add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"reg.line"</a:t>
            </a:r>
            <a:br/>
            <a:r>
              <a:rPr>
                <a:latin typeface="Courier"/>
              </a:rPr>
              <a:t>          )</a:t>
            </a:r>
          </a:p>
        </p:txBody>
      </p:sp>
      <p:pic>
        <p:nvPicPr>
          <p:cNvPr descr="/home/css/Work/Projects/GreenTeamsRLab/Reports/Lessons/3.-Graphing-your-Data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9300" y="2667000"/>
            <a:ext cx="39116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Boxplots - </a:t>
            </a:r>
            <a:r>
              <a:rPr>
                <a:latin typeface="Courier"/>
              </a:rPr>
              <a:t>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Function Call: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boxplot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mpg)</a:t>
            </a:r>
          </a:p>
        </p:txBody>
      </p:sp>
      <p:pic>
        <p:nvPicPr>
          <p:cNvPr descr="/home/css/Work/Projects/GreenTeamsRLab/Reports/Lessons/3.-Graphing-your-Data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9300" y="2667000"/>
            <a:ext cx="39116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Boxplots - </a:t>
            </a:r>
            <a:r>
              <a:rPr>
                <a:latin typeface="Courier"/>
              </a:rPr>
              <a:t>ggpubr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Function Call: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ggboxplot</a:t>
            </a:r>
            <a:r>
              <a:rPr>
                <a:latin typeface="Courier"/>
              </a:rPr>
              <a:t>(mtcars, </a:t>
            </a:r>
            <a:r>
              <a:rPr>
                <a:solidFill>
                  <a:srgbClr val="4070A0"/>
                </a:solidFill>
                <a:latin typeface="Courier"/>
              </a:rPr>
              <a:t>"am"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"mpg"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/home/css/Work/Projects/GreenTeamsRLab/Reports/Lessons/3.-Graphing-your-Data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9300" y="2667000"/>
            <a:ext cx="39116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Histograms - </a:t>
            </a:r>
            <a:r>
              <a:rPr>
                <a:latin typeface="Courier"/>
              </a:rPr>
              <a:t>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Function Call: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hist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mpg)</a:t>
            </a:r>
          </a:p>
        </p:txBody>
      </p:sp>
      <p:pic>
        <p:nvPicPr>
          <p:cNvPr descr="/home/css/Work/Projects/GreenTeamsRLab/Reports/Lessons/3.-Graphing-your-Data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9300" y="2667000"/>
            <a:ext cx="39116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Bar Charts - </a:t>
            </a:r>
            <a:r>
              <a:rPr>
                <a:latin typeface="Courier"/>
              </a:rPr>
              <a:t>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Function Call: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(mtcars, 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(cyl)))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geom_bar</a:t>
            </a:r>
            <a:r>
              <a:rPr>
                <a:latin typeface="Courier"/>
              </a:rPr>
              <a:t>()</a:t>
            </a:r>
          </a:p>
        </p:txBody>
      </p:sp>
      <p:pic>
        <p:nvPicPr>
          <p:cNvPr descr="/home/css/Work/Projects/GreenTeamsRLab/Reports/Lessons/3.-Graphing-your-Data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9300" y="2667000"/>
            <a:ext cx="39116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Bar Charts, Sorted - </a:t>
            </a:r>
            <a:r>
              <a:rPr>
                <a:latin typeface="Courier"/>
              </a:rPr>
              <a:t>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Function Call: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(mtcars[mtcars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cyl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),], 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(cyl)))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geom_bar</a:t>
            </a:r>
            <a:r>
              <a:rPr>
                <a:latin typeface="Courier"/>
              </a:rPr>
              <a:t>()</a:t>
            </a:r>
          </a:p>
        </p:txBody>
      </p:sp>
      <p:pic>
        <p:nvPicPr>
          <p:cNvPr descr="/home/css/Work/Projects/GreenTeamsRLab/Reports/Lessons/3.-Graphing-your-Data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9300" y="2667000"/>
            <a:ext cx="39116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Saving Graphics - </a:t>
            </a:r>
            <a:r>
              <a:rPr>
                <a:latin typeface="Courier"/>
              </a:rPr>
              <a:t>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“Headless” method, without any graphical output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jpeg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"mtcars-hpXmpg.jpg"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hp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mpg)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dev.off</a:t>
            </a:r>
            <a:r>
              <a:rPr>
                <a:latin typeface="Courier"/>
              </a:rPr>
              <a:t>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Desktop method, with graphical output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hp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mpg)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dev.copy</a:t>
            </a:r>
            <a:r>
              <a:rPr>
                <a:latin typeface="Courier"/>
              </a:rPr>
              <a:t>(png, </a:t>
            </a:r>
            <a:r>
              <a:rPr>
                <a:solidFill>
                  <a:srgbClr val="4070A0"/>
                </a:solidFill>
                <a:latin typeface="Courier"/>
              </a:rPr>
              <a:t>"mtcars-hpXmpg.jpg"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dev.off</a:t>
            </a:r>
            <a:r>
              <a:rPr>
                <a:latin typeface="Courier"/>
              </a:rPr>
              <a:t>()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Saving Graphics - </a:t>
            </a:r>
            <a:r>
              <a:rPr>
                <a:latin typeface="Courier"/>
              </a:rPr>
              <a:t>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“Headless” method, without any graphical output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"scatterplot-hpXmpg.png"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(mtcars, 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hp,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mpg))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()</a:t>
            </a:r>
            <a:br/>
            <a:r>
              <a:rPr>
                <a:latin typeface="Courier"/>
              </a:rPr>
              <a:t>       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Desktop method, with graphical output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(mtcars, 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hp,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mpg))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"scatterplot-hpXmpg.png"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the end of the Presentation, we will have learned:</a:t>
            </a:r>
          </a:p>
          <a:p>
            <a:pPr lvl="0"/>
            <a:r>
              <a:rPr/>
              <a:t>How to organize data for ease of graphing</a:t>
            </a:r>
          </a:p>
          <a:p>
            <a:pPr lvl="0"/>
            <a:r>
              <a:rPr/>
              <a:t>How to generate graphs for descriptive statistics</a:t>
            </a:r>
          </a:p>
          <a:p>
            <a:pPr lvl="0"/>
            <a:r>
              <a:rPr/>
              <a:t>How to add additional detail to graphs</a:t>
            </a:r>
          </a:p>
          <a:p>
            <a:pPr lvl="0"/>
            <a:r>
              <a:rPr/>
              <a:t>How to save and export graphics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the end of the Presentation, we will have learned:</a:t>
            </a:r>
          </a:p>
          <a:p>
            <a:pPr lvl="0"/>
            <a:r>
              <a:rPr/>
              <a:t>How to organize data for ease of graphing</a:t>
            </a:r>
          </a:p>
          <a:p>
            <a:pPr lvl="0"/>
            <a:r>
              <a:rPr/>
              <a:t>How to generate graphs for descriptive statistics</a:t>
            </a:r>
          </a:p>
          <a:p>
            <a:pPr lvl="0"/>
            <a:r>
              <a:rPr/>
              <a:t>How to add additional detail to graphs</a:t>
            </a:r>
          </a:p>
          <a:p>
            <a:pPr lvl="0"/>
            <a:r>
              <a:rPr/>
              <a:t>How to save and export graphics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Recommended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natively supports the creation of basic graphics. Additional packages allow for the creation of more advanced and presentation-ready graphics.</a:t>
            </a:r>
            <a:br/>
            <a:r>
              <a:rPr/>
              <a:t>We can use </a:t>
            </a:r>
            <a:r>
              <a:rPr>
                <a:latin typeface="Courier"/>
              </a:rPr>
              <a:t>install.packages()</a:t>
            </a:r>
            <a:r>
              <a:rPr/>
              <a:t> to download or update these packages.</a:t>
            </a:r>
          </a:p>
          <a:p>
            <a:pPr lvl="0"/>
            <a:r>
              <a:rPr>
                <a:latin typeface="Courier"/>
              </a:rPr>
              <a:t>base</a:t>
            </a:r>
            <a:r>
              <a:rPr/>
              <a:t>, for creating statistical graphics</a:t>
            </a:r>
          </a:p>
          <a:p>
            <a:pPr lvl="0"/>
            <a:r>
              <a:rPr>
                <a:latin typeface="Courier"/>
              </a:rPr>
              <a:t>ggplot2</a:t>
            </a:r>
            <a:r>
              <a:rPr/>
              <a:t>, for creating advanced data visuals</a:t>
            </a:r>
          </a:p>
          <a:p>
            <a:pPr lvl="0"/>
            <a:r>
              <a:rPr>
                <a:latin typeface="Courier"/>
              </a:rPr>
              <a:t>ggpubr</a:t>
            </a:r>
            <a:r>
              <a:rPr/>
              <a:t>, supplement for </a:t>
            </a:r>
            <a:r>
              <a:rPr>
                <a:latin typeface="Courier"/>
              </a:rPr>
              <a:t>ggplot2</a:t>
            </a:r>
            <a:r>
              <a:rPr/>
              <a:t> for publication-ready graphs</a:t>
            </a:r>
          </a:p>
          <a:p>
            <a:pPr lvl="0"/>
            <a:r>
              <a:rPr>
                <a:latin typeface="Courier"/>
              </a:rPr>
              <a:t>tmap</a:t>
            </a:r>
            <a:r>
              <a:rPr/>
              <a:t>, for creation of GIS maps</a:t>
            </a:r>
          </a:p>
          <a:p>
            <a:pPr lvl="0"/>
            <a:r>
              <a:rPr>
                <a:latin typeface="Courier"/>
              </a:rPr>
              <a:t>numform</a:t>
            </a:r>
            <a:r>
              <a:rPr/>
              <a:t>, for displaying publication-ready data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Preparing the recommended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Once downloaded, use </a:t>
            </a:r>
            <a:r>
              <a:rPr>
                <a:latin typeface="Courier"/>
              </a:rPr>
              <a:t>library()</a:t>
            </a:r>
            <a:r>
              <a:rPr/>
              <a:t> to load required packages into R.</a:t>
            </a:r>
            <a:br/>
            <a:r>
              <a:rPr>
                <a:latin typeface="Courier"/>
              </a:rPr>
              <a:t>base</a:t>
            </a:r>
            <a:r>
              <a:rPr/>
              <a:t> is always loaded by R at start-up.</a:t>
            </a:r>
            <a:br/>
            <a:r>
              <a:rPr/>
              <a:t>We can check what packages are loaded using the function: </a:t>
            </a:r>
            <a:r>
              <a:rPr>
                <a:latin typeface="Courier"/>
              </a:rPr>
              <a:t>loadedNamespaces()</a:t>
            </a:r>
          </a:p>
          <a:p>
            <a:pPr lvl="0"/>
            <a:r>
              <a:rPr>
                <a:latin typeface="Courier"/>
              </a:rPr>
              <a:t>library(ggplot2)</a:t>
            </a:r>
          </a:p>
          <a:p>
            <a:pPr lvl="0"/>
            <a:r>
              <a:rPr>
                <a:latin typeface="Courier"/>
              </a:rPr>
              <a:t>library(ggpubr)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Organizing Data for Graphing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Like most functions in R, graphing is performed using vectors of data. When making graphs, we will have the best and most reliable results when the following conditions are met:</a:t>
            </a:r>
          </a:p>
          <a:p>
            <a:pPr lvl="0"/>
            <a:r>
              <a:rPr/>
              <a:t>Data are stored in a singular data frame (table)</a:t>
            </a:r>
          </a:p>
          <a:p>
            <a:pPr lvl="0"/>
            <a:r>
              <a:rPr/>
              <a:t>We are able to sort or filter our data based on a given value</a:t>
            </a:r>
          </a:p>
          <a:p>
            <a:pPr lvl="0"/>
            <a:r>
              <a:rPr/>
              <a:t>Columns (vectors) represent different variables or attributes of our data</a:t>
            </a:r>
          </a:p>
          <a:p>
            <a:pPr lvl="0"/>
            <a:r>
              <a:rPr/>
              <a:t>Rows represent different observations, cases, responses, etc.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Graphing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rest of the presentation corresponds to the Graphing Lab.</a:t>
            </a:r>
          </a:p>
          <a:p>
            <a:pPr lvl="0" indent="0" marL="0">
              <a:buNone/>
            </a:pPr>
            <a:r>
              <a:rPr/>
              <a:t>Launch RStudio and open the lab now if you have not done so already.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Data Set </a:t>
            </a:r>
            <a:r>
              <a:rPr>
                <a:latin typeface="Courier"/>
              </a:rPr>
              <a:t>mtcars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473200" y="2654300"/>
          <a:ext cx="100076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900"/>
                <a:gridCol w="1993900"/>
                <a:gridCol w="1993900"/>
                <a:gridCol w="1993900"/>
                <a:gridCol w="19939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Make and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Miles per Gallon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Number of Cylinders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Displacement in Cubic Inches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Gross Horsepower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Toyota Corolla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71.1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Fiat 128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32.4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Honda Civic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75.7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Lotus Europa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Fiat X1-9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27.3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79.0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Porsche 914-2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26.0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120.3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Scatter plots - </a:t>
            </a:r>
            <a:r>
              <a:rPr>
                <a:latin typeface="Courier"/>
              </a:rPr>
              <a:t>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Function Call: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mpg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hp)</a:t>
            </a:r>
          </a:p>
        </p:txBody>
      </p:sp>
      <p:pic>
        <p:nvPicPr>
          <p:cNvPr descr="/home/css/Work/Projects/GreenTeamsRLab/Reports/Lessons/3.-Graphing-your-Data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9300" y="2667000"/>
            <a:ext cx="39116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Scatter plots - </a:t>
            </a:r>
            <a:r>
              <a:rPr>
                <a:latin typeface="Courier"/>
              </a:rPr>
              <a:t>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Function Call: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(mtcars, 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hp,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mpg))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()</a:t>
            </a:r>
          </a:p>
        </p:txBody>
      </p:sp>
      <p:pic>
        <p:nvPicPr>
          <p:cNvPr descr="/home/css/Work/Projects/GreenTeamsRLab/Reports/Lessons/3.-Graphing-your-Data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9300" y="2667000"/>
            <a:ext cx="39116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Parallax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Graphing Your Data</dc:title>
  <dc:creator>Chris Snyder, MPH</dc:creator>
  <cp:keywords/>
  <dcterms:created xsi:type="dcterms:W3CDTF">2022-06-09T19:51:24Z</dcterms:created>
  <dcterms:modified xsi:type="dcterms:W3CDTF">2022-06-09T19:51:24Z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Green Teams, 2022</vt:lpwstr>
  </property>
  <property fmtid="{D5CDD505-2E9C-101B-9397-08002B2CF9AE}" pid="3" name="header-includes">
    <vt:lpwstr/>
  </property>
  <property fmtid="{D5CDD505-2E9C-101B-9397-08002B2CF9AE}" pid="4" name="lof">
    <vt:lpwstr>False</vt:lpwstr>
  </property>
  <property fmtid="{D5CDD505-2E9C-101B-9397-08002B2CF9AE}" pid="5" name="lot">
    <vt:lpwstr>False</vt:lpwstr>
  </property>
  <property fmtid="{D5CDD505-2E9C-101B-9397-08002B2CF9AE}" pid="6" name="output">
    <vt:lpwstr/>
  </property>
  <property fmtid="{D5CDD505-2E9C-101B-9397-08002B2CF9AE}" pid="7" name="params">
    <vt:lpwstr/>
  </property>
  <property fmtid="{D5CDD505-2E9C-101B-9397-08002B2CF9AE}" pid="8" name="subtitle">
    <vt:lpwstr>How to make and export dynamic graphics using R</vt:lpwstr>
  </property>
  <property fmtid="{D5CDD505-2E9C-101B-9397-08002B2CF9AE}" pid="9" name="toc">
    <vt:lpwstr>True</vt:lpwstr>
  </property>
  <property fmtid="{D5CDD505-2E9C-101B-9397-08002B2CF9AE}" pid="10" name="toc-depth">
    <vt:lpwstr>2</vt:lpwstr>
  </property>
  <property fmtid="{D5CDD505-2E9C-101B-9397-08002B2CF9AE}" pid="11" name="toc-title">
    <vt:lpwstr>Table of Contents</vt:lpwstr>
  </property>
</Properties>
</file>