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29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Tests with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run and interpret</a:t>
            </a:r>
            <a:br/>
            <a:r>
              <a:rPr/>
              <a:t>Statistical Tests in R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Set </a:t>
            </a:r>
            <a:r>
              <a:rPr>
                <a:latin typeface="Courier"/>
              </a:rPr>
              <a:t>mtcars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Toyota Corolla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Honda Civic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Lotus Europa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X1-9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Porsche 914-2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Fuel Efficient 4-Cylinder Engines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cor.test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correlation test between horsepower and miles per gallon,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1.7878353^{-7}</a:t>
            </a:r>
          </a:p>
          <a:p>
            <a:pPr lvl="0"/>
            <a:r>
              <a:rPr/>
              <a:t>cor = -0.7761684</a:t>
            </a:r>
          </a:p>
          <a:p>
            <a:pPr lvl="0" indent="0" marL="0">
              <a:buNone/>
            </a:pPr>
            <a:r>
              <a:rPr/>
              <a:t>We can determine that there is a significant and strong negative correlation between horsepower and fuel economy.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Sample T Test - X by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 test comparing mean miles per gallon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0.0013736</a:t>
            </a:r>
          </a:p>
          <a:p>
            <a:pPr lvl="0"/>
            <a:r>
              <a:rPr/>
              <a:t>mean of a = 17.1473684</a:t>
            </a:r>
          </a:p>
          <a:p>
            <a:pPr lvl="0"/>
            <a:r>
              <a:rPr/>
              <a:t>mean of m = 24.3923077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transmission type.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Sample T Test -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mpg[mtcars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mpg[mtcars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 test comparing mean miles per gallon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0.0013736</a:t>
            </a:r>
          </a:p>
          <a:p>
            <a:pPr lvl="0"/>
            <a:r>
              <a:rPr/>
              <a:t>mean of a = 17.1473684</a:t>
            </a:r>
          </a:p>
          <a:p>
            <a:pPr lvl="0"/>
            <a:r>
              <a:rPr/>
              <a:t>mean of m = 24.3923077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transmission type.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One Sample T Test - X and estimated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mpg, </a:t>
            </a:r>
            <a:r>
              <a:rPr>
                <a:solidFill>
                  <a:srgbClr val="7D9029"/>
                </a:solidFill>
                <a:latin typeface="Courier"/>
              </a:rPr>
              <a:t>mu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 test comparing mean miles per gallon, from the </a:t>
            </a:r>
            <a:r>
              <a:rPr>
                <a:latin typeface="Courier"/>
              </a:rPr>
              <a:t>mtcars</a:t>
            </a:r>
            <a:r>
              <a:rPr/>
              <a:t> data set, compared to an estimated population mean. From this test, we see:</a:t>
            </a:r>
          </a:p>
          <a:p>
            <a:pPr lvl="0"/>
            <a:r>
              <a:rPr/>
              <a:t>p = 0.9327606</a:t>
            </a:r>
          </a:p>
          <a:p>
            <a:pPr lvl="0"/>
            <a:r>
              <a:rPr/>
              <a:t>mean = 20.090625</a:t>
            </a:r>
          </a:p>
          <a:p>
            <a:pPr lvl="0"/>
            <a:r>
              <a:rPr/>
              <a:t>mu (estimate) = 20</a:t>
            </a:r>
          </a:p>
          <a:p>
            <a:pPr lvl="0" indent="0" marL="0">
              <a:buNone/>
            </a:pPr>
            <a:r>
              <a:rPr/>
              <a:t>We can determine that there is not a significant difference between the mean mpg of cars, and our hypothesized mean.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 - Table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</a:p>
          <a:p>
            <a:pPr lvl="0" indent="0">
              <a:buNone/>
            </a:pPr>
            <a:r>
              <a:rPr>
                <a:latin typeface="Courier"/>
              </a:rPr>
              <a:t>   
     0  1
  4  3  8
  6  4  3
  8 12 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row by column table, used to evaluate the chi-squared test. This table compares engine cylinders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For this Chi-Square test, we are testing the independence of the two observed factors. From this test, we should note:</a:t>
            </a:r>
          </a:p>
          <a:p>
            <a:pPr lvl="0"/>
            <a:r>
              <a:rPr/>
              <a:t>not every cell has at least 5 observations</a:t>
            </a:r>
          </a:p>
          <a:p>
            <a:pPr lvl="0"/>
            <a:r>
              <a:rPr/>
              <a:t>our test approximation may be incorrect as a result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 -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chisq.test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chi-squared test comparing engine cylinders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This test was conducted using vectors. From this test, we see:</a:t>
            </a:r>
          </a:p>
          <a:p>
            <a:pPr lvl="0"/>
            <a:r>
              <a:rPr/>
              <a:t>p = 0.0126466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distribution of cylinders across cars grouped by transmission type. We should reference the table to determine the differences.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 -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chitab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chisq.test</a:t>
            </a:r>
            <a:r>
              <a:rPr>
                <a:latin typeface="Courier"/>
              </a:rPr>
              <a:t>(chitab)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chi-squared test comparing engine cylinders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This test was conducted using a table. From this test, we see:</a:t>
            </a:r>
          </a:p>
          <a:p>
            <a:pPr lvl="0"/>
            <a:r>
              <a:rPr/>
              <a:t>p = 0.0126466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distribution of cylinders across cars grouped by transmission type. We should reference the table to determine the differences.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- Y by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linear model of how horsepower predicts miles per gallon,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B0 Estimate = 30.0988605</a:t>
            </a:r>
          </a:p>
          <a:p>
            <a:pPr lvl="0"/>
            <a:r>
              <a:rPr/>
              <a:t>B1 Estimate = -0.0682283</a:t>
            </a:r>
          </a:p>
          <a:p>
            <a:pPr lvl="0"/>
            <a:r>
              <a:rPr/>
              <a:t>B1 p = 1.7878353^{-7}</a:t>
            </a:r>
          </a:p>
          <a:p>
            <a:pPr lvl="0"/>
            <a:r>
              <a:rPr/>
              <a:t>Adj R Square = 0.5891853</a:t>
            </a:r>
          </a:p>
          <a:p>
            <a:pPr lvl="0" indent="0" marL="0">
              <a:buNone/>
            </a:pPr>
            <a:r>
              <a:rPr/>
              <a:t>We can determine that there is a significant negative linear relationship between fuel economy and engine horsepower. This model accounts for 58.9% of the observed change.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- Y by X +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B0 Estimate = 37.2272701</a:t>
            </a:r>
          </a:p>
          <a:p>
            <a:pPr lvl="0"/>
            <a:r>
              <a:rPr/>
              <a:t>B1 Estimate = -0.0317729</a:t>
            </a:r>
          </a:p>
          <a:p>
            <a:pPr lvl="0"/>
            <a:r>
              <a:rPr/>
              <a:t>B2 Estimate = -3.8778307</a:t>
            </a:r>
          </a:p>
          <a:p>
            <a:pPr lvl="0"/>
            <a:r>
              <a:rPr/>
              <a:t>B1 p = 0.0014512</a:t>
            </a:r>
          </a:p>
          <a:p>
            <a:pPr lvl="0"/>
            <a:r>
              <a:rPr/>
              <a:t>B2 p = 1.1196471^{-6}</a:t>
            </a:r>
          </a:p>
          <a:p>
            <a:pPr lvl="0"/>
            <a:r>
              <a:rPr/>
              <a:t>Adj R Square = 0.8148396</a:t>
            </a:r>
          </a:p>
          <a:p>
            <a:pPr lvl="0" indent="0" marL="0">
              <a:buNone/>
            </a:pPr>
            <a:r>
              <a:rPr/>
              <a:t>We can determine that there is a significant negative linear relationship between fuel economy and engine horsepower + vehicle weight. This model accounts for 81.5% of the observed change.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pick a statistical test for your data</a:t>
            </a:r>
          </a:p>
          <a:p>
            <a:pPr lvl="0"/>
            <a:r>
              <a:rPr/>
              <a:t>How to run statistical tests in R</a:t>
            </a:r>
          </a:p>
          <a:p>
            <a:pPr lvl="0"/>
            <a:r>
              <a:rPr/>
              <a:t>How to interpret the results of statistical tests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- Y by X + X + X:X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B0 Estimate = 49.8084234</a:t>
            </a:r>
          </a:p>
          <a:p>
            <a:pPr lvl="0"/>
            <a:r>
              <a:rPr/>
              <a:t>B1 Estimate = -0.1201021</a:t>
            </a:r>
          </a:p>
          <a:p>
            <a:pPr lvl="0"/>
            <a:r>
              <a:rPr/>
              <a:t>B2 Estimate = -8.2166243</a:t>
            </a:r>
          </a:p>
          <a:p>
            <a:pPr lvl="0"/>
            <a:r>
              <a:rPr/>
              <a:t>B1:B2 Estimate = 0.0278481</a:t>
            </a:r>
          </a:p>
          <a:p>
            <a:pPr lvl="0"/>
            <a:r>
              <a:rPr/>
              <a:t>B1 p = 4.036243^{-5}</a:t>
            </a:r>
          </a:p>
          <a:p>
            <a:pPr lvl="0"/>
            <a:r>
              <a:rPr/>
              <a:t>B2 p = 5.1992873^{-7}</a:t>
            </a:r>
          </a:p>
          <a:p>
            <a:pPr lvl="0"/>
            <a:r>
              <a:rPr/>
              <a:t>B1:B2 p = 8.1083074^{-4}</a:t>
            </a:r>
          </a:p>
          <a:p>
            <a:pPr lvl="0"/>
            <a:r>
              <a:rPr/>
              <a:t>Adj R Square = 0.872417</a:t>
            </a:r>
          </a:p>
          <a:p>
            <a:pPr lvl="0" indent="0" marL="0">
              <a:buNone/>
            </a:pPr>
            <a:r>
              <a:rPr/>
              <a:t>We can determine that there is a significant negative linear relationship between fuel economy and engine horsepower + vehicle weight + interaction. This model accounts for 87.2% of the observed change.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ANOVA - X by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aov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ANOVA test comparing mean miles per gallon across cars grouped by number of engine cylinders,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4.9789192^{-9}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number of engine cylinders. We do not yet know which groups are different.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ANOVA - Multiple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TukeyHSD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aov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Tukey multiple comparisons test comparing the differences between observed groups from our significant ANOVA test. From this test, we see:</a:t>
            </a:r>
          </a:p>
          <a:p>
            <a:pPr lvl="0"/>
            <a:r>
              <a:rPr/>
              <a:t>P: 6-4 = 3.4237205^{-4}</a:t>
            </a:r>
          </a:p>
          <a:p>
            <a:pPr lvl="0"/>
            <a:r>
              <a:rPr/>
              <a:t>P: 8-4 = 2.5439802^{-9}</a:t>
            </a:r>
          </a:p>
          <a:p>
            <a:pPr lvl="0"/>
            <a:r>
              <a:rPr/>
              <a:t>P: 8-6 = 0.0112287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number of engine cylinders, across all observed groups.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Presentation, we have learned:</a:t>
            </a:r>
          </a:p>
          <a:p>
            <a:pPr lvl="0"/>
            <a:r>
              <a:rPr/>
              <a:t>How to pick a statistical test for your data</a:t>
            </a:r>
          </a:p>
          <a:p>
            <a:pPr lvl="0"/>
            <a:r>
              <a:rPr/>
              <a:t>How to run statistical tests in R</a:t>
            </a:r>
          </a:p>
          <a:p>
            <a:pPr lvl="0"/>
            <a:r>
              <a:rPr/>
              <a:t>How to interpret the results of statistical tests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Picking the Right 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Pearson’s product moment correlation test is used for testing for association between paired samples. The correlation test in R accepts two numeric vectors. Use cases for a correlation test include:</a:t>
            </a:r>
          </a:p>
          <a:p>
            <a:pPr lvl="0"/>
            <a:r>
              <a:rPr/>
              <a:t>Observational studies</a:t>
            </a:r>
          </a:p>
          <a:p>
            <a:pPr lvl="0"/>
            <a:r>
              <a:rPr/>
              <a:t>Natural experiments</a:t>
            </a:r>
          </a:p>
          <a:p>
            <a:pPr lvl="0"/>
            <a:r>
              <a:rPr/>
              <a:t>Single point of measurement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 Test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Two Sample T Test is used to compare the observed means across two different groups. T tests in R require either two numeric vectors, or one numeric and one categorical vector. Use cases for a t test include:</a:t>
            </a:r>
          </a:p>
          <a:p>
            <a:pPr lvl="0"/>
            <a:r>
              <a:rPr/>
              <a:t>Case / Control testing</a:t>
            </a:r>
          </a:p>
          <a:p>
            <a:pPr lvl="0"/>
            <a:r>
              <a:rPr/>
              <a:t>Pre / Post testing</a:t>
            </a:r>
          </a:p>
          <a:p>
            <a:pPr lvl="0"/>
            <a:r>
              <a:rPr/>
              <a:t>Case against known or hypothesized value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Chi-Square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Chi-Square test is used to compare categorical values, as row by column tables. The Chi-Square test in R requires two categorical values, or two values that can be coerced to a factor. Use cases for a Chi-Squared test include:</a:t>
            </a:r>
          </a:p>
          <a:p>
            <a:pPr lvl="0"/>
            <a:r>
              <a:rPr/>
              <a:t>Compare Population Proportions</a:t>
            </a:r>
          </a:p>
          <a:p>
            <a:pPr lvl="0"/>
            <a:r>
              <a:rPr/>
              <a:t>Test for independence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linear model describes a linear relationship between two or more variables, and may predict what values of one variable, Y, correspond to the values of another, X. Linear models in R require one numeric response variable, and at least one response variable, which is treated as categorical. Use cases for a linear model include:</a:t>
            </a:r>
          </a:p>
          <a:p>
            <a:pPr lvl="0"/>
            <a:r>
              <a:rPr/>
              <a:t>Identifying linear relationships</a:t>
            </a:r>
          </a:p>
          <a:p>
            <a:pPr lvl="0"/>
            <a:r>
              <a:rPr/>
              <a:t>Predicting unobserved outcomes of linear relationships based on rate of change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ANOVA Test is used to compare the observed means across three or more different groups. ANOVA tests in R require one numeric vector and one categorical vector. Use cases for an ANOVA test:</a:t>
            </a:r>
          </a:p>
          <a:p>
            <a:pPr lvl="0"/>
            <a:r>
              <a:rPr/>
              <a:t>Case / Case / Control testing</a:t>
            </a:r>
          </a:p>
          <a:p>
            <a:pPr lvl="0"/>
            <a:r>
              <a:rPr/>
              <a:t>Pre / Mid / Post testing</a:t>
            </a:r>
          </a:p>
          <a:p>
            <a:pPr lvl="0"/>
            <a:r>
              <a:rPr/>
              <a:t>Differences across multiple observed categorical groups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Statistics Lab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 with R</dc:title>
  <dc:creator>Chris Snyder, MPH</dc:creator>
  <cp:keywords/>
  <dcterms:created xsi:type="dcterms:W3CDTF">2022-06-09T19:51:26Z</dcterms:created>
  <dcterms:modified xsi:type="dcterms:W3CDTF">2022-06-09T19:51:26Z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run and interpret Statistical Tests in R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