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304" r:id="rId7"/>
    <p:sldId id="266" r:id="rId8"/>
    <p:sldId id="267" r:id="rId9"/>
    <p:sldId id="271" r:id="rId10"/>
    <p:sldId id="305" r:id="rId11"/>
    <p:sldId id="306" r:id="rId12"/>
    <p:sldId id="278" r:id="rId13"/>
    <p:sldId id="307" r:id="rId14"/>
    <p:sldId id="284" r:id="rId1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10722-A7D7-B5B6-5B2F-5A717C4703C3}" v="4" dt="2022-04-07T12:02:07.693"/>
  </p1510:revLst>
</p1510:revInfo>
</file>

<file path=ppt/tableStyles.xml><?xml version="1.0" encoding="utf-8"?>
<a:tblStyleLst xmlns:a="http://schemas.openxmlformats.org/drawingml/2006/main" def="{43C902FF-C88E-4B0E-ABFD-C9B22189B17E}">
  <a:tblStyle styleId="{43C902FF-C88E-4B0E-ABFD-C9B22189B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na Atef" userId="a8796414-10d6-4412-8ad3-a73da0fa1046" providerId="ADAL" clId="{B9A1D8CE-BFD0-4755-84DE-7B879E06EA4C}"/>
    <pc:docChg chg="modSld">
      <pc:chgData name="Menna Atef" userId="a8796414-10d6-4412-8ad3-a73da0fa1046" providerId="ADAL" clId="{B9A1D8CE-BFD0-4755-84DE-7B879E06EA4C}" dt="2022-04-03T13:40:18.483" v="7" actId="1076"/>
      <pc:docMkLst>
        <pc:docMk/>
      </pc:docMkLst>
      <pc:sldChg chg="modSp mod">
        <pc:chgData name="Menna Atef" userId="a8796414-10d6-4412-8ad3-a73da0fa1046" providerId="ADAL" clId="{B9A1D8CE-BFD0-4755-84DE-7B879E06EA4C}" dt="2022-04-03T13:40:18.483" v="7" actId="1076"/>
        <pc:sldMkLst>
          <pc:docMk/>
          <pc:sldMk cId="822288474" sldId="307"/>
        </pc:sldMkLst>
        <pc:spChg chg="mod">
          <ac:chgData name="Menna Atef" userId="a8796414-10d6-4412-8ad3-a73da0fa1046" providerId="ADAL" clId="{B9A1D8CE-BFD0-4755-84DE-7B879E06EA4C}" dt="2022-04-03T13:40:18.483" v="7" actId="1076"/>
          <ac:spMkLst>
            <pc:docMk/>
            <pc:sldMk cId="822288474" sldId="307"/>
            <ac:spMk id="6" creationId="{CF8AD8D4-5A48-486E-8566-BEC0C80FF907}"/>
          </ac:spMkLst>
        </pc:spChg>
      </pc:sldChg>
    </pc:docChg>
  </pc:docChgLst>
  <pc:docChgLst>
    <pc:chgData name="Ahmed Youssef" userId="4924e21c-9fd1-4cbd-ad4d-236305c4abf2" providerId="ADAL" clId="{A1D2E738-C1D4-4884-9823-F450CD1C6358}"/>
    <pc:docChg chg="modSld">
      <pc:chgData name="Ahmed Youssef" userId="4924e21c-9fd1-4cbd-ad4d-236305c4abf2" providerId="ADAL" clId="{A1D2E738-C1D4-4884-9823-F450CD1C6358}" dt="2022-04-03T13:26:20.157" v="21" actId="20577"/>
      <pc:docMkLst>
        <pc:docMk/>
      </pc:docMkLst>
      <pc:sldChg chg="modSp mod">
        <pc:chgData name="Ahmed Youssef" userId="4924e21c-9fd1-4cbd-ad4d-236305c4abf2" providerId="ADAL" clId="{A1D2E738-C1D4-4884-9823-F450CD1C6358}" dt="2022-04-03T13:17:36.665" v="5" actId="14100"/>
        <pc:sldMkLst>
          <pc:docMk/>
          <pc:sldMk cId="0" sldId="260"/>
        </pc:sldMkLst>
        <pc:spChg chg="mod">
          <ac:chgData name="Ahmed Youssef" userId="4924e21c-9fd1-4cbd-ad4d-236305c4abf2" providerId="ADAL" clId="{A1D2E738-C1D4-4884-9823-F450CD1C6358}" dt="2022-04-03T13:17:36.665" v="5" actId="14100"/>
          <ac:spMkLst>
            <pc:docMk/>
            <pc:sldMk cId="0" sldId="260"/>
            <ac:spMk id="2178" creationId="{00000000-0000-0000-0000-000000000000}"/>
          </ac:spMkLst>
        </pc:spChg>
      </pc:sldChg>
      <pc:sldChg chg="modSp mod">
        <pc:chgData name="Ahmed Youssef" userId="4924e21c-9fd1-4cbd-ad4d-236305c4abf2" providerId="ADAL" clId="{A1D2E738-C1D4-4884-9823-F450CD1C6358}" dt="2022-04-03T13:25:05.659" v="7" actId="14100"/>
        <pc:sldMkLst>
          <pc:docMk/>
          <pc:sldMk cId="0" sldId="267"/>
        </pc:sldMkLst>
        <pc:spChg chg="mod">
          <ac:chgData name="Ahmed Youssef" userId="4924e21c-9fd1-4cbd-ad4d-236305c4abf2" providerId="ADAL" clId="{A1D2E738-C1D4-4884-9823-F450CD1C6358}" dt="2022-04-03T13:25:05.659" v="7" actId="14100"/>
          <ac:spMkLst>
            <pc:docMk/>
            <pc:sldMk cId="0" sldId="267"/>
            <ac:spMk id="282" creationId="{A7747F65-7FC3-42CE-AA32-5864A1718920}"/>
          </ac:spMkLst>
        </pc:spChg>
      </pc:sldChg>
      <pc:sldChg chg="modSp mod">
        <pc:chgData name="Ahmed Youssef" userId="4924e21c-9fd1-4cbd-ad4d-236305c4abf2" providerId="ADAL" clId="{A1D2E738-C1D4-4884-9823-F450CD1C6358}" dt="2022-04-03T13:26:20.157" v="21" actId="20577"/>
        <pc:sldMkLst>
          <pc:docMk/>
          <pc:sldMk cId="2454907814" sldId="305"/>
        </pc:sldMkLst>
        <pc:spChg chg="mod">
          <ac:chgData name="Ahmed Youssef" userId="4924e21c-9fd1-4cbd-ad4d-236305c4abf2" providerId="ADAL" clId="{A1D2E738-C1D4-4884-9823-F450CD1C6358}" dt="2022-04-03T13:26:20.157" v="21" actId="20577"/>
          <ac:spMkLst>
            <pc:docMk/>
            <pc:sldMk cId="2454907814" sldId="305"/>
            <ac:spMk id="17" creationId="{1362BA6C-57D3-422F-8BD0-A40C98912E98}"/>
          </ac:spMkLst>
        </pc:spChg>
      </pc:sldChg>
    </pc:docChg>
  </pc:docChgLst>
  <pc:docChgLst>
    <pc:chgData name="Fawzia Elgendy" userId="S::fawzia.elgendy@roqay.com::2d27b542-67f5-4fbd-9c80-93eb4cf5ee94" providerId="AD" clId="Web-{86F10722-A7D7-B5B6-5B2F-5A717C4703C3}"/>
    <pc:docChg chg="modSld">
      <pc:chgData name="Fawzia Elgendy" userId="S::fawzia.elgendy@roqay.com::2d27b542-67f5-4fbd-9c80-93eb4cf5ee94" providerId="AD" clId="Web-{86F10722-A7D7-B5B6-5B2F-5A717C4703C3}" dt="2022-04-07T12:02:07.693" v="3"/>
      <pc:docMkLst>
        <pc:docMk/>
      </pc:docMkLst>
      <pc:sldChg chg="addSp delSp">
        <pc:chgData name="Fawzia Elgendy" userId="S::fawzia.elgendy@roqay.com::2d27b542-67f5-4fbd-9c80-93eb4cf5ee94" providerId="AD" clId="Web-{86F10722-A7D7-B5B6-5B2F-5A717C4703C3}" dt="2022-04-07T12:02:07.693" v="3"/>
        <pc:sldMkLst>
          <pc:docMk/>
          <pc:sldMk cId="0" sldId="259"/>
        </pc:sldMkLst>
        <pc:spChg chg="add del">
          <ac:chgData name="Fawzia Elgendy" userId="S::fawzia.elgendy@roqay.com::2d27b542-67f5-4fbd-9c80-93eb4cf5ee94" providerId="AD" clId="Web-{86F10722-A7D7-B5B6-5B2F-5A717C4703C3}" dt="2022-04-07T12:02:07.693" v="3"/>
          <ac:spMkLst>
            <pc:docMk/>
            <pc:sldMk cId="0" sldId="259"/>
            <ac:spMk id="2" creationId="{8288F896-9A3B-C932-AC16-C80369270AC3}"/>
          </ac:spMkLst>
        </pc:spChg>
        <pc:spChg chg="add del">
          <ac:chgData name="Fawzia Elgendy" userId="S::fawzia.elgendy@roqay.com::2d27b542-67f5-4fbd-9c80-93eb4cf5ee94" providerId="AD" clId="Web-{86F10722-A7D7-B5B6-5B2F-5A717C4703C3}" dt="2022-04-07T12:02:03.599" v="2"/>
          <ac:spMkLst>
            <pc:docMk/>
            <pc:sldMk cId="0" sldId="259"/>
            <ac:spMk id="3" creationId="{4B5E3408-EDB8-C828-AA6C-BBC912E0D1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2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3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06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rans4mers-my.sharepoint.com/:f:/g/personal/it_roqay_com_kw/EopEeJb35cdIm8_a4IkYwhABswb5OYyBiNp3SyaokhEp9A?e=vwDIr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rans4mers-my.sharepoint.com/:x:/g/personal/menna_atef_roqay_com/Eez0yrOJ_3ZOjVki4J8H6pkBNBpysH5MFVVzshZERoMWy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rans4mers-my.sharepoint.com/:w:/g/personal/it_roqay_com_kw/EaSV9-X18JxOuHd7WIdg9XIBQQrXdfMv6ookILqcS4VmXQ?e=0uIOA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rans4mers-my.sharepoint.com/:w:/g/personal/it_roqay_com_kw/EbtMge6mEpBMlk5wBGAhSpwBhT6Or9cgr2jQxypVwNdwbg?e=OAfT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rans4mers-my.sharepoint.com/:i:/g/personal/it_roqay_com_kw/EW4qKMjF2DhCvVgY2e2damMBi74j3VnjWMKAfL-QQWBxwA?e=i7JcX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hetrans4mers-my.sharepoint.com/:i:/g/personal/it_roqay_com_kw/EbnRG1McdNNEoiRcNerZMsMB4szAZb_JPUnzTMLlOfreYw?e=WfZWl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Business Analysis Team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91050" y="379558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Work Items Guideline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178;p39">
            <a:extLst>
              <a:ext uri="{FF2B5EF4-FFF2-40B4-BE49-F238E27FC236}">
                <a16:creationId xmlns:a16="http://schemas.microsoft.com/office/drawing/2014/main" id="{5D509296-90A2-46A9-AE11-E1DCC90200A9}"/>
              </a:ext>
            </a:extLst>
          </p:cNvPr>
          <p:cNvSpPr txBox="1">
            <a:spLocks/>
          </p:cNvSpPr>
          <p:nvPr/>
        </p:nvSpPr>
        <p:spPr>
          <a:xfrm>
            <a:off x="322112" y="1255125"/>
            <a:ext cx="7740503" cy="86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Stakeholder (Optional)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UI / UX Team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Development Team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QC Team. </a:t>
            </a:r>
          </a:p>
        </p:txBody>
      </p:sp>
      <p:sp>
        <p:nvSpPr>
          <p:cNvPr id="281" name="Google Shape;2342;p46">
            <a:extLst>
              <a:ext uri="{FF2B5EF4-FFF2-40B4-BE49-F238E27FC236}">
                <a16:creationId xmlns:a16="http://schemas.microsoft.com/office/drawing/2014/main" id="{3BD93540-ADC6-48E4-8796-7394AEBF867E}"/>
              </a:ext>
            </a:extLst>
          </p:cNvPr>
          <p:cNvSpPr txBox="1">
            <a:spLocks/>
          </p:cNvSpPr>
          <p:nvPr/>
        </p:nvSpPr>
        <p:spPr>
          <a:xfrm>
            <a:off x="1" y="193086"/>
            <a:ext cx="4731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Who will Receive this Document From Business Analysis?</a:t>
            </a:r>
          </a:p>
        </p:txBody>
      </p:sp>
      <p:sp>
        <p:nvSpPr>
          <p:cNvPr id="10" name="Google Shape;2342;p46">
            <a:extLst>
              <a:ext uri="{FF2B5EF4-FFF2-40B4-BE49-F238E27FC236}">
                <a16:creationId xmlns:a16="http://schemas.microsoft.com/office/drawing/2014/main" id="{AC8EBF00-A5F0-4936-BE7C-A5300B0F1A29}"/>
              </a:ext>
            </a:extLst>
          </p:cNvPr>
          <p:cNvSpPr txBox="1">
            <a:spLocks/>
          </p:cNvSpPr>
          <p:nvPr/>
        </p:nvSpPr>
        <p:spPr>
          <a:xfrm>
            <a:off x="540692" y="2414962"/>
            <a:ext cx="8062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What is the Value of Wireframes? Ex: </a:t>
            </a:r>
            <a:r>
              <a:rPr lang="en-US" dirty="0">
                <a:hlinkClick r:id="rId3"/>
              </a:rPr>
              <a:t>Wireframe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2BA6C-57D3-422F-8BD0-A40C98912E98}"/>
              </a:ext>
            </a:extLst>
          </p:cNvPr>
          <p:cNvSpPr txBox="1"/>
          <p:nvPr/>
        </p:nvSpPr>
        <p:spPr>
          <a:xfrm>
            <a:off x="1356741" y="2987662"/>
            <a:ext cx="64305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Wireframes serve multiple purposes by helping to: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Connect the system’s information architecture to its visual design by showing paths between pages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Clarify consistent ways for displaying particular types of information on the user interface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Determine intended functionality in the interface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Prioritize content through the determination of how much space to allocate to a given item and where that item is located</a:t>
            </a:r>
          </a:p>
        </p:txBody>
      </p:sp>
    </p:spTree>
    <p:extLst>
      <p:ext uri="{BB962C8B-B14F-4D97-AF65-F5344CB8AC3E}">
        <p14:creationId xmlns:p14="http://schemas.microsoft.com/office/powerpoint/2010/main" val="24549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541182" y="1195973"/>
            <a:ext cx="4323285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04</a:t>
            </a:r>
            <a:br>
              <a:rPr lang="en" sz="10000" dirty="0"/>
            </a:br>
            <a:r>
              <a:rPr lang="en" sz="6600" dirty="0"/>
              <a:t>User Stories</a:t>
            </a:r>
            <a:endParaRPr sz="100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3310624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Tool: TFS, Click up, GoodDay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5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469134" y="242508"/>
            <a:ext cx="6030702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So, What Points Should User stories Cover?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412790" y="1396600"/>
            <a:ext cx="3557100" cy="1704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Actors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Preconditions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Steps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Postconditions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Acceptance Criteria (Validations &amp; Conditions)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3214;p57">
            <a:extLst>
              <a:ext uri="{FF2B5EF4-FFF2-40B4-BE49-F238E27FC236}">
                <a16:creationId xmlns:a16="http://schemas.microsoft.com/office/drawing/2014/main" id="{7008ED3C-AB68-4BC6-9E09-DA8A76378BFD}"/>
              </a:ext>
            </a:extLst>
          </p:cNvPr>
          <p:cNvSpPr txBox="1">
            <a:spLocks/>
          </p:cNvSpPr>
          <p:nvPr/>
        </p:nvSpPr>
        <p:spPr>
          <a:xfrm>
            <a:off x="4426373" y="3036768"/>
            <a:ext cx="4205862" cy="130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/>
              <a:t>So, User Stories Must Follow the Bellow Rules: </a:t>
            </a:r>
            <a:r>
              <a:rPr lang="fr-FR" dirty="0">
                <a:hlinkClick r:id="rId3"/>
              </a:rPr>
              <a:t>https://thetrans4mers-my.sharepoint.com/:x:/g/personal/menna_atef_roqay_com/Eez0yrOJ_3ZOjVki4J8H6pkBNBpysH5MFVVzshZERoMWyw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178;p39">
            <a:extLst>
              <a:ext uri="{FF2B5EF4-FFF2-40B4-BE49-F238E27FC236}">
                <a16:creationId xmlns:a16="http://schemas.microsoft.com/office/drawing/2014/main" id="{5D509296-90A2-46A9-AE11-E1DCC90200A9}"/>
              </a:ext>
            </a:extLst>
          </p:cNvPr>
          <p:cNvSpPr txBox="1">
            <a:spLocks/>
          </p:cNvSpPr>
          <p:nvPr/>
        </p:nvSpPr>
        <p:spPr>
          <a:xfrm>
            <a:off x="322112" y="1255125"/>
            <a:ext cx="7740503" cy="77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Development Team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QC Team. </a:t>
            </a:r>
          </a:p>
        </p:txBody>
      </p:sp>
      <p:sp>
        <p:nvSpPr>
          <p:cNvPr id="281" name="Google Shape;2342;p46">
            <a:extLst>
              <a:ext uri="{FF2B5EF4-FFF2-40B4-BE49-F238E27FC236}">
                <a16:creationId xmlns:a16="http://schemas.microsoft.com/office/drawing/2014/main" id="{3BD93540-ADC6-48E4-8796-7394AEBF867E}"/>
              </a:ext>
            </a:extLst>
          </p:cNvPr>
          <p:cNvSpPr txBox="1">
            <a:spLocks/>
          </p:cNvSpPr>
          <p:nvPr/>
        </p:nvSpPr>
        <p:spPr>
          <a:xfrm>
            <a:off x="1" y="193086"/>
            <a:ext cx="4731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Who will Receive this Document From Business Analysis?</a:t>
            </a:r>
          </a:p>
        </p:txBody>
      </p:sp>
      <p:sp>
        <p:nvSpPr>
          <p:cNvPr id="10" name="Google Shape;2342;p46">
            <a:extLst>
              <a:ext uri="{FF2B5EF4-FFF2-40B4-BE49-F238E27FC236}">
                <a16:creationId xmlns:a16="http://schemas.microsoft.com/office/drawing/2014/main" id="{AC8EBF00-A5F0-4936-BE7C-A5300B0F1A29}"/>
              </a:ext>
            </a:extLst>
          </p:cNvPr>
          <p:cNvSpPr txBox="1">
            <a:spLocks/>
          </p:cNvSpPr>
          <p:nvPr/>
        </p:nvSpPr>
        <p:spPr>
          <a:xfrm>
            <a:off x="0" y="1947458"/>
            <a:ext cx="8062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What should User Stories Values add 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2BA6C-57D3-422F-8BD0-A40C98912E98}"/>
              </a:ext>
            </a:extLst>
          </p:cNvPr>
          <p:cNvSpPr txBox="1"/>
          <p:nvPr/>
        </p:nvSpPr>
        <p:spPr>
          <a:xfrm>
            <a:off x="322112" y="2520158"/>
            <a:ext cx="80626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Are user stories enough to completely define a product’s features and design? The answer is no. Just as user stories are the product of conversation, they also spark continuing conversation about user needs. In order for a story to be ready for development, you still need to: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Add acceptance criteria that testers will use to make sure the product was built properly;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Define development tasks that will guide the team in coding the application; and Supplement the user story with process flows, tables, wireframes, and design comps, as needed, to clearly communicate expectations to the development team.</a:t>
            </a:r>
          </a:p>
        </p:txBody>
      </p:sp>
      <p:sp>
        <p:nvSpPr>
          <p:cNvPr id="6" name="Google Shape;2342;p46">
            <a:extLst>
              <a:ext uri="{FF2B5EF4-FFF2-40B4-BE49-F238E27FC236}">
                <a16:creationId xmlns:a16="http://schemas.microsoft.com/office/drawing/2014/main" id="{CF8AD8D4-5A48-486E-8566-BEC0C80FF907}"/>
              </a:ext>
            </a:extLst>
          </p:cNvPr>
          <p:cNvSpPr txBox="1">
            <a:spLocks/>
          </p:cNvSpPr>
          <p:nvPr/>
        </p:nvSpPr>
        <p:spPr>
          <a:xfrm>
            <a:off x="1502736" y="4280833"/>
            <a:ext cx="8062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Ex: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https://thetrans4mers-my.sharepoint.com/:w:/g/personal/it_roqay_com_kw/EaSV9-X18JxOuHd7WIdg9XIBQQrXdfMv6ookILqcS4VmXQ?e=0uIOAa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8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776913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02019" y="132240"/>
            <a:ext cx="697495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Main tasks Business Analyst responsible of?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04580" y="1109621"/>
            <a:ext cx="7705500" cy="1218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bridging the gap between IT and the business using data analytics to assess processes, determine requirements and deliver data-driven recommendations and reports to executives and stakeholders.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Creating a detailed business analysis, outlining problems, opportunities and solutions for a business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Defining business requirements and reporting them back to stakeholders</a:t>
            </a:r>
          </a:p>
        </p:txBody>
      </p:sp>
      <p:sp>
        <p:nvSpPr>
          <p:cNvPr id="8" name="Google Shape;1891;p36">
            <a:extLst>
              <a:ext uri="{FF2B5EF4-FFF2-40B4-BE49-F238E27FC236}">
                <a16:creationId xmlns:a16="http://schemas.microsoft.com/office/drawing/2014/main" id="{4694C75E-D8A7-4956-9856-2DA27198446E}"/>
              </a:ext>
            </a:extLst>
          </p:cNvPr>
          <p:cNvSpPr txBox="1">
            <a:spLocks/>
          </p:cNvSpPr>
          <p:nvPr/>
        </p:nvSpPr>
        <p:spPr>
          <a:xfrm>
            <a:off x="719250" y="3283108"/>
            <a:ext cx="7705500" cy="12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Oral and written communication skills</a:t>
            </a:r>
          </a:p>
          <a:p>
            <a:r>
              <a:rPr lang="en-US" dirty="0"/>
              <a:t>Interpersonal and consultative skills</a:t>
            </a:r>
          </a:p>
          <a:p>
            <a:r>
              <a:rPr lang="en-US" dirty="0"/>
              <a:t>Facilitation skills</a:t>
            </a:r>
          </a:p>
          <a:p>
            <a:r>
              <a:rPr lang="en-US" dirty="0"/>
              <a:t>Analytical thinking and problem solving</a:t>
            </a:r>
          </a:p>
          <a:p>
            <a:r>
              <a:rPr lang="en-US" dirty="0"/>
              <a:t>Being detail-oriented and capable of delivering a high level of accuracy</a:t>
            </a:r>
          </a:p>
          <a:p>
            <a:r>
              <a:rPr lang="en-US" dirty="0"/>
              <a:t>Organizational skills</a:t>
            </a:r>
          </a:p>
          <a:p>
            <a:r>
              <a:rPr lang="en-US" dirty="0"/>
              <a:t>Knowledge of business structure</a:t>
            </a:r>
          </a:p>
          <a:p>
            <a:r>
              <a:rPr lang="en-US" dirty="0"/>
              <a:t>Stakeholder analysis</a:t>
            </a:r>
          </a:p>
          <a:p>
            <a:r>
              <a:rPr lang="en-US" dirty="0"/>
              <a:t>Requirements engineering</a:t>
            </a:r>
          </a:p>
          <a:p>
            <a:r>
              <a:rPr lang="en-US" dirty="0"/>
              <a:t>Processes modeling</a:t>
            </a:r>
          </a:p>
          <a:p>
            <a:r>
              <a:rPr lang="en-US" dirty="0"/>
              <a:t>Understanding of networks, databases and other technology</a:t>
            </a:r>
          </a:p>
        </p:txBody>
      </p:sp>
      <p:sp>
        <p:nvSpPr>
          <p:cNvPr id="9" name="Google Shape;1890;p36">
            <a:extLst>
              <a:ext uri="{FF2B5EF4-FFF2-40B4-BE49-F238E27FC236}">
                <a16:creationId xmlns:a16="http://schemas.microsoft.com/office/drawing/2014/main" id="{DF355232-F801-4CF9-A2DE-3ABA18099C7E}"/>
              </a:ext>
            </a:extLst>
          </p:cNvPr>
          <p:cNvSpPr txBox="1">
            <a:spLocks/>
          </p:cNvSpPr>
          <p:nvPr/>
        </p:nvSpPr>
        <p:spPr>
          <a:xfrm>
            <a:off x="304580" y="2153912"/>
            <a:ext cx="697495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Business analyst skills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09009" y="41095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9009" y="148784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9009" y="2639583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9009" y="371763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806824" y="356616"/>
            <a:ext cx="3715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Delivrables by Business Analyst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41570" y="55061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Using all Requirements you’ve collected before &amp; feature list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41570" y="26714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Full Scope of Project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31432" y="12705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Business Flowchart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52800" y="158779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Based on Scope you have already written, you will create your business flowchart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41570" y="242513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Wireframes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41570" y="270859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Based on what you create above, now let’s describe them in low fidelity design Screens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41570" y="357770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User Stories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41570" y="386116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way that your scope and your ideas explained to Development team to be coded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91178" y="5597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91178" y="163874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91178" y="279166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91178" y="387031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86928" y="2571750"/>
            <a:ext cx="37373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Scope of Work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43327" y="374010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211824" y="199575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contents of Scope of Work Document?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923404" y="2906457"/>
            <a:ext cx="7740503" cy="213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PURPOSE OF THE DOCUMENT &gt;&gt; Why are we write this document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SYSTEM PROFILES	&gt;&gt; What the System is doing?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 SETUP &gt;&gt; Needed Setup to Start Working on this System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USERS	&gt;&gt; Who are System Users and their permissions?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SYSTEM FUNCTIONALITY &gt;&gt; System Features and how they Function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NOTIFICATIONS AND MAILS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Ex. Of Work: </a:t>
            </a:r>
            <a:r>
              <a:rPr lang="en-US" sz="2000" dirty="0">
                <a:hlinkClick r:id="rId3"/>
              </a:rPr>
              <a:t>SOW.docx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6614118" y="21274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7147333" y="597925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962955" y="651296"/>
            <a:ext cx="548109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the involved in this process?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962955" y="2817997"/>
            <a:ext cx="7740503" cy="128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Business Analyst gather all requirement from Business Stakeholders through Meetings or other ways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/>
              <a:t>Write Scope of Work based on: Research, requirement, and approved feature list.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lain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Share Scope of Work with Client to be app</a:t>
            </a:r>
            <a:r>
              <a:rPr lang="en-US" sz="1600" dirty="0"/>
              <a:t>roved. 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" name="Google Shape;2178;p39">
            <a:extLst>
              <a:ext uri="{FF2B5EF4-FFF2-40B4-BE49-F238E27FC236}">
                <a16:creationId xmlns:a16="http://schemas.microsoft.com/office/drawing/2014/main" id="{E54644F5-DEF6-48A7-A53B-94C932ED1C57}"/>
              </a:ext>
            </a:extLst>
          </p:cNvPr>
          <p:cNvSpPr txBox="1">
            <a:spLocks/>
          </p:cNvSpPr>
          <p:nvPr/>
        </p:nvSpPr>
        <p:spPr>
          <a:xfrm>
            <a:off x="962955" y="1262375"/>
            <a:ext cx="7740503" cy="12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Business Stakeholder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Business Analyst</a:t>
            </a:r>
          </a:p>
        </p:txBody>
      </p:sp>
      <p:sp>
        <p:nvSpPr>
          <p:cNvPr id="19" name="Google Shape;2177;p39">
            <a:extLst>
              <a:ext uri="{FF2B5EF4-FFF2-40B4-BE49-F238E27FC236}">
                <a16:creationId xmlns:a16="http://schemas.microsoft.com/office/drawing/2014/main" id="{3184130C-9EB4-4E38-8532-C274F8CD4B8F}"/>
              </a:ext>
            </a:extLst>
          </p:cNvPr>
          <p:cNvSpPr txBox="1">
            <a:spLocks/>
          </p:cNvSpPr>
          <p:nvPr/>
        </p:nvSpPr>
        <p:spPr>
          <a:xfrm>
            <a:off x="962955" y="2125067"/>
            <a:ext cx="548109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24237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084522" y="1439996"/>
            <a:ext cx="7187608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sz="5400" dirty="0"/>
              <a:t>Business Flowchart</a:t>
            </a:r>
            <a:br>
              <a:rPr lang="en" sz="5400" dirty="0"/>
            </a:br>
            <a:r>
              <a:rPr lang="en" sz="1800" dirty="0"/>
              <a:t>used tool: Microsoft Visio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-5714" y="218262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do you need to Draw Business Flow Chart?</a:t>
            </a:r>
            <a:endParaRPr dirty="0"/>
          </a:p>
        </p:txBody>
      </p:sp>
      <p:sp>
        <p:nvSpPr>
          <p:cNvPr id="278" name="Google Shape;2178;p39">
            <a:extLst>
              <a:ext uri="{FF2B5EF4-FFF2-40B4-BE49-F238E27FC236}">
                <a16:creationId xmlns:a16="http://schemas.microsoft.com/office/drawing/2014/main" id="{A4A38ABA-F0F8-4778-8202-A89F997E2241}"/>
              </a:ext>
            </a:extLst>
          </p:cNvPr>
          <p:cNvSpPr txBox="1">
            <a:spLocks/>
          </p:cNvSpPr>
          <p:nvPr/>
        </p:nvSpPr>
        <p:spPr>
          <a:xfrm>
            <a:off x="188249" y="719798"/>
            <a:ext cx="7740503" cy="12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Who Are the system Users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Main Modules of System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Features of Each Module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Needed Action by Each User</a:t>
            </a:r>
          </a:p>
        </p:txBody>
      </p:sp>
      <p:sp>
        <p:nvSpPr>
          <p:cNvPr id="279" name="Google Shape;2342;p46">
            <a:extLst>
              <a:ext uri="{FF2B5EF4-FFF2-40B4-BE49-F238E27FC236}">
                <a16:creationId xmlns:a16="http://schemas.microsoft.com/office/drawing/2014/main" id="{6FAAFE01-F7F9-4A72-BAE5-64BF7D82ADB5}"/>
              </a:ext>
            </a:extLst>
          </p:cNvPr>
          <p:cNvSpPr txBox="1">
            <a:spLocks/>
          </p:cNvSpPr>
          <p:nvPr/>
        </p:nvSpPr>
        <p:spPr>
          <a:xfrm>
            <a:off x="-5714" y="1966878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Why Do we need to Draw Business Flow Chart?</a:t>
            </a:r>
          </a:p>
        </p:txBody>
      </p:sp>
      <p:sp>
        <p:nvSpPr>
          <p:cNvPr id="280" name="Google Shape;2178;p39">
            <a:extLst>
              <a:ext uri="{FF2B5EF4-FFF2-40B4-BE49-F238E27FC236}">
                <a16:creationId xmlns:a16="http://schemas.microsoft.com/office/drawing/2014/main" id="{5D509296-90A2-46A9-AE11-E1DCC90200A9}"/>
              </a:ext>
            </a:extLst>
          </p:cNvPr>
          <p:cNvSpPr txBox="1">
            <a:spLocks/>
          </p:cNvSpPr>
          <p:nvPr/>
        </p:nvSpPr>
        <p:spPr>
          <a:xfrm>
            <a:off x="1594883" y="4242873"/>
            <a:ext cx="7740503" cy="86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Stakeholder (Optional)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Development Team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QC Team. </a:t>
            </a:r>
          </a:p>
        </p:txBody>
      </p:sp>
      <p:sp>
        <p:nvSpPr>
          <p:cNvPr id="281" name="Google Shape;2342;p46">
            <a:extLst>
              <a:ext uri="{FF2B5EF4-FFF2-40B4-BE49-F238E27FC236}">
                <a16:creationId xmlns:a16="http://schemas.microsoft.com/office/drawing/2014/main" id="{3BD93540-ADC6-48E4-8796-7394AEBF867E}"/>
              </a:ext>
            </a:extLst>
          </p:cNvPr>
          <p:cNvSpPr txBox="1">
            <a:spLocks/>
          </p:cNvSpPr>
          <p:nvPr/>
        </p:nvSpPr>
        <p:spPr>
          <a:xfrm>
            <a:off x="659218" y="3691197"/>
            <a:ext cx="8062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/>
              <a:t>Who will Receive this Document From Business Analysis?</a:t>
            </a:r>
          </a:p>
        </p:txBody>
      </p:sp>
      <p:sp>
        <p:nvSpPr>
          <p:cNvPr id="282" name="Google Shape;2178;p39">
            <a:extLst>
              <a:ext uri="{FF2B5EF4-FFF2-40B4-BE49-F238E27FC236}">
                <a16:creationId xmlns:a16="http://schemas.microsoft.com/office/drawing/2014/main" id="{A7747F65-7FC3-42CE-AA32-5864A1718920}"/>
              </a:ext>
            </a:extLst>
          </p:cNvPr>
          <p:cNvSpPr txBox="1">
            <a:spLocks/>
          </p:cNvSpPr>
          <p:nvPr/>
        </p:nvSpPr>
        <p:spPr>
          <a:xfrm>
            <a:off x="188249" y="2555462"/>
            <a:ext cx="8752551" cy="258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Simplifying Scope into Draw to be Understood for Stakeholders &amp; Development Team. 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Make it easy to QC Team to Create their Test Cases based on each work flow for each Module. </a:t>
            </a:r>
          </a:p>
          <a:p>
            <a:pPr marL="342900" indent="-342900" algn="l">
              <a:buFont typeface="Arial"/>
              <a:buAutoNum type="arabicPlain"/>
            </a:pPr>
            <a:r>
              <a:rPr lang="en-US" sz="1600" dirty="0"/>
              <a:t>Ex. Of Work: </a:t>
            </a:r>
            <a:r>
              <a:rPr lang="en-US" sz="2000" dirty="0">
                <a:hlinkClick r:id="rId3"/>
              </a:rPr>
              <a:t>one process diagram.png</a:t>
            </a:r>
            <a:r>
              <a:rPr lang="en-US" sz="1600" dirty="0"/>
              <a:t>, </a:t>
            </a:r>
            <a:r>
              <a:rPr lang="en-US" sz="2000" dirty="0">
                <a:hlinkClick r:id="rId4"/>
              </a:rPr>
              <a:t>workflow-single.PNG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19725" y="1121545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03</a:t>
            </a:r>
            <a:br>
              <a:rPr lang="en" sz="10000" dirty="0"/>
            </a:br>
            <a:r>
              <a:rPr lang="en" sz="6600" dirty="0"/>
              <a:t>Wirframes</a:t>
            </a:r>
            <a:endParaRPr sz="100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3310624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Tool: Balsamiq SW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768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Technology Consulting by Slidesgo</vt:lpstr>
      <vt:lpstr>Business Analysis Team</vt:lpstr>
      <vt:lpstr>What are Main tasks Business Analyst responsible of?</vt:lpstr>
      <vt:lpstr>Required Delivrables by Business Analyst</vt:lpstr>
      <vt:lpstr>Scope of Work</vt:lpstr>
      <vt:lpstr>What are the contents of Scope of Work Document?</vt:lpstr>
      <vt:lpstr>Who are the involved in this process?</vt:lpstr>
      <vt:lpstr>02 Business Flowchart used tool: Microsoft Visio</vt:lpstr>
      <vt:lpstr>What do you need to Draw Business Flow Chart?</vt:lpstr>
      <vt:lpstr>03 Wirframes</vt:lpstr>
      <vt:lpstr>PowerPoint Presentation</vt:lpstr>
      <vt:lpstr>04 User Stories</vt:lpstr>
      <vt:lpstr>So, What Points Should User stories Cover?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Team</dc:title>
  <dc:creator>Menna</dc:creator>
  <cp:lastModifiedBy>Menna Atef</cp:lastModifiedBy>
  <cp:revision>5</cp:revision>
  <dcterms:modified xsi:type="dcterms:W3CDTF">2022-04-07T12:02:17Z</dcterms:modified>
</cp:coreProperties>
</file>