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60" r:id="rId8"/>
    <p:sldId id="261" r:id="rId9"/>
    <p:sldId id="262" r:id="rId10"/>
    <p:sldId id="263" r:id="rId11"/>
    <p:sldId id="264" r:id="rId12"/>
    <p:sldId id="265" r:id="rId13"/>
    <p:sldId id="268" r:id="rId14"/>
    <p:sldId id="269" r:id="rId15"/>
    <p:sldId id="283" r:id="rId16"/>
    <p:sldId id="266" r:id="rId17"/>
    <p:sldId id="267" r:id="rId18"/>
    <p:sldId id="282" r:id="rId19"/>
    <p:sldId id="270" r:id="rId20"/>
    <p:sldId id="271" r:id="rId21"/>
    <p:sldId id="272" r:id="rId22"/>
    <p:sldId id="273" r:id="rId23"/>
    <p:sldId id="284" r:id="rId24"/>
    <p:sldId id="285" r:id="rId25"/>
    <p:sldId id="274" r:id="rId26"/>
    <p:sldId id="276" r:id="rId27"/>
    <p:sldId id="277"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244332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34241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9F0971-1018-42EB-9553-4A3F88C5A6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222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330078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9F0971-1018-42EB-9553-4A3F88C5A6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5249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585602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137505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243539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28708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E9BA1-45C7-4ADA-A84B-69DCE82DE632}"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82162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276515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E9BA1-45C7-4ADA-A84B-69DCE82DE632}"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397983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E9BA1-45C7-4ADA-A84B-69DCE82DE632}"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96007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E9BA1-45C7-4ADA-A84B-69DCE82DE632}"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81537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38962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E9BA1-45C7-4ADA-A84B-69DCE82DE632}"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9F0971-1018-42EB-9553-4A3F88C5A682}" type="slidenum">
              <a:rPr lang="en-US" smtClean="0"/>
              <a:t>‹#›</a:t>
            </a:fld>
            <a:endParaRPr lang="en-US"/>
          </a:p>
        </p:txBody>
      </p:sp>
    </p:spTree>
    <p:extLst>
      <p:ext uri="{BB962C8B-B14F-4D97-AF65-F5344CB8AC3E}">
        <p14:creationId xmlns:p14="http://schemas.microsoft.com/office/powerpoint/2010/main" val="104607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8E9BA1-45C7-4ADA-A84B-69DCE82DE632}" type="datetimeFigureOut">
              <a:rPr lang="en-US" smtClean="0"/>
              <a:t>2/27/2022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9F0971-1018-42EB-9553-4A3F88C5A682}" type="slidenum">
              <a:rPr lang="en-US" smtClean="0"/>
              <a:t>‹#›</a:t>
            </a:fld>
            <a:endParaRPr lang="en-US"/>
          </a:p>
        </p:txBody>
      </p:sp>
    </p:spTree>
    <p:extLst>
      <p:ext uri="{BB962C8B-B14F-4D97-AF65-F5344CB8AC3E}">
        <p14:creationId xmlns:p14="http://schemas.microsoft.com/office/powerpoint/2010/main" val="24976641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C54A-A2DE-4C3B-AE84-04B7F1E878BE}"/>
              </a:ext>
            </a:extLst>
          </p:cNvPr>
          <p:cNvSpPr>
            <a:spLocks noGrp="1"/>
          </p:cNvSpPr>
          <p:nvPr>
            <p:ph type="ctrTitle"/>
          </p:nvPr>
        </p:nvSpPr>
        <p:spPr>
          <a:xfrm>
            <a:off x="2279374" y="1351721"/>
            <a:ext cx="7421218" cy="2453701"/>
          </a:xfrm>
        </p:spPr>
        <p:txBody>
          <a:bodyPr/>
          <a:lstStyle/>
          <a:p>
            <a:r>
              <a:rPr lang="en-US" b="1" i="0" dirty="0">
                <a:solidFill>
                  <a:srgbClr val="222222"/>
                </a:solidFill>
                <a:effectLst/>
                <a:latin typeface="Source Sans Pro" panose="020B0604020202020204" pitchFamily="34" charset="0"/>
              </a:rPr>
              <a:t>Mobile Apps Testing</a:t>
            </a:r>
            <a:br>
              <a:rPr lang="en-US" b="1" i="0" dirty="0">
                <a:solidFill>
                  <a:srgbClr val="222222"/>
                </a:solidFill>
                <a:effectLst/>
                <a:latin typeface="Source Sans Pro" panose="020B0604020202020204" pitchFamily="34" charset="0"/>
              </a:rPr>
            </a:br>
            <a:endParaRPr lang="en-US" dirty="0"/>
          </a:p>
        </p:txBody>
      </p:sp>
      <p:sp>
        <p:nvSpPr>
          <p:cNvPr id="3" name="Subtitle 2">
            <a:extLst>
              <a:ext uri="{FF2B5EF4-FFF2-40B4-BE49-F238E27FC236}">
                <a16:creationId xmlns:a16="http://schemas.microsoft.com/office/drawing/2014/main" id="{69216453-2308-4097-BB84-B081A253FA0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255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Usability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2133599"/>
            <a:ext cx="8915400" cy="4518991"/>
          </a:xfrm>
        </p:spPr>
        <p:txBody>
          <a:bodyPr>
            <a:normAutofit lnSpcReduction="10000"/>
          </a:bodyPr>
          <a:lstStyle/>
          <a:p>
            <a:r>
              <a:rPr lang="en-US" sz="2400" b="0" i="0" dirty="0">
                <a:solidFill>
                  <a:srgbClr val="3B3835"/>
                </a:solidFill>
                <a:effectLst/>
                <a:latin typeface="Source Sans Pro" panose="020B0503030403020204" pitchFamily="34" charset="0"/>
              </a:rPr>
              <a:t>The usability testing process of the Mobile application is performed to have a quick and easy step application with less functionality than a slow and difficult application with many features. The main objective is to ensure that we end up having an easy-to-use, intuitive and similar to industry-accepted interfaces which are widely used. </a:t>
            </a:r>
            <a:endParaRPr lang="ar-EG" sz="2400" b="0" i="0" dirty="0">
              <a:solidFill>
                <a:srgbClr val="3B3835"/>
              </a:solidFill>
              <a:effectLst/>
              <a:latin typeface="Source Sans Pro" panose="020B0503030403020204" pitchFamily="34" charset="0"/>
            </a:endParaRPr>
          </a:p>
          <a:p>
            <a:pPr lvl="1"/>
            <a:r>
              <a:rPr lang="en-US" sz="2000" b="0" i="0" dirty="0">
                <a:solidFill>
                  <a:srgbClr val="3B3835"/>
                </a:solidFill>
                <a:effectLst/>
                <a:latin typeface="Source Sans Pro" panose="020B0503030403020204" pitchFamily="34" charset="0"/>
              </a:rPr>
              <a:t>To ensure that the buttons should have the required size and be suitable to big fingers. </a:t>
            </a:r>
            <a:endParaRPr lang="ar-EG" sz="2000" b="0" i="0" dirty="0">
              <a:solidFill>
                <a:srgbClr val="3B3835"/>
              </a:solidFill>
              <a:effectLst/>
              <a:latin typeface="Source Sans Pro" panose="020B0503030403020204" pitchFamily="34" charset="0"/>
            </a:endParaRPr>
          </a:p>
          <a:p>
            <a:pPr lvl="1"/>
            <a:r>
              <a:rPr lang="en-US" sz="2000" b="0" i="0" dirty="0">
                <a:solidFill>
                  <a:srgbClr val="3B3835"/>
                </a:solidFill>
                <a:effectLst/>
                <a:latin typeface="Source Sans Pro" panose="020B0503030403020204" pitchFamily="34" charset="0"/>
              </a:rPr>
              <a:t>To ensure that the buttons are placed in the same section of the screen to avoid confusion to the end users. </a:t>
            </a:r>
            <a:endParaRPr lang="ar-EG" sz="2000" b="0" i="0" dirty="0">
              <a:solidFill>
                <a:srgbClr val="3B3835"/>
              </a:solidFill>
              <a:effectLst/>
              <a:latin typeface="Source Sans Pro" panose="020B0503030403020204" pitchFamily="34" charset="0"/>
            </a:endParaRPr>
          </a:p>
          <a:p>
            <a:pPr lvl="1"/>
            <a:r>
              <a:rPr lang="en-US" sz="2000" b="0" i="0" dirty="0">
                <a:solidFill>
                  <a:srgbClr val="3B3835"/>
                </a:solidFill>
                <a:effectLst/>
                <a:latin typeface="Source Sans Pro" panose="020B0503030403020204" pitchFamily="34" charset="0"/>
              </a:rPr>
              <a:t>To ensure that the icons are natural and consistent with the application. </a:t>
            </a:r>
            <a:endParaRPr lang="ar-EG" sz="2000" b="0" i="0" dirty="0">
              <a:solidFill>
                <a:srgbClr val="3B3835"/>
              </a:solidFill>
              <a:effectLst/>
              <a:latin typeface="Source Sans Pro" panose="020B0503030403020204" pitchFamily="34" charset="0"/>
            </a:endParaRPr>
          </a:p>
          <a:p>
            <a:pPr lvl="1"/>
            <a:r>
              <a:rPr lang="en-US" sz="2000" b="0" i="0" dirty="0">
                <a:solidFill>
                  <a:srgbClr val="3B3835"/>
                </a:solidFill>
                <a:effectLst/>
                <a:latin typeface="Source Sans Pro" panose="020B0503030403020204" pitchFamily="34" charset="0"/>
              </a:rPr>
              <a:t>To ensure that the buttons, which have the same function should also have the same color.</a:t>
            </a:r>
            <a:endParaRPr lang="en-US" sz="2000" dirty="0"/>
          </a:p>
        </p:txBody>
      </p:sp>
    </p:spTree>
    <p:extLst>
      <p:ext uri="{BB962C8B-B14F-4D97-AF65-F5344CB8AC3E}">
        <p14:creationId xmlns:p14="http://schemas.microsoft.com/office/powerpoint/2010/main" val="371096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477078"/>
            <a:ext cx="8915400" cy="5434144"/>
          </a:xfrm>
        </p:spPr>
        <p:txBody>
          <a:bodyPr>
            <a:normAutofit lnSpcReduction="10000"/>
          </a:bodyPr>
          <a:lstStyle/>
          <a:p>
            <a:r>
              <a:rPr lang="en-US" sz="2000" b="0" i="0" dirty="0">
                <a:solidFill>
                  <a:srgbClr val="3B3835"/>
                </a:solidFill>
                <a:effectLst/>
                <a:latin typeface="Source Sans Pro" panose="020B0503030403020204" pitchFamily="34" charset="0"/>
              </a:rPr>
              <a:t> To ensure that the validation for the tapping zoom-in and zoom-out facilities should be enabled.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keyboard input can be minimized in an appropriate manner.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application provides a method for going back or undoing an action, on touching the wrong item, within an acceptable duration.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contextual menus are not overloaded because it has to be used quickly.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text is kept simple and clear to be visible to the users.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short sentences and paragraphs are readable to the end users.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font size is big enough to be readable and not too big or too small.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the application prompts the user whenever the user starts downloading a large amount of data which may be not conducive for the application performance.</a:t>
            </a:r>
            <a:endParaRPr lang="en-US" sz="2000" dirty="0"/>
          </a:p>
        </p:txBody>
      </p:sp>
    </p:spTree>
    <p:extLst>
      <p:ext uri="{BB962C8B-B14F-4D97-AF65-F5344CB8AC3E}">
        <p14:creationId xmlns:p14="http://schemas.microsoft.com/office/powerpoint/2010/main" val="34503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477078"/>
            <a:ext cx="8915400" cy="5434144"/>
          </a:xfrm>
        </p:spPr>
        <p:txBody>
          <a:bodyPr>
            <a:normAutofit/>
          </a:bodyPr>
          <a:lstStyle/>
          <a:p>
            <a:r>
              <a:rPr lang="en-US" sz="2000" b="0" i="0" dirty="0">
                <a:solidFill>
                  <a:srgbClr val="3B3835"/>
                </a:solidFill>
                <a:effectLst/>
                <a:latin typeface="Source Sans Pro" panose="020B0503030403020204" pitchFamily="34" charset="0"/>
              </a:rPr>
              <a:t> To validate that the closing of the application is performed from different states and verify if it re-opens in the same state.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all strings are converted into appropriate languages whenever a language translation facility is available.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application items are always synchronized according to the user actions.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ensure that the end user is provided with a user manual which helps the end user to understand and operate the application who may be not familiar with the application’s proceedings Usability testing is normally performed by manual users since only human beings can understand the sensibility and comfort ability of the other users.</a:t>
            </a:r>
            <a:endParaRPr lang="en-US" sz="2000" dirty="0"/>
          </a:p>
        </p:txBody>
      </p:sp>
    </p:spTree>
    <p:extLst>
      <p:ext uri="{BB962C8B-B14F-4D97-AF65-F5344CB8AC3E}">
        <p14:creationId xmlns:p14="http://schemas.microsoft.com/office/powerpoint/2010/main" val="118901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Security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p:txBody>
          <a:bodyPr/>
          <a:lstStyle/>
          <a:p>
            <a:r>
              <a:rPr lang="en-US" b="0" i="0" dirty="0">
                <a:solidFill>
                  <a:srgbClr val="3B3835"/>
                </a:solidFill>
                <a:effectLst/>
                <a:latin typeface="Source Sans Pro" panose="020B0503030403020204" pitchFamily="34" charset="0"/>
              </a:rPr>
              <a:t>The fundamental objective of security testing is to ensure that the application’s data and networking security requirements are met as per guidelines. The following are the most crucial areas for checking the security of Mobile applications: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validate that the application is able to withstand any brute force attack which is an automated process of trial and error used to guess a person’s username, password or credit-card number.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validate whether an application is not permitting an attacker to access sensitive content or functionality without proper authentication.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validate that the application has a strong password protection system and it does not permit an attacker to obtain, change or recover another user’s password.</a:t>
            </a:r>
            <a:endParaRPr lang="en-US" dirty="0"/>
          </a:p>
        </p:txBody>
      </p:sp>
    </p:spTree>
    <p:extLst>
      <p:ext uri="{BB962C8B-B14F-4D97-AF65-F5344CB8AC3E}">
        <p14:creationId xmlns:p14="http://schemas.microsoft.com/office/powerpoint/2010/main" val="232081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503583"/>
            <a:ext cx="8915400" cy="5830956"/>
          </a:xfrm>
        </p:spPr>
        <p:txBody>
          <a:bodyPr>
            <a:normAutofit/>
          </a:bodyPr>
          <a:lstStyle/>
          <a:p>
            <a:r>
              <a:rPr lang="en-US" b="0" i="0" dirty="0">
                <a:solidFill>
                  <a:srgbClr val="3B3835"/>
                </a:solidFill>
                <a:effectLst/>
                <a:latin typeface="Source Sans Pro" panose="020B0503030403020204" pitchFamily="34" charset="0"/>
              </a:rPr>
              <a:t>To validate that the application does not suffer from insufficient session expiration.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identify the dynamic dependencies and take measures to prevent any attacker for accessing these vulnerabilities.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prevent from SQL injection related attacks.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identify and recover from any unmanaged code scenarios.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ensure whether the certificates are validated, does the application implement Certificate Pinning or not.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protect the application and the network from the denial of service attacks.</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analyze the data storage and data validation requirements.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enable the session management for preventing unauthorized users to access unsolicited information.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check if any cryptography code is broken and ensure that it is repaired.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whether the business logic implementation is secured and not vulnerable to any attack from outside.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analyze file system interactions, determine any vulnerability and correct these problems.</a:t>
            </a:r>
            <a:endParaRPr lang="en-US" dirty="0"/>
          </a:p>
        </p:txBody>
      </p:sp>
    </p:spTree>
    <p:extLst>
      <p:ext uri="{BB962C8B-B14F-4D97-AF65-F5344CB8AC3E}">
        <p14:creationId xmlns:p14="http://schemas.microsoft.com/office/powerpoint/2010/main" val="63413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503583"/>
            <a:ext cx="8915400" cy="5407639"/>
          </a:xfrm>
        </p:spPr>
        <p:txBody>
          <a:bodyPr/>
          <a:lstStyle/>
          <a:p>
            <a:r>
              <a:rPr lang="en-US" b="0" i="0" dirty="0">
                <a:solidFill>
                  <a:srgbClr val="3B3835"/>
                </a:solidFill>
                <a:effectLst/>
                <a:latin typeface="Source Sans Pro" panose="020B0503030403020204" pitchFamily="34" charset="0"/>
              </a:rPr>
              <a:t>To validate the protocol handlers for example trying to reconfigure the default landing page for the application using a malicious iframe.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protect against malicious client side injections.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protect against malicious runtime injections.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investigate file caching and prevent any malicious possibilities from the same.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prevent from insecure data storage in the keyboard cache of the applications.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investigate cookies and preventing any malicious deeds from the cookies.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provide regular audits for data protection analysis.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Investigate custom created files and preventing any malicious deeds from the custom created files.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prevent from buffer overflows and memory corruption cases.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analyze different data streams and preventing any vulnerabilities from these.</a:t>
            </a:r>
            <a:endParaRPr lang="en-US" dirty="0"/>
          </a:p>
        </p:txBody>
      </p:sp>
    </p:spTree>
    <p:extLst>
      <p:ext uri="{BB962C8B-B14F-4D97-AF65-F5344CB8AC3E}">
        <p14:creationId xmlns:p14="http://schemas.microsoft.com/office/powerpoint/2010/main" val="158358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Compatibility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p:txBody>
          <a:bodyPr/>
          <a:lstStyle/>
          <a:p>
            <a:r>
              <a:rPr lang="en-US" b="0" i="0" dirty="0">
                <a:solidFill>
                  <a:srgbClr val="3B3835"/>
                </a:solidFill>
                <a:effectLst/>
                <a:latin typeface="Source Sans Pro" panose="020B0503030403020204" pitchFamily="34" charset="0"/>
              </a:rPr>
              <a:t>Compatibility testing on mobile devices is performed to ensure that since mobile devices have different size, resolution, screen, version and hardware so the application should be tested across all the devices to ensure that the application works as desired. The following are the most prominent areas for compatibility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that the user Interface of the application is as per the screen size of the device, no text/control is partially invisible or inaccessible.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ensure that the text is readable for all users for the application.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ensure that the call/alarm functionality is enabled whenever the application is running. The application is minimized or suspended on the event of a call and then whenever the call stops the application is resumed</a:t>
            </a:r>
            <a:endParaRPr lang="en-US" dirty="0"/>
          </a:p>
        </p:txBody>
      </p:sp>
    </p:spTree>
    <p:extLst>
      <p:ext uri="{BB962C8B-B14F-4D97-AF65-F5344CB8AC3E}">
        <p14:creationId xmlns:p14="http://schemas.microsoft.com/office/powerpoint/2010/main" val="417798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Recoverability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p:txBody>
          <a:bodyPr>
            <a:normAutofit/>
          </a:bodyPr>
          <a:lstStyle/>
          <a:p>
            <a:r>
              <a:rPr lang="en-US" sz="2000" b="0" i="0" dirty="0">
                <a:solidFill>
                  <a:srgbClr val="3B3835"/>
                </a:solidFill>
                <a:effectLst/>
                <a:latin typeface="Source Sans Pro" panose="020B0503030403020204" pitchFamily="34" charset="0"/>
              </a:rPr>
              <a:t>Crash recovery and transaction interruptions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Validation of the effective application recovery situation post unexpected interruption/crash scenarios.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Verification of how the application handles a transaction during a power failure (i.e. Battery dies or a sudden manual shutdown of the device)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The validation of the process where the connection is suspended, the system needs to re-establish for recovering the data directly affected by the suspended connection.</a:t>
            </a:r>
            <a:endParaRPr lang="en-US" sz="2000" dirty="0"/>
          </a:p>
        </p:txBody>
      </p:sp>
    </p:spTree>
    <p:extLst>
      <p:ext uri="{BB962C8B-B14F-4D97-AF65-F5344CB8AC3E}">
        <p14:creationId xmlns:p14="http://schemas.microsoft.com/office/powerpoint/2010/main" val="337744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a:xfrm>
            <a:off x="2592925" y="624110"/>
            <a:ext cx="8911687" cy="873386"/>
          </a:xfrm>
        </p:spPr>
        <p:txBody>
          <a:bodyPr/>
          <a:lstStyle/>
          <a:p>
            <a:r>
              <a:rPr lang="en-US" b="0" i="0" dirty="0">
                <a:solidFill>
                  <a:srgbClr val="3B3835"/>
                </a:solidFill>
                <a:effectLst/>
                <a:latin typeface="Source Sans Pro" panose="020B0503030403020204" pitchFamily="34" charset="0"/>
              </a:rPr>
              <a:t>Laboratory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311965"/>
            <a:ext cx="8915400" cy="2398643"/>
          </a:xfrm>
        </p:spPr>
        <p:txBody>
          <a:bodyPr>
            <a:normAutofit/>
          </a:bodyPr>
          <a:lstStyle/>
          <a:p>
            <a:r>
              <a:rPr lang="en-US" sz="2000" b="0" i="0" dirty="0">
                <a:solidFill>
                  <a:srgbClr val="3B3835"/>
                </a:solidFill>
                <a:effectLst/>
                <a:latin typeface="Source Sans Pro" panose="020B0503030403020204" pitchFamily="34" charset="0"/>
              </a:rPr>
              <a:t>Laboratory testing, usually carried out by network carriers, is done by simulating the complete wireless network. This test is performed to find out any glitches when a mobile application uses voice and/or data connection to perform some functions. </a:t>
            </a:r>
            <a:endParaRPr lang="en-US" sz="2000" dirty="0"/>
          </a:p>
        </p:txBody>
      </p:sp>
      <p:sp>
        <p:nvSpPr>
          <p:cNvPr id="4" name="Title 1">
            <a:extLst>
              <a:ext uri="{FF2B5EF4-FFF2-40B4-BE49-F238E27FC236}">
                <a16:creationId xmlns:a16="http://schemas.microsoft.com/office/drawing/2014/main" id="{CD148BD4-215B-4E6A-AEB1-A0688D4E0E52}"/>
              </a:ext>
            </a:extLst>
          </p:cNvPr>
          <p:cNvSpPr txBox="1">
            <a:spLocks/>
          </p:cNvSpPr>
          <p:nvPr/>
        </p:nvSpPr>
        <p:spPr>
          <a:xfrm>
            <a:off x="2589212" y="3710608"/>
            <a:ext cx="8911687" cy="8733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3B3835"/>
                </a:solidFill>
                <a:latin typeface="Source Sans Pro" panose="020B0503030403020204" pitchFamily="34" charset="0"/>
              </a:rPr>
              <a:t>Memory Leakage Testing</a:t>
            </a:r>
            <a:endParaRPr lang="en-US" dirty="0"/>
          </a:p>
        </p:txBody>
      </p:sp>
      <p:sp>
        <p:nvSpPr>
          <p:cNvPr id="5" name="Content Placeholder 2">
            <a:extLst>
              <a:ext uri="{FF2B5EF4-FFF2-40B4-BE49-F238E27FC236}">
                <a16:creationId xmlns:a16="http://schemas.microsoft.com/office/drawing/2014/main" id="{52667CE4-A148-40B2-BC13-85A0532AF8B7}"/>
              </a:ext>
            </a:extLst>
          </p:cNvPr>
          <p:cNvSpPr txBox="1">
            <a:spLocks/>
          </p:cNvSpPr>
          <p:nvPr/>
        </p:nvSpPr>
        <p:spPr>
          <a:xfrm>
            <a:off x="2585499" y="4398463"/>
            <a:ext cx="8915400" cy="23986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solidFill>
                  <a:srgbClr val="3B3835"/>
                </a:solidFill>
                <a:latin typeface="Source Sans Pro" panose="020B0503030403020204" pitchFamily="34" charset="0"/>
              </a:rPr>
              <a:t>Memory leakage happens when a computer program or application is unable to manage the memory it is allocated resulting in poor performance of the application and the overall slowdown of the system. As mobile devices have significant constraints of available memory, memory leakage testing is crucial for the proper functioning of an application</a:t>
            </a:r>
            <a:endParaRPr lang="en-US" sz="2000" dirty="0"/>
          </a:p>
        </p:txBody>
      </p:sp>
    </p:spTree>
    <p:extLst>
      <p:ext uri="{BB962C8B-B14F-4D97-AF65-F5344CB8AC3E}">
        <p14:creationId xmlns:p14="http://schemas.microsoft.com/office/powerpoint/2010/main" val="64874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Interrupt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p:txBody>
          <a:bodyPr>
            <a:normAutofit fontScale="92500" lnSpcReduction="10000"/>
          </a:bodyPr>
          <a:lstStyle/>
          <a:p>
            <a:r>
              <a:rPr lang="en-US" b="0" i="0" dirty="0">
                <a:solidFill>
                  <a:srgbClr val="3B3835"/>
                </a:solidFill>
                <a:effectLst/>
                <a:latin typeface="Source Sans Pro" panose="020B0503030403020204" pitchFamily="34" charset="0"/>
              </a:rPr>
              <a:t>An application while functioning may face several interruptions like incoming calls or network coverage outage and recovery. The different types of interruptions are:</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Incoming and Outgoing SMS and MMS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Incoming and Outgoing calls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Incoming Notifications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Battery Removal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Cable Insertion and Removal for data transfer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Network outage and recovery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Media Player on/off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Device Power cycle </a:t>
            </a:r>
            <a:br>
              <a:rPr lang="ar-EG" b="0" i="0" dirty="0">
                <a:solidFill>
                  <a:srgbClr val="3B3835"/>
                </a:solidFill>
                <a:effectLst/>
                <a:latin typeface="Source Sans Pro" panose="020B0503030403020204" pitchFamily="34" charset="0"/>
              </a:rPr>
            </a:br>
            <a:r>
              <a:rPr lang="en-US" b="0" i="0" dirty="0">
                <a:solidFill>
                  <a:srgbClr val="3B3835"/>
                </a:solidFill>
                <a:effectLst/>
                <a:latin typeface="Source Sans Pro" panose="020B0503030403020204" pitchFamily="34" charset="0"/>
              </a:rPr>
              <a:t>An application should be able to handle these interruptions by going into a suspended state and resuming afterwards.</a:t>
            </a:r>
            <a:endParaRPr lang="en-US" dirty="0"/>
          </a:p>
        </p:txBody>
      </p:sp>
    </p:spTree>
    <p:extLst>
      <p:ext uri="{BB962C8B-B14F-4D97-AF65-F5344CB8AC3E}">
        <p14:creationId xmlns:p14="http://schemas.microsoft.com/office/powerpoint/2010/main" val="38939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88D5-3100-4478-BE3F-0F32B9D6D683}"/>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Mobile application testing</a:t>
            </a:r>
            <a:endParaRPr lang="en-US" dirty="0"/>
          </a:p>
        </p:txBody>
      </p:sp>
      <p:sp>
        <p:nvSpPr>
          <p:cNvPr id="3" name="Content Placeholder 2">
            <a:extLst>
              <a:ext uri="{FF2B5EF4-FFF2-40B4-BE49-F238E27FC236}">
                <a16:creationId xmlns:a16="http://schemas.microsoft.com/office/drawing/2014/main" id="{9EA32D3B-330A-4121-9A7A-2BC2659F7CB7}"/>
              </a:ext>
            </a:extLst>
          </p:cNvPr>
          <p:cNvSpPr>
            <a:spLocks noGrp="1"/>
          </p:cNvSpPr>
          <p:nvPr>
            <p:ph idx="1"/>
          </p:nvPr>
        </p:nvSpPr>
        <p:spPr>
          <a:xfrm>
            <a:off x="2589212" y="2040835"/>
            <a:ext cx="8915400" cy="3870387"/>
          </a:xfrm>
        </p:spPr>
        <p:txBody>
          <a:bodyPr>
            <a:normAutofit/>
          </a:bodyPr>
          <a:lstStyle/>
          <a:p>
            <a:r>
              <a:rPr lang="en-US" sz="2000" b="0" i="0" dirty="0">
                <a:solidFill>
                  <a:srgbClr val="3B3835"/>
                </a:solidFill>
                <a:effectLst/>
                <a:latin typeface="Source Sans Pro" panose="020B0503030403020204" pitchFamily="34" charset="0"/>
              </a:rPr>
              <a:t>Mobile application testing is a process by which application software developed for hand held mobile devices is tested for its functionality, usability and consistency. Mobile application testing can be automated or manual type of testing.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Mobile applications either come pre-installed or can be installed from mobile software distribution platforms. Mobile devices have witnessed a phenomenal growth in the past few years</a:t>
            </a:r>
            <a:endParaRPr lang="en-US" sz="2000" dirty="0"/>
          </a:p>
        </p:txBody>
      </p:sp>
    </p:spTree>
    <p:extLst>
      <p:ext uri="{BB962C8B-B14F-4D97-AF65-F5344CB8AC3E}">
        <p14:creationId xmlns:p14="http://schemas.microsoft.com/office/powerpoint/2010/main" val="363362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a:xfrm>
            <a:off x="2592925" y="624110"/>
            <a:ext cx="8911687" cy="873386"/>
          </a:xfrm>
        </p:spPr>
        <p:txBody>
          <a:bodyPr/>
          <a:lstStyle/>
          <a:p>
            <a:r>
              <a:rPr lang="en-US" b="0" i="0" dirty="0">
                <a:solidFill>
                  <a:srgbClr val="3B3835"/>
                </a:solidFill>
                <a:effectLst/>
                <a:latin typeface="Source Sans Pro" panose="020B0503030403020204" pitchFamily="34" charset="0"/>
              </a:rPr>
              <a:t>Installation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881809"/>
            <a:ext cx="8915400" cy="2398643"/>
          </a:xfrm>
        </p:spPr>
        <p:txBody>
          <a:bodyPr>
            <a:normAutofit/>
          </a:bodyPr>
          <a:lstStyle/>
          <a:p>
            <a:r>
              <a:rPr lang="en-US" sz="2000" dirty="0">
                <a:solidFill>
                  <a:srgbClr val="007AB5"/>
                </a:solidFill>
                <a:latin typeface="Source Sans Pro" panose="020B0503030403020204" pitchFamily="34" charset="0"/>
              </a:rPr>
              <a:t> </a:t>
            </a:r>
            <a:r>
              <a:rPr lang="en-US" sz="2000" b="0" i="0" dirty="0">
                <a:solidFill>
                  <a:srgbClr val="3B3835"/>
                </a:solidFill>
                <a:effectLst/>
                <a:latin typeface="Source Sans Pro" panose="020B0503030403020204" pitchFamily="34" charset="0"/>
              </a:rPr>
              <a:t>Certain mobile applications come pre-installed on the device whereas others have to be installed from the store. Installation testing verifies that the installation process goes smoothly without the user having to face any difficulty. This testing process covers installation, updating and uninstalling of an application</a:t>
            </a:r>
            <a:endParaRPr lang="en-US" sz="2000" dirty="0"/>
          </a:p>
        </p:txBody>
      </p:sp>
    </p:spTree>
    <p:extLst>
      <p:ext uri="{BB962C8B-B14F-4D97-AF65-F5344CB8AC3E}">
        <p14:creationId xmlns:p14="http://schemas.microsoft.com/office/powerpoint/2010/main" val="398988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a:xfrm>
            <a:off x="2592925" y="624110"/>
            <a:ext cx="8911687" cy="873386"/>
          </a:xfrm>
        </p:spPr>
        <p:txBody>
          <a:bodyPr/>
          <a:lstStyle/>
          <a:p>
            <a:r>
              <a:rPr lang="en-US" b="0" i="0" dirty="0">
                <a:solidFill>
                  <a:srgbClr val="3B3835"/>
                </a:solidFill>
                <a:effectLst/>
                <a:latin typeface="Source Sans Pro" panose="020B0503030403020204" pitchFamily="34" charset="0"/>
              </a:rPr>
              <a:t>Location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311965"/>
            <a:ext cx="8915400" cy="1404731"/>
          </a:xfrm>
        </p:spPr>
        <p:txBody>
          <a:bodyPr>
            <a:normAutofit/>
          </a:bodyPr>
          <a:lstStyle/>
          <a:p>
            <a:r>
              <a:rPr lang="en-US" b="0" i="0" dirty="0">
                <a:solidFill>
                  <a:srgbClr val="3B3835"/>
                </a:solidFill>
                <a:effectLst/>
                <a:latin typeface="Source Sans Pro" panose="020B0503030403020204" pitchFamily="34" charset="0"/>
              </a:rPr>
              <a:t>Connectivity changes with network and location, but you can't mimic those fluctuating conditions in a lab. Only in Country non automated testers can perform comprehensive usability and functionality testing. </a:t>
            </a:r>
            <a:endParaRPr lang="en-US" dirty="0"/>
          </a:p>
        </p:txBody>
      </p:sp>
      <p:sp>
        <p:nvSpPr>
          <p:cNvPr id="4" name="Title 1">
            <a:extLst>
              <a:ext uri="{FF2B5EF4-FFF2-40B4-BE49-F238E27FC236}">
                <a16:creationId xmlns:a16="http://schemas.microsoft.com/office/drawing/2014/main" id="{CD148BD4-215B-4E6A-AEB1-A0688D4E0E52}"/>
              </a:ext>
            </a:extLst>
          </p:cNvPr>
          <p:cNvSpPr txBox="1">
            <a:spLocks/>
          </p:cNvSpPr>
          <p:nvPr/>
        </p:nvSpPr>
        <p:spPr>
          <a:xfrm>
            <a:off x="2585499" y="2511287"/>
            <a:ext cx="8911687" cy="8733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dirty="0">
                <a:solidFill>
                  <a:srgbClr val="3B3835"/>
                </a:solidFill>
                <a:effectLst/>
                <a:latin typeface="Source Sans Pro" panose="020B0503030403020204" pitchFamily="34" charset="0"/>
              </a:rPr>
              <a:t>Outdated Software Testing</a:t>
            </a:r>
            <a:endParaRPr lang="en-US" dirty="0"/>
          </a:p>
        </p:txBody>
      </p:sp>
      <p:sp>
        <p:nvSpPr>
          <p:cNvPr id="5" name="Content Placeholder 2">
            <a:extLst>
              <a:ext uri="{FF2B5EF4-FFF2-40B4-BE49-F238E27FC236}">
                <a16:creationId xmlns:a16="http://schemas.microsoft.com/office/drawing/2014/main" id="{52667CE4-A148-40B2-BC13-85A0532AF8B7}"/>
              </a:ext>
            </a:extLst>
          </p:cNvPr>
          <p:cNvSpPr txBox="1">
            <a:spLocks/>
          </p:cNvSpPr>
          <p:nvPr/>
        </p:nvSpPr>
        <p:spPr>
          <a:xfrm>
            <a:off x="2592925" y="3199143"/>
            <a:ext cx="8915400" cy="926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3B3835"/>
                </a:solidFill>
                <a:effectLst/>
                <a:latin typeface="Source Sans Pro" panose="020B0503030403020204" pitchFamily="34" charset="0"/>
              </a:rPr>
              <a:t>Not everyone regularly updates their operating system. Some Android users might not even have access to the newest version. Professional Testers can test outdated software</a:t>
            </a:r>
            <a:endParaRPr lang="en-US" dirty="0"/>
          </a:p>
        </p:txBody>
      </p:sp>
      <p:sp>
        <p:nvSpPr>
          <p:cNvPr id="6" name="Title 1">
            <a:extLst>
              <a:ext uri="{FF2B5EF4-FFF2-40B4-BE49-F238E27FC236}">
                <a16:creationId xmlns:a16="http://schemas.microsoft.com/office/drawing/2014/main" id="{AB4EFDFC-FDA3-4E64-ADA9-BA711A0A9BB2}"/>
              </a:ext>
            </a:extLst>
          </p:cNvPr>
          <p:cNvSpPr txBox="1">
            <a:spLocks/>
          </p:cNvSpPr>
          <p:nvPr/>
        </p:nvSpPr>
        <p:spPr>
          <a:xfrm>
            <a:off x="2574358" y="3990332"/>
            <a:ext cx="8911687" cy="8733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dirty="0">
                <a:solidFill>
                  <a:srgbClr val="3B3835"/>
                </a:solidFill>
                <a:effectLst/>
                <a:latin typeface="Source Sans Pro" panose="020B0503030403020204" pitchFamily="34" charset="0"/>
              </a:rPr>
              <a:t>Load Testing</a:t>
            </a:r>
            <a:endParaRPr lang="en-US" dirty="0"/>
          </a:p>
        </p:txBody>
      </p:sp>
      <p:sp>
        <p:nvSpPr>
          <p:cNvPr id="7" name="Content Placeholder 2">
            <a:extLst>
              <a:ext uri="{FF2B5EF4-FFF2-40B4-BE49-F238E27FC236}">
                <a16:creationId xmlns:a16="http://schemas.microsoft.com/office/drawing/2014/main" id="{7CB407CD-ABDA-4910-8C95-5984E575B148}"/>
              </a:ext>
            </a:extLst>
          </p:cNvPr>
          <p:cNvSpPr txBox="1">
            <a:spLocks/>
          </p:cNvSpPr>
          <p:nvPr/>
        </p:nvSpPr>
        <p:spPr>
          <a:xfrm>
            <a:off x="2570645" y="4731027"/>
            <a:ext cx="8915400" cy="15318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3B3835"/>
                </a:solidFill>
                <a:effectLst/>
                <a:latin typeface="Source Sans Pro" panose="020B0503030403020204" pitchFamily="34" charset="0"/>
              </a:rPr>
              <a:t>When many users all attempt to download, load, and use your app or game simultaneously, slow load times or crashes can occur causing many customers to abandon your app, game, or website. In-country human testing done manually is the most effective way to test load</a:t>
            </a:r>
            <a:endParaRPr lang="en-US" dirty="0"/>
          </a:p>
        </p:txBody>
      </p:sp>
    </p:spTree>
    <p:extLst>
      <p:ext uri="{BB962C8B-B14F-4D97-AF65-F5344CB8AC3E}">
        <p14:creationId xmlns:p14="http://schemas.microsoft.com/office/powerpoint/2010/main" val="199321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Other Important Checks:</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2133600"/>
            <a:ext cx="8915400" cy="4585252"/>
          </a:xfrm>
        </p:spPr>
        <p:txBody>
          <a:bodyPr>
            <a:normAutofit fontScale="92500" lnSpcReduction="20000"/>
          </a:bodyPr>
          <a:lstStyle/>
          <a:p>
            <a:r>
              <a:rPr lang="en-US" b="0" i="0" dirty="0">
                <a:solidFill>
                  <a:srgbClr val="3B3835"/>
                </a:solidFill>
                <a:effectLst/>
                <a:latin typeface="Source Sans Pro" panose="020B0503030403020204" pitchFamily="34" charset="0"/>
              </a:rPr>
              <a:t>Un-installation testing (whether the application can be uninstalled in a reasonable amount of time and with required criterion)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Network test cases (validation of whether the network is performing under required load or not, whether the network is able to support all the necessary applications during the testing procedures)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Check Unmapped keys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Check application splash screen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Continued keypad entry during interrupts and other times like network issues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Methods which deal with exiting the application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Charger effect while an application is running in the background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Low battery and high performance demand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Removal of battery while an application is being performed</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Consumption of battery by application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Check Application side effects</a:t>
            </a:r>
            <a:endParaRPr lang="en-US" dirty="0"/>
          </a:p>
        </p:txBody>
      </p:sp>
    </p:spTree>
    <p:extLst>
      <p:ext uri="{BB962C8B-B14F-4D97-AF65-F5344CB8AC3E}">
        <p14:creationId xmlns:p14="http://schemas.microsoft.com/office/powerpoint/2010/main" val="14118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Mobile Application Testing Strategy</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444487"/>
            <a:ext cx="8915400" cy="4903304"/>
          </a:xfrm>
        </p:spPr>
        <p:txBody>
          <a:bodyPr>
            <a:normAutofit lnSpcReduction="10000"/>
          </a:bodyPr>
          <a:lstStyle/>
          <a:p>
            <a:pPr marL="0" indent="0">
              <a:buNone/>
            </a:pPr>
            <a:br>
              <a:rPr lang="ar-EG" dirty="0"/>
            </a:br>
            <a:r>
              <a:rPr lang="en-US" b="0" i="0" dirty="0">
                <a:solidFill>
                  <a:srgbClr val="3B3835"/>
                </a:solidFill>
                <a:effectLst/>
                <a:latin typeface="Source Sans Pro" panose="020B0503030403020204" pitchFamily="34" charset="0"/>
              </a:rPr>
              <a:t>The Test strategy should make sure that all the quality and performance guidelines are met. A few pointers in this area:</a:t>
            </a:r>
            <a:endParaRPr lang="ar-EG" dirty="0"/>
          </a:p>
          <a:p>
            <a:r>
              <a:rPr lang="en-US" b="1" i="0" dirty="0">
                <a:solidFill>
                  <a:srgbClr val="3B3835"/>
                </a:solidFill>
                <a:effectLst/>
                <a:latin typeface="Source Sans Pro" panose="020B0503030403020204" pitchFamily="34" charset="0"/>
              </a:rPr>
              <a:t>Selection of the devices </a:t>
            </a:r>
            <a:r>
              <a:rPr lang="en-US" b="0" i="0" dirty="0">
                <a:solidFill>
                  <a:srgbClr val="3B3835"/>
                </a:solidFill>
                <a:effectLst/>
                <a:latin typeface="Source Sans Pro" panose="020B0503030403020204" pitchFamily="34" charset="0"/>
              </a:rPr>
              <a:t>– Analyze the market and choose the devices that are widely used. (This decision mostly relies on the clients. The client or the app builders consider the popularity factor of a certain devices as well as the marketing needs for the application to decide what handsets to use for testing.</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 </a:t>
            </a:r>
            <a:r>
              <a:rPr lang="en-US" b="1" i="0" dirty="0">
                <a:solidFill>
                  <a:srgbClr val="3B3835"/>
                </a:solidFill>
                <a:effectLst/>
                <a:latin typeface="Source Sans Pro" panose="020B0503030403020204" pitchFamily="34" charset="0"/>
              </a:rPr>
              <a:t>Emulators</a:t>
            </a:r>
            <a:r>
              <a:rPr lang="en-US" b="0" i="0" dirty="0">
                <a:solidFill>
                  <a:srgbClr val="3B3835"/>
                </a:solidFill>
                <a:effectLst/>
                <a:latin typeface="Source Sans Pro" panose="020B0503030403020204" pitchFamily="34" charset="0"/>
              </a:rPr>
              <a:t> – The use of these is extremely useful in the initial stages of development, as they allow quick and efficient checking of the app. Emulator is a system that runs software from one environment to another environment without changing the software itself. It duplicates the features and work on real system.</a:t>
            </a:r>
            <a:endParaRPr lang="ar-EG" dirty="0">
              <a:solidFill>
                <a:srgbClr val="3B3835"/>
              </a:solidFill>
              <a:latin typeface="Source Sans Pro" panose="020B0503030403020204" pitchFamily="34" charset="0"/>
            </a:endParaRPr>
          </a:p>
          <a:p>
            <a:pPr marL="0" indent="0">
              <a:buNone/>
            </a:pPr>
            <a:r>
              <a:rPr lang="en-US" b="0" i="0" dirty="0">
                <a:solidFill>
                  <a:srgbClr val="3B3835"/>
                </a:solidFill>
                <a:effectLst/>
                <a:latin typeface="Source Sans Pro" panose="020B0503030403020204" pitchFamily="34" charset="0"/>
              </a:rPr>
              <a:t> </a:t>
            </a:r>
            <a:r>
              <a:rPr lang="en-US" b="0" i="0" u="sng" dirty="0">
                <a:solidFill>
                  <a:srgbClr val="3B3835"/>
                </a:solidFill>
                <a:effectLst/>
                <a:latin typeface="Source Sans Pro" panose="020B0503030403020204" pitchFamily="34" charset="0"/>
              </a:rPr>
              <a:t>Types of Mobile Emulators: </a:t>
            </a:r>
            <a:endParaRPr lang="ar-EG" b="0" i="0" u="sng"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 Device Emulator- provided by device manufacturers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Browser Emulator- simulates mobile browser environments. </a:t>
            </a:r>
            <a:endParaRPr lang="ar-EG" dirty="0">
              <a:solidFill>
                <a:srgbClr val="3B3835"/>
              </a:solidFill>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Operating systems Emulator- Apple provides emulators for iPhones, Microsoft for Windows phones and Google Android phones</a:t>
            </a:r>
            <a:endParaRPr lang="en-US" dirty="0"/>
          </a:p>
        </p:txBody>
      </p:sp>
    </p:spTree>
    <p:extLst>
      <p:ext uri="{BB962C8B-B14F-4D97-AF65-F5344CB8AC3E}">
        <p14:creationId xmlns:p14="http://schemas.microsoft.com/office/powerpoint/2010/main" val="1088771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662610"/>
            <a:ext cx="8915400" cy="5248612"/>
          </a:xfrm>
        </p:spPr>
        <p:txBody>
          <a:bodyPr/>
          <a:lstStyle/>
          <a:p>
            <a:r>
              <a:rPr lang="en-US" b="1" i="0" dirty="0">
                <a:solidFill>
                  <a:srgbClr val="3B3835"/>
                </a:solidFill>
                <a:effectLst/>
                <a:latin typeface="Source Sans Pro" panose="020B0503030403020204" pitchFamily="34" charset="0"/>
              </a:rPr>
              <a:t> the physical devices </a:t>
            </a:r>
            <a:r>
              <a:rPr lang="en-US" b="0" i="0" dirty="0">
                <a:solidFill>
                  <a:srgbClr val="3B3835"/>
                </a:solidFill>
                <a:effectLst/>
                <a:latin typeface="Source Sans Pro" panose="020B0503030403020204" pitchFamily="34" charset="0"/>
              </a:rPr>
              <a:t>:After a satisfactory level of development is complete for the mobile app,  you could move to test on the physical devices for a more real life scenarios  based testing.</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 </a:t>
            </a:r>
            <a:r>
              <a:rPr lang="en-US" b="1" i="0" dirty="0">
                <a:solidFill>
                  <a:srgbClr val="3B3835"/>
                </a:solidFill>
                <a:effectLst/>
                <a:latin typeface="Source Sans Pro" panose="020B0503030403020204" pitchFamily="34" charset="0"/>
              </a:rPr>
              <a:t>Consider cloud computing based testing: </a:t>
            </a:r>
            <a:r>
              <a:rPr lang="en-US" b="0" i="0" dirty="0">
                <a:solidFill>
                  <a:srgbClr val="3B3835"/>
                </a:solidFill>
                <a:effectLst/>
                <a:latin typeface="Source Sans Pro" panose="020B0503030403020204" pitchFamily="34" charset="0"/>
              </a:rPr>
              <a:t>Cloud computing is basically  running devices on multiple systems or networks via Internet where  applications can be tested, updated and managed. For testing purposes, it  creates the web based mobile environment on a simulator to access the mobile  app</a:t>
            </a:r>
            <a:endParaRPr lang="en-US" dirty="0"/>
          </a:p>
        </p:txBody>
      </p:sp>
    </p:spTree>
    <p:extLst>
      <p:ext uri="{BB962C8B-B14F-4D97-AF65-F5344CB8AC3E}">
        <p14:creationId xmlns:p14="http://schemas.microsoft.com/office/powerpoint/2010/main" val="313740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DF8D-B5A7-450F-8BF9-E2A9AEBDB11A}"/>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You Must Follow</a:t>
            </a:r>
            <a:r>
              <a:rPr lang="en-US" dirty="0">
                <a:solidFill>
                  <a:srgbClr val="3B3835"/>
                </a:solidFill>
                <a:latin typeface="Source Sans Pro" panose="020B0503030403020204" pitchFamily="34" charset="0"/>
                <a:sym typeface="Wingdings" panose="05000000000000000000" pitchFamily="2" charset="2"/>
              </a:rPr>
              <a:t>: </a:t>
            </a:r>
            <a:r>
              <a:rPr lang="en-US" b="0" i="0" dirty="0">
                <a:solidFill>
                  <a:srgbClr val="3B3835"/>
                </a:solidFill>
                <a:effectLst/>
                <a:latin typeface="Source Sans Pro" panose="020B0503030403020204" pitchFamily="34" charset="0"/>
                <a:sym typeface="Wingdings" panose="05000000000000000000" pitchFamily="2" charset="2"/>
              </a:rPr>
              <a:t>planning</a:t>
            </a:r>
            <a:endParaRPr lang="en-US" dirty="0"/>
          </a:p>
        </p:txBody>
      </p:sp>
      <p:sp>
        <p:nvSpPr>
          <p:cNvPr id="3" name="Content Placeholder 2">
            <a:extLst>
              <a:ext uri="{FF2B5EF4-FFF2-40B4-BE49-F238E27FC236}">
                <a16:creationId xmlns:a16="http://schemas.microsoft.com/office/drawing/2014/main" id="{4E40B656-2411-49B2-BDC3-C8D73F74A2BE}"/>
              </a:ext>
            </a:extLst>
          </p:cNvPr>
          <p:cNvSpPr>
            <a:spLocks noGrp="1"/>
          </p:cNvSpPr>
          <p:nvPr>
            <p:ph idx="1"/>
          </p:nvPr>
        </p:nvSpPr>
        <p:spPr>
          <a:xfrm>
            <a:off x="2589212" y="1431235"/>
            <a:ext cx="8915400" cy="5314122"/>
          </a:xfrm>
        </p:spPr>
        <p:txBody>
          <a:bodyPr>
            <a:normAutofit lnSpcReduction="10000"/>
          </a:bodyPr>
          <a:lstStyle/>
          <a:p>
            <a:r>
              <a:rPr lang="en-US" b="1" i="0" u="sng" dirty="0">
                <a:solidFill>
                  <a:srgbClr val="3B3835"/>
                </a:solidFill>
                <a:effectLst/>
                <a:latin typeface="Source Sans Pro" panose="020B0503030403020204" pitchFamily="34" charset="0"/>
              </a:rPr>
              <a:t>Determine what needs to be tested: </a:t>
            </a:r>
            <a:r>
              <a:rPr lang="en-US" b="0" i="0" dirty="0">
                <a:solidFill>
                  <a:srgbClr val="3B3835"/>
                </a:solidFill>
                <a:effectLst/>
                <a:latin typeface="Source Sans Pro" panose="020B0503030403020204" pitchFamily="34" charset="0"/>
              </a:rPr>
              <a:t>Figure out the features and functionality that need to be tested. The best tactic to software testing is to include multiple types of testing. Create a suite  of automated regression tests and smoke tests and run them regularly. You can now  focus your manual testing efforts on areas of your application, not covered, by  automated testing.</a:t>
            </a:r>
          </a:p>
          <a:p>
            <a:r>
              <a:rPr lang="en-US" b="0" i="0" dirty="0">
                <a:solidFill>
                  <a:srgbClr val="3B3835"/>
                </a:solidFill>
                <a:effectLst/>
                <a:latin typeface="Source Sans Pro" panose="020B0503030403020204" pitchFamily="34" charset="0"/>
              </a:rPr>
              <a:t> </a:t>
            </a:r>
            <a:r>
              <a:rPr lang="en-US" b="1" i="0" u="sng" dirty="0">
                <a:solidFill>
                  <a:srgbClr val="3B3835"/>
                </a:solidFill>
                <a:effectLst/>
                <a:latin typeface="Source Sans Pro" panose="020B0503030403020204" pitchFamily="34" charset="0"/>
              </a:rPr>
              <a:t>Spread out the work: </a:t>
            </a:r>
            <a:r>
              <a:rPr lang="en-US" b="0" i="0" dirty="0">
                <a:solidFill>
                  <a:srgbClr val="3B3835"/>
                </a:solidFill>
                <a:effectLst/>
                <a:latin typeface="Source Sans Pro" panose="020B0503030403020204" pitchFamily="34" charset="0"/>
              </a:rPr>
              <a:t>Give everyone plenty of time to test and decide who should test what and when. By  sharing the load, you increase the odds, that each tester will have enough time and  energy needed to perform test thoroughly.</a:t>
            </a:r>
          </a:p>
          <a:p>
            <a:r>
              <a:rPr lang="en-US" b="1" i="0" u="sng" dirty="0">
                <a:solidFill>
                  <a:srgbClr val="3B3835"/>
                </a:solidFill>
                <a:effectLst/>
                <a:latin typeface="Source Sans Pro" panose="020B0503030403020204" pitchFamily="34" charset="0"/>
              </a:rPr>
              <a:t> Store intelligently: </a:t>
            </a:r>
            <a:r>
              <a:rPr lang="en-US" b="0" i="0" dirty="0">
                <a:solidFill>
                  <a:srgbClr val="3B3835"/>
                </a:solidFill>
                <a:effectLst/>
                <a:latin typeface="Source Sans Pro" panose="020B0503030403020204" pitchFamily="34" charset="0"/>
              </a:rPr>
              <a:t>It is a bad practice to have all the requirements &amp; change requests over the email.  Store all reports, documents on a centralized location. If stored logically, you will see  increase productivity and have easy availability of documents.</a:t>
            </a:r>
          </a:p>
          <a:p>
            <a:r>
              <a:rPr lang="en-US" b="1" i="0" u="sng" dirty="0">
                <a:solidFill>
                  <a:srgbClr val="3B3835"/>
                </a:solidFill>
                <a:effectLst/>
                <a:latin typeface="Source Sans Pro" panose="020B0503030403020204" pitchFamily="34" charset="0"/>
              </a:rPr>
              <a:t>Start writing test cases early:</a:t>
            </a:r>
            <a:br>
              <a:rPr lang="en-US" b="0" i="0" dirty="0">
                <a:solidFill>
                  <a:srgbClr val="3B3835"/>
                </a:solidFill>
                <a:effectLst/>
                <a:latin typeface="Source Sans Pro" panose="020B0503030403020204" pitchFamily="34" charset="0"/>
              </a:rPr>
            </a:br>
            <a:r>
              <a:rPr lang="en-US" b="0" i="0" dirty="0">
                <a:solidFill>
                  <a:srgbClr val="3B3835"/>
                </a:solidFill>
                <a:effectLst/>
                <a:latin typeface="Source Sans Pro" panose="020B0503030403020204" pitchFamily="34" charset="0"/>
              </a:rPr>
              <a:t>Start writing test cases during the early phase of software development life cycle. It will  help you easily identify the requirements that are not testable. While writing test cases, start with positive test cases. After that, you can consider  negative/ invalid test cases.</a:t>
            </a:r>
            <a:endParaRPr lang="en-US" dirty="0"/>
          </a:p>
        </p:txBody>
      </p:sp>
    </p:spTree>
    <p:extLst>
      <p:ext uri="{BB962C8B-B14F-4D97-AF65-F5344CB8AC3E}">
        <p14:creationId xmlns:p14="http://schemas.microsoft.com/office/powerpoint/2010/main" val="698303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431268-C997-444E-830B-0DA6E1CD5A8D}"/>
              </a:ext>
            </a:extLst>
          </p:cNvPr>
          <p:cNvSpPr/>
          <p:nvPr/>
        </p:nvSpPr>
        <p:spPr>
          <a:xfrm>
            <a:off x="3580171" y="2967335"/>
            <a:ext cx="5880136" cy="2215991"/>
          </a:xfrm>
          <a:prstGeom prst="rect">
            <a:avLst/>
          </a:prstGeom>
          <a:noFill/>
        </p:spPr>
        <p:txBody>
          <a:bodyPr wrap="none" lIns="91440" tIns="45720" rIns="91440" bIns="45720">
            <a:spAutoFit/>
          </a:bodyPr>
          <a:lstStyle/>
          <a:p>
            <a:pPr algn="ctr"/>
            <a:r>
              <a:rPr lang="en-US" sz="13800">
                <a:ln w="0"/>
                <a:solidFill>
                  <a:schemeClr val="accent3">
                    <a:lumMod val="50000"/>
                  </a:schemeClr>
                </a:solidFill>
                <a:effectLst>
                  <a:reflection blurRad="6350" stA="53000" endA="300" endPos="35500" dir="5400000" sy="-90000" algn="bl" rotWithShape="0"/>
                </a:effectLst>
              </a:rPr>
              <a:t>Thanks</a:t>
            </a:r>
            <a:endParaRPr lang="en-US" sz="13800" dirty="0">
              <a:ln w="0"/>
              <a:solidFill>
                <a:schemeClr val="accent3">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5075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normAutofit/>
          </a:bodyPr>
          <a:lstStyle/>
          <a:p>
            <a:r>
              <a:rPr lang="en-US" b="0" i="0" dirty="0">
                <a:solidFill>
                  <a:srgbClr val="3B3835"/>
                </a:solidFill>
                <a:effectLst/>
                <a:latin typeface="Source Sans Pro" panose="020B0503030403020204" pitchFamily="34" charset="0"/>
              </a:rPr>
              <a:t>Key Challenges for Mobile Application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2133600"/>
            <a:ext cx="8915400" cy="4399722"/>
          </a:xfrm>
        </p:spPr>
        <p:txBody>
          <a:bodyPr>
            <a:normAutofit/>
          </a:bodyPr>
          <a:lstStyle/>
          <a:p>
            <a:pPr marL="457200" indent="-457200" algn="l">
              <a:buAutoNum type="arabicPeriod"/>
            </a:pPr>
            <a:r>
              <a:rPr lang="en-US" sz="2000" b="0" i="0" dirty="0">
                <a:solidFill>
                  <a:srgbClr val="3B3835"/>
                </a:solidFill>
                <a:effectLst/>
                <a:latin typeface="Source Sans Pro" panose="020B0503030403020204" pitchFamily="34" charset="0"/>
              </a:rPr>
              <a:t>Variety of Mobile Devices</a:t>
            </a:r>
            <a:br>
              <a:rPr lang="en-US" sz="2000" b="0" i="0" dirty="0">
                <a:solidFill>
                  <a:srgbClr val="3B3835"/>
                </a:solidFill>
                <a:effectLst/>
                <a:latin typeface="Source Sans Pro" panose="020B0503030403020204" pitchFamily="34" charset="0"/>
              </a:rPr>
            </a:br>
            <a:endParaRPr lang="ar-EG" sz="2000" b="0" i="0" dirty="0">
              <a:solidFill>
                <a:srgbClr val="3B3835"/>
              </a:solidFill>
              <a:effectLst/>
              <a:latin typeface="Source Sans Pro" panose="020B0503030403020204" pitchFamily="34" charset="0"/>
            </a:endParaRPr>
          </a:p>
          <a:p>
            <a:pPr marL="457200" indent="-457200" algn="l">
              <a:buAutoNum type="arabicPeriod"/>
            </a:pPr>
            <a:r>
              <a:rPr lang="en-US" sz="2000" b="0" i="0" dirty="0">
                <a:solidFill>
                  <a:srgbClr val="3B3835"/>
                </a:solidFill>
                <a:effectLst/>
                <a:latin typeface="Source Sans Pro" panose="020B0503030403020204" pitchFamily="34" charset="0"/>
              </a:rPr>
              <a:t>Diversity in Mobile Platforms : There are different mobile operating systems in the market. The major ones are Android, iOS, Windows Phone,…</a:t>
            </a:r>
            <a:br>
              <a:rPr lang="en-US" sz="2000" b="0" i="0" dirty="0">
                <a:solidFill>
                  <a:srgbClr val="3B3835"/>
                </a:solidFill>
                <a:effectLst/>
                <a:latin typeface="Source Sans Pro" panose="020B0503030403020204" pitchFamily="34" charset="0"/>
              </a:rPr>
            </a:br>
            <a:endParaRPr lang="ar-EG" sz="2000" b="0" i="0" dirty="0">
              <a:solidFill>
                <a:srgbClr val="3B3835"/>
              </a:solidFill>
              <a:effectLst/>
              <a:latin typeface="Source Sans Pro" panose="020B0503030403020204" pitchFamily="34" charset="0"/>
            </a:endParaRPr>
          </a:p>
          <a:p>
            <a:pPr marL="457200" indent="-457200" algn="l">
              <a:buAutoNum type="arabicPeriod"/>
            </a:pPr>
            <a:r>
              <a:rPr lang="en-US" sz="2000" b="0" i="0" dirty="0">
                <a:solidFill>
                  <a:srgbClr val="3B3835"/>
                </a:solidFill>
                <a:effectLst/>
                <a:latin typeface="Source Sans Pro" panose="020B0503030403020204" pitchFamily="34" charset="0"/>
              </a:rPr>
              <a:t>Device Availability: Access to the right set of devices when there is an ever- growing list of devices and operating system versions is a constant mobile application testing challenge.</a:t>
            </a:r>
            <a:br>
              <a:rPr lang="en-US" sz="2000" b="0" i="0" dirty="0">
                <a:solidFill>
                  <a:srgbClr val="3B3835"/>
                </a:solidFill>
                <a:effectLst/>
                <a:latin typeface="Source Sans Pro" panose="020B0503030403020204" pitchFamily="34" charset="0"/>
              </a:rPr>
            </a:br>
            <a:endParaRPr lang="en-US" sz="2000" b="0" i="0" dirty="0">
              <a:solidFill>
                <a:srgbClr val="3B3835"/>
              </a:solidFill>
              <a:effectLst/>
              <a:latin typeface="Source Sans Pro" panose="020B0503030403020204" pitchFamily="34" charset="0"/>
            </a:endParaRPr>
          </a:p>
          <a:p>
            <a:pPr marL="457200" indent="-457200">
              <a:buFont typeface="Wingdings 3" charset="2"/>
              <a:buAutoNum type="arabicPeriod"/>
            </a:pPr>
            <a:r>
              <a:rPr lang="en-US" sz="2000" b="0" i="0" dirty="0">
                <a:solidFill>
                  <a:srgbClr val="3B3835"/>
                </a:solidFill>
                <a:effectLst/>
                <a:latin typeface="Source Sans Pro" panose="020B0503030403020204" pitchFamily="34" charset="0"/>
              </a:rPr>
              <a:t>Choosing how to test: There are two main ways of testing mobile applications: testing on real devices or testing on emulators. </a:t>
            </a:r>
          </a:p>
        </p:txBody>
      </p:sp>
    </p:spTree>
    <p:extLst>
      <p:ext uri="{BB962C8B-B14F-4D97-AF65-F5344CB8AC3E}">
        <p14:creationId xmlns:p14="http://schemas.microsoft.com/office/powerpoint/2010/main" val="31681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a:xfrm>
            <a:off x="2592925" y="624110"/>
            <a:ext cx="8911687" cy="714360"/>
          </a:xfrm>
        </p:spPr>
        <p:txBody>
          <a:bodyPr/>
          <a:lstStyle/>
          <a:p>
            <a:r>
              <a:rPr lang="en-US" b="0" i="0" dirty="0">
                <a:solidFill>
                  <a:srgbClr val="3B3835"/>
                </a:solidFill>
                <a:effectLst/>
                <a:latin typeface="Source Sans Pro" panose="020B0503030403020204" pitchFamily="34" charset="0"/>
              </a:rPr>
              <a:t>Mobile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338470"/>
            <a:ext cx="8915400" cy="5645426"/>
          </a:xfrm>
        </p:spPr>
        <p:txBody>
          <a:bodyPr>
            <a:normAutofit/>
          </a:bodyPr>
          <a:lstStyle/>
          <a:p>
            <a:r>
              <a:rPr lang="en-US" b="0" i="0" dirty="0">
                <a:solidFill>
                  <a:srgbClr val="3B3835"/>
                </a:solidFill>
                <a:effectLst/>
                <a:latin typeface="Source Sans Pro" panose="020B0503030403020204" pitchFamily="34" charset="0"/>
              </a:rPr>
              <a:t>Functional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Performance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Usability Testing </a:t>
            </a:r>
          </a:p>
          <a:p>
            <a:r>
              <a:rPr lang="en-US" b="0" i="0" dirty="0">
                <a:solidFill>
                  <a:srgbClr val="3B3835"/>
                </a:solidFill>
                <a:effectLst/>
                <a:latin typeface="Source Sans Pro" panose="020B0503030403020204" pitchFamily="34" charset="0"/>
              </a:rPr>
              <a:t>Security Testing</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Compatibility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Recoverability Testing</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Load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Laboratory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Memory Leakage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Interrupt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Installation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Location Testing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Outdated Software Testing</a:t>
            </a:r>
          </a:p>
          <a:p>
            <a:endParaRPr lang="en-US" dirty="0"/>
          </a:p>
        </p:txBody>
      </p:sp>
    </p:spTree>
    <p:extLst>
      <p:ext uri="{BB962C8B-B14F-4D97-AF65-F5344CB8AC3E}">
        <p14:creationId xmlns:p14="http://schemas.microsoft.com/office/powerpoint/2010/main" val="152641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Functional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1868557" y="1616765"/>
            <a:ext cx="9636055" cy="5088835"/>
          </a:xfrm>
        </p:spPr>
        <p:txBody>
          <a:bodyPr>
            <a:normAutofit lnSpcReduction="10000"/>
          </a:bodyPr>
          <a:lstStyle/>
          <a:p>
            <a:r>
              <a:rPr lang="en-US" b="0" i="0" dirty="0">
                <a:solidFill>
                  <a:srgbClr val="3B3835"/>
                </a:solidFill>
                <a:effectLst/>
                <a:latin typeface="Source Sans Pro" panose="020B0503030403020204" pitchFamily="34" charset="0"/>
              </a:rPr>
              <a:t>The functional testing of Mobiles normally consists in the areas of testing user interactions as well as testing the transactions. The various factors which are relevant in functional testing are</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 Type of application based upon the business functionality usages (banking, gaming, social or business)</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Target audience type (consumer, enterprise, education)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Distribution channel which is used to spread the application (e.g. Apple App Store, Google play, direct distribution)</a:t>
            </a:r>
            <a:endParaRPr lang="ar-EG" b="0" i="0" dirty="0">
              <a:solidFill>
                <a:srgbClr val="3B3835"/>
              </a:solidFill>
              <a:effectLst/>
              <a:latin typeface="Source Sans Pro" panose="020B0503030403020204" pitchFamily="34" charset="0"/>
            </a:endParaRPr>
          </a:p>
          <a:p>
            <a:pPr marL="457200" lvl="1" indent="0">
              <a:buNone/>
            </a:pPr>
            <a:r>
              <a:rPr lang="en-US" b="0" i="0" dirty="0">
                <a:solidFill>
                  <a:srgbClr val="3B3835"/>
                </a:solidFill>
                <a:effectLst/>
                <a:latin typeface="Source Sans Pro" panose="020B0503030403020204" pitchFamily="34" charset="0"/>
              </a:rPr>
              <a:t> The most fundamental test scenarios in the functional testing can be considered as :</a:t>
            </a:r>
            <a:endParaRPr lang="ar-EG" b="0" i="0" dirty="0">
              <a:solidFill>
                <a:srgbClr val="3B3835"/>
              </a:solidFill>
              <a:effectLst/>
              <a:latin typeface="Source Sans Pro" panose="020B0503030403020204" pitchFamily="34" charset="0"/>
            </a:endParaRPr>
          </a:p>
          <a:p>
            <a:pPr lvl="2"/>
            <a:r>
              <a:rPr lang="en-US" b="0" i="0" dirty="0">
                <a:solidFill>
                  <a:srgbClr val="3B3835"/>
                </a:solidFill>
                <a:effectLst/>
                <a:latin typeface="Source Sans Pro" panose="020B0503030403020204" pitchFamily="34" charset="0"/>
              </a:rPr>
              <a:t> </a:t>
            </a:r>
            <a:r>
              <a:rPr lang="en-US" sz="1800" b="0" i="0" dirty="0">
                <a:solidFill>
                  <a:srgbClr val="3B3835"/>
                </a:solidFill>
                <a:effectLst/>
                <a:latin typeface="Source Sans Pro" panose="020B0503030403020204" pitchFamily="34" charset="0"/>
              </a:rPr>
              <a:t>To validate whether all the required mandatory fields are working as required. </a:t>
            </a:r>
            <a:endParaRPr lang="ar-EG" sz="1800" b="0" i="0" dirty="0">
              <a:solidFill>
                <a:srgbClr val="3B3835"/>
              </a:solidFill>
              <a:effectLst/>
              <a:latin typeface="Source Sans Pro" panose="020B0503030403020204" pitchFamily="34" charset="0"/>
            </a:endParaRPr>
          </a:p>
          <a:p>
            <a:pPr lvl="2"/>
            <a:r>
              <a:rPr lang="en-US" sz="1800" b="0" i="0" dirty="0">
                <a:solidFill>
                  <a:srgbClr val="3B3835"/>
                </a:solidFill>
                <a:effectLst/>
                <a:latin typeface="Source Sans Pro" panose="020B0503030403020204" pitchFamily="34" charset="0"/>
              </a:rPr>
              <a:t> To validate that the mandatory fields are displayed in the screen in a distinctive way than the non-mandatory fields. </a:t>
            </a:r>
            <a:endParaRPr lang="ar-EG" sz="1800" b="0" i="0" dirty="0">
              <a:solidFill>
                <a:srgbClr val="3B3835"/>
              </a:solidFill>
              <a:effectLst/>
              <a:latin typeface="Source Sans Pro" panose="020B0503030403020204" pitchFamily="34" charset="0"/>
            </a:endParaRPr>
          </a:p>
          <a:p>
            <a:pPr lvl="2"/>
            <a:r>
              <a:rPr lang="en-US" sz="1800" b="0" i="0" dirty="0">
                <a:solidFill>
                  <a:srgbClr val="3B3835"/>
                </a:solidFill>
                <a:effectLst/>
                <a:latin typeface="Source Sans Pro" panose="020B0503030403020204" pitchFamily="34" charset="0"/>
              </a:rPr>
              <a:t>To validate whether the application works as per as requirement whenever the application starts/stops. </a:t>
            </a:r>
            <a:endParaRPr lang="ar-EG" sz="1800" dirty="0">
              <a:solidFill>
                <a:srgbClr val="3B3835"/>
              </a:solidFill>
              <a:latin typeface="Source Sans Pro" panose="020B0503030403020204" pitchFamily="34" charset="0"/>
            </a:endParaRPr>
          </a:p>
          <a:p>
            <a:pPr lvl="2"/>
            <a:r>
              <a:rPr lang="en-US" sz="1800" b="0" i="0" dirty="0">
                <a:solidFill>
                  <a:srgbClr val="3B3835"/>
                </a:solidFill>
                <a:effectLst/>
                <a:latin typeface="Source Sans Pro" panose="020B0503030403020204" pitchFamily="34" charset="0"/>
              </a:rPr>
              <a:t>To validate whether the application goes into minimized mode whenever there is an incoming phone call. In order to validate the same we need to use a second phone, to call the device</a:t>
            </a:r>
            <a:endParaRPr lang="en-US" sz="1800" dirty="0"/>
          </a:p>
        </p:txBody>
      </p:sp>
    </p:spTree>
    <p:extLst>
      <p:ext uri="{BB962C8B-B14F-4D97-AF65-F5344CB8AC3E}">
        <p14:creationId xmlns:p14="http://schemas.microsoft.com/office/powerpoint/2010/main" val="217580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503583"/>
            <a:ext cx="8915400" cy="6354417"/>
          </a:xfrm>
        </p:spPr>
        <p:txBody>
          <a:bodyPr>
            <a:normAutofit/>
          </a:bodyPr>
          <a:lstStyle/>
          <a:p>
            <a:r>
              <a:rPr lang="en-US" sz="2000" b="0" i="0" dirty="0">
                <a:solidFill>
                  <a:srgbClr val="3B3835"/>
                </a:solidFill>
                <a:effectLst/>
                <a:latin typeface="Source Sans Pro" panose="020B0503030403020204" pitchFamily="34" charset="0"/>
              </a:rPr>
              <a:t>To validate whether the phone is able to store, process and receive SMS whenever the app is running. In order to validate the same we need to use a second phone to send </a:t>
            </a:r>
            <a:r>
              <a:rPr lang="en-US" sz="2000" b="0" i="0" dirty="0" err="1">
                <a:solidFill>
                  <a:srgbClr val="3B3835"/>
                </a:solidFill>
                <a:effectLst/>
                <a:latin typeface="Source Sans Pro" panose="020B0503030403020204" pitchFamily="34" charset="0"/>
              </a:rPr>
              <a:t>sms</a:t>
            </a:r>
            <a:r>
              <a:rPr lang="en-US" sz="2000" b="0" i="0" dirty="0">
                <a:solidFill>
                  <a:srgbClr val="3B3835"/>
                </a:solidFill>
                <a:effectLst/>
                <a:latin typeface="Source Sans Pro" panose="020B0503030403020204" pitchFamily="34" charset="0"/>
              </a:rPr>
              <a:t> to the device which is being tested and where the application under test is currently running. </a:t>
            </a:r>
            <a:endParaRPr lang="en-US"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that the device is able to perform required multitasking requirements whenever it is necessary to do so. </a:t>
            </a:r>
          </a:p>
          <a:p>
            <a:r>
              <a:rPr lang="en-US" sz="2000" b="0" i="0" dirty="0">
                <a:solidFill>
                  <a:srgbClr val="3B3835"/>
                </a:solidFill>
                <a:effectLst/>
                <a:latin typeface="Source Sans Pro" panose="020B0503030403020204" pitchFamily="34" charset="0"/>
              </a:rPr>
              <a:t>To validate that the application allows necessary social network options such as sharing, posting and navigation etc. </a:t>
            </a:r>
          </a:p>
          <a:p>
            <a:r>
              <a:rPr lang="en-US" sz="2000" b="0" i="0" dirty="0">
                <a:solidFill>
                  <a:srgbClr val="3B3835"/>
                </a:solidFill>
                <a:effectLst/>
                <a:latin typeface="Source Sans Pro" panose="020B0503030403020204" pitchFamily="34" charset="0"/>
              </a:rPr>
              <a:t> To validate that the application supports any payment gateway transaction such as Visa, Mastercard, </a:t>
            </a:r>
            <a:r>
              <a:rPr lang="en-US" sz="2000" b="0" i="0" dirty="0" err="1">
                <a:solidFill>
                  <a:srgbClr val="3B3835"/>
                </a:solidFill>
                <a:effectLst/>
                <a:latin typeface="Source Sans Pro" panose="020B0503030403020204" pitchFamily="34" charset="0"/>
              </a:rPr>
              <a:t>Paypal</a:t>
            </a:r>
            <a:r>
              <a:rPr lang="en-US" sz="2000" b="0" i="0" dirty="0">
                <a:solidFill>
                  <a:srgbClr val="3B3835"/>
                </a:solidFill>
                <a:effectLst/>
                <a:latin typeface="Source Sans Pro" panose="020B0503030403020204" pitchFamily="34" charset="0"/>
              </a:rPr>
              <a:t> </a:t>
            </a:r>
            <a:r>
              <a:rPr lang="en-US" sz="2000" b="0" i="0" dirty="0" err="1">
                <a:solidFill>
                  <a:srgbClr val="3B3835"/>
                </a:solidFill>
                <a:effectLst/>
                <a:latin typeface="Source Sans Pro" panose="020B0503030403020204" pitchFamily="34" charset="0"/>
              </a:rPr>
              <a:t>etc</a:t>
            </a:r>
            <a:r>
              <a:rPr lang="en-US" sz="2000" b="0" i="0" dirty="0">
                <a:solidFill>
                  <a:srgbClr val="3B3835"/>
                </a:solidFill>
                <a:effectLst/>
                <a:latin typeface="Source Sans Pro" panose="020B0503030403020204" pitchFamily="34" charset="0"/>
              </a:rPr>
              <a:t> as required by the application. </a:t>
            </a:r>
            <a:endParaRPr lang="en-US"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that the page scrolling scenarios are being enabled in the application as necessary. </a:t>
            </a:r>
          </a:p>
          <a:p>
            <a:r>
              <a:rPr lang="en-US" sz="2000" b="0" i="0" dirty="0">
                <a:solidFill>
                  <a:srgbClr val="3B3835"/>
                </a:solidFill>
                <a:effectLst/>
                <a:latin typeface="Source Sans Pro" panose="020B0503030403020204" pitchFamily="34" charset="0"/>
              </a:rPr>
              <a:t>To validate that the navigation between relevant modules in the application are as per the requirement</a:t>
            </a:r>
            <a:r>
              <a:rPr lang="en-US" sz="2000" dirty="0">
                <a:solidFill>
                  <a:srgbClr val="3B3835"/>
                </a:solidFill>
                <a:latin typeface="Source Sans Pro" panose="020B0503030403020204" pitchFamily="34" charset="0"/>
              </a:rPr>
              <a:t>. . </a:t>
            </a:r>
          </a:p>
          <a:p>
            <a:r>
              <a:rPr lang="en-US" sz="2000" b="0" i="0" dirty="0">
                <a:solidFill>
                  <a:srgbClr val="222222"/>
                </a:solidFill>
                <a:effectLst/>
                <a:latin typeface="Source Sans Pro" panose="020B0503030403020204" pitchFamily="34" charset="0"/>
              </a:rPr>
              <a:t>To validate that the user receives an appropriate error message like “Network error. Please try after some time” whenever there is any network error </a:t>
            </a:r>
          </a:p>
        </p:txBody>
      </p:sp>
    </p:spTree>
    <p:extLst>
      <p:ext uri="{BB962C8B-B14F-4D97-AF65-F5344CB8AC3E}">
        <p14:creationId xmlns:p14="http://schemas.microsoft.com/office/powerpoint/2010/main" val="146106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344557"/>
            <a:ext cx="8915400" cy="5830956"/>
          </a:xfrm>
        </p:spPr>
        <p:txBody>
          <a:bodyPr>
            <a:normAutofit lnSpcReduction="10000"/>
          </a:bodyPr>
          <a:lstStyle/>
          <a:p>
            <a:r>
              <a:rPr lang="en-US" sz="2000" b="0" i="0" dirty="0">
                <a:solidFill>
                  <a:srgbClr val="3B3835"/>
                </a:solidFill>
                <a:effectLst/>
                <a:latin typeface="Source Sans Pro" panose="020B0503030403020204" pitchFamily="34" charset="0"/>
              </a:rPr>
              <a:t> To validate that the installed application enables other applications to perform satisfactorily, and it does not eat into the memory of the other applications.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that the application resumes at the last operation in case of a hard reboot or system crash.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whether the installation of the application can be done smoothly provided the user has the necessary resources and it does not lead to any significant errors.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that the application performs auto start facility according to the requirements.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whether the application performs according to the requirement in all versions of Mobile that is 2g, 3g and 4g. </a:t>
            </a:r>
            <a:endParaRPr lang="ar-EG" sz="2000" b="0" i="0" dirty="0">
              <a:solidFill>
                <a:srgbClr val="3B3835"/>
              </a:solidFill>
              <a:effectLst/>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perform regression testing to uncover new software bugs in existing areas of a system after changes have been made to them. Also rerun previously performed tests to determine that the program behavior has not changed due to the changes. </a:t>
            </a:r>
            <a:endParaRPr lang="ar-EG" sz="2000" dirty="0">
              <a:solidFill>
                <a:srgbClr val="3B3835"/>
              </a:solidFill>
              <a:latin typeface="Source Sans Pro" panose="020B0503030403020204" pitchFamily="34" charset="0"/>
            </a:endParaRPr>
          </a:p>
          <a:p>
            <a:r>
              <a:rPr lang="en-US" sz="2000" b="0" i="0" dirty="0">
                <a:solidFill>
                  <a:srgbClr val="3B3835"/>
                </a:solidFill>
                <a:effectLst/>
                <a:latin typeface="Source Sans Pro" panose="020B0503030403020204" pitchFamily="34" charset="0"/>
              </a:rPr>
              <a:t>To validate whether the application provides an available user guide for those who are not familiar to the app</a:t>
            </a:r>
            <a:endParaRPr lang="en-US" sz="2000" dirty="0"/>
          </a:p>
        </p:txBody>
      </p:sp>
    </p:spTree>
    <p:extLst>
      <p:ext uri="{BB962C8B-B14F-4D97-AF65-F5344CB8AC3E}">
        <p14:creationId xmlns:p14="http://schemas.microsoft.com/office/powerpoint/2010/main" val="162356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381-AE36-407A-9EAC-78803119CB97}"/>
              </a:ext>
            </a:extLst>
          </p:cNvPr>
          <p:cNvSpPr>
            <a:spLocks noGrp="1"/>
          </p:cNvSpPr>
          <p:nvPr>
            <p:ph type="title"/>
          </p:nvPr>
        </p:nvSpPr>
        <p:spPr/>
        <p:txBody>
          <a:bodyPr/>
          <a:lstStyle/>
          <a:p>
            <a:r>
              <a:rPr lang="en-US" b="0" i="0" dirty="0">
                <a:solidFill>
                  <a:srgbClr val="3B3835"/>
                </a:solidFill>
                <a:effectLst/>
                <a:latin typeface="Source Sans Pro" panose="020B0503030403020204" pitchFamily="34" charset="0"/>
              </a:rPr>
              <a:t>Performance testing:</a:t>
            </a:r>
            <a:endParaRPr lang="en-US" dirty="0"/>
          </a:p>
        </p:txBody>
      </p:sp>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1736035"/>
            <a:ext cx="8915400" cy="4497855"/>
          </a:xfrm>
        </p:spPr>
        <p:txBody>
          <a:bodyPr>
            <a:normAutofit/>
          </a:bodyPr>
          <a:lstStyle/>
          <a:p>
            <a:r>
              <a:rPr lang="en-US" b="0" i="0" dirty="0">
                <a:solidFill>
                  <a:srgbClr val="3B3835"/>
                </a:solidFill>
                <a:effectLst/>
                <a:latin typeface="Source Sans Pro" panose="020B0503030403020204" pitchFamily="34" charset="0"/>
              </a:rPr>
              <a:t>This type of testing’s fundamental objective is to ensure that the application performs acceptably under certain performance requirements such as access by a huge number of users or the removal of a key infrastructure part like a database server. The general test scenarios for performance testing in a Mobile application are:</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determine whether the application performs as per the requirement under different load conditions.</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determine whether the current network coverage is able to support the application at peak, average and minimum user levels.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determine whether the existing client-server configuration setup provides the required optimum performance level. </a:t>
            </a:r>
            <a:endParaRPr lang="ar-EG" dirty="0">
              <a:solidFill>
                <a:srgbClr val="3B3835"/>
              </a:solidFill>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identify the various application and infrastructure bottlenecks which prevent the application to perform at the required acceptability levels. </a:t>
            </a:r>
            <a:endParaRPr lang="ar-EG" b="0" i="0" dirty="0">
              <a:solidFill>
                <a:srgbClr val="3B3835"/>
              </a:solidFill>
              <a:effectLst/>
              <a:latin typeface="Source Sans Pro" panose="020B0503030403020204" pitchFamily="34" charset="0"/>
            </a:endParaRPr>
          </a:p>
          <a:p>
            <a:pPr lvl="1"/>
            <a:r>
              <a:rPr lang="en-US" b="0" i="0" dirty="0">
                <a:solidFill>
                  <a:srgbClr val="3B3835"/>
                </a:solidFill>
                <a:effectLst/>
                <a:latin typeface="Source Sans Pro" panose="020B0503030403020204" pitchFamily="34" charset="0"/>
              </a:rPr>
              <a:t>To validate whether the response time of the application is as per as the requirements.</a:t>
            </a:r>
            <a:endParaRPr lang="en-US" dirty="0"/>
          </a:p>
        </p:txBody>
      </p:sp>
    </p:spTree>
    <p:extLst>
      <p:ext uri="{BB962C8B-B14F-4D97-AF65-F5344CB8AC3E}">
        <p14:creationId xmlns:p14="http://schemas.microsoft.com/office/powerpoint/2010/main" val="116809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0F0BD-CC87-4C8D-989B-BD6B1EBFA585}"/>
              </a:ext>
            </a:extLst>
          </p:cNvPr>
          <p:cNvSpPr>
            <a:spLocks noGrp="1"/>
          </p:cNvSpPr>
          <p:nvPr>
            <p:ph idx="1"/>
          </p:nvPr>
        </p:nvSpPr>
        <p:spPr>
          <a:xfrm>
            <a:off x="2589212" y="861391"/>
            <a:ext cx="8915400" cy="5049831"/>
          </a:xfrm>
        </p:spPr>
        <p:txBody>
          <a:bodyPr/>
          <a:lstStyle/>
          <a:p>
            <a:r>
              <a:rPr lang="en-US" b="0" i="0" dirty="0">
                <a:solidFill>
                  <a:srgbClr val="3B3835"/>
                </a:solidFill>
                <a:effectLst/>
                <a:latin typeface="Source Sans Pro" panose="020B0503030403020204" pitchFamily="34" charset="0"/>
              </a:rPr>
              <a:t>To evaluate product and/or hardware to determine if it can handle projected load volumes.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evaluate whether the battery life can support the application to perform under projected load volumes.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application performance when network is changed to WIFI from 2G/3G or vice versa.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each of the required the CPU cycle is optimization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that the battery consumption, memory leaks, resources like GPS, Camera performance is well within required guidelines. </a:t>
            </a:r>
            <a:endParaRPr lang="ar-EG" b="0" i="0" dirty="0">
              <a:solidFill>
                <a:srgbClr val="3B3835"/>
              </a:solidFill>
              <a:effectLst/>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the application longevity whenever the user load is rigorous.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the network performance while moving around with the device. </a:t>
            </a:r>
            <a:endParaRPr lang="ar-EG" dirty="0">
              <a:solidFill>
                <a:srgbClr val="3B3835"/>
              </a:solidFill>
              <a:latin typeface="Source Sans Pro" panose="020B0503030403020204" pitchFamily="34" charset="0"/>
            </a:endParaRPr>
          </a:p>
          <a:p>
            <a:r>
              <a:rPr lang="en-US" b="0" i="0" dirty="0">
                <a:solidFill>
                  <a:srgbClr val="3B3835"/>
                </a:solidFill>
                <a:effectLst/>
                <a:latin typeface="Source Sans Pro" panose="020B0503030403020204" pitchFamily="34" charset="0"/>
              </a:rPr>
              <a:t>To validate the application performance when only intermittent phases of connectivity is required.</a:t>
            </a:r>
            <a:endParaRPr lang="en-US" dirty="0"/>
          </a:p>
        </p:txBody>
      </p:sp>
    </p:spTree>
    <p:extLst>
      <p:ext uri="{BB962C8B-B14F-4D97-AF65-F5344CB8AC3E}">
        <p14:creationId xmlns:p14="http://schemas.microsoft.com/office/powerpoint/2010/main" val="22993635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9B0E401C35BA4ABD4FD73AE0174CA6" ma:contentTypeVersion="13" ma:contentTypeDescription="Create a new document." ma:contentTypeScope="" ma:versionID="b0eddb5c930504577bfb44d0ccea9dee">
  <xsd:schema xmlns:xsd="http://www.w3.org/2001/XMLSchema" xmlns:xs="http://www.w3.org/2001/XMLSchema" xmlns:p="http://schemas.microsoft.com/office/2006/metadata/properties" xmlns:ns3="5fd9df51-6d26-4a19-91ab-d90b67357f8c" xmlns:ns4="b035e8a2-2c5d-4e2d-b041-06d71fc2703e" targetNamespace="http://schemas.microsoft.com/office/2006/metadata/properties" ma:root="true" ma:fieldsID="a4bff63eab7346d2eb5928880e1c4c20" ns3:_="" ns4:_="">
    <xsd:import namespace="5fd9df51-6d26-4a19-91ab-d90b67357f8c"/>
    <xsd:import namespace="b035e8a2-2c5d-4e2d-b041-06d71fc2703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9df51-6d26-4a19-91ab-d90b67357f8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35e8a2-2c5d-4e2d-b041-06d71fc2703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BED6B4-3AF1-4300-A968-AE4FDA61AD2A}">
  <ds:schemaRefs>
    <ds:schemaRef ds:uri="http://schemas.microsoft.com/sharepoint/v3/contenttype/forms"/>
  </ds:schemaRefs>
</ds:datastoreItem>
</file>

<file path=customXml/itemProps2.xml><?xml version="1.0" encoding="utf-8"?>
<ds:datastoreItem xmlns:ds="http://schemas.openxmlformats.org/officeDocument/2006/customXml" ds:itemID="{901FBF05-118F-4BC6-A6EF-90262C6371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d9df51-6d26-4a19-91ab-d90b67357f8c"/>
    <ds:schemaRef ds:uri="b035e8a2-2c5d-4e2d-b041-06d71fc270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AB98B3-3214-4704-9BF9-93F54D6B994A}">
  <ds:schemaRefs>
    <ds:schemaRef ds:uri="http://www.w3.org/XML/1998/namespace"/>
    <ds:schemaRef ds:uri="http://purl.org/dc/elements/1.1/"/>
    <ds:schemaRef ds:uri="b035e8a2-2c5d-4e2d-b041-06d71fc2703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fd9df51-6d26-4a19-91ab-d90b67357f8c"/>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223</TotalTime>
  <Words>2970</Words>
  <Application>Microsoft Office PowerPoint</Application>
  <PresentationFormat>Widescreen</PresentationFormat>
  <Paragraphs>166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Source Sans Pro</vt:lpstr>
      <vt:lpstr>Wingdings 3</vt:lpstr>
      <vt:lpstr>Wisp</vt:lpstr>
      <vt:lpstr>Mobile Apps Testing </vt:lpstr>
      <vt:lpstr>Mobile application testing</vt:lpstr>
      <vt:lpstr>Key Challenges for Mobile Application Testing</vt:lpstr>
      <vt:lpstr>Mobile Testing:</vt:lpstr>
      <vt:lpstr>Functional testing:</vt:lpstr>
      <vt:lpstr>PowerPoint Presentation</vt:lpstr>
      <vt:lpstr>PowerPoint Presentation</vt:lpstr>
      <vt:lpstr>Performance testing:</vt:lpstr>
      <vt:lpstr>PowerPoint Presentation</vt:lpstr>
      <vt:lpstr>Usability testing:</vt:lpstr>
      <vt:lpstr>PowerPoint Presentation</vt:lpstr>
      <vt:lpstr>PowerPoint Presentation</vt:lpstr>
      <vt:lpstr>Security testing:</vt:lpstr>
      <vt:lpstr>PowerPoint Presentation</vt:lpstr>
      <vt:lpstr>PowerPoint Presentation</vt:lpstr>
      <vt:lpstr>Compatibility testing:</vt:lpstr>
      <vt:lpstr>Recoverability Testing</vt:lpstr>
      <vt:lpstr>Laboratory Testing</vt:lpstr>
      <vt:lpstr>Interrupt Testing:</vt:lpstr>
      <vt:lpstr>Installation testing</vt:lpstr>
      <vt:lpstr>Location Testing</vt:lpstr>
      <vt:lpstr>Other Important Checks:</vt:lpstr>
      <vt:lpstr>Mobile Application Testing Strategy</vt:lpstr>
      <vt:lpstr>PowerPoint Presentation</vt:lpstr>
      <vt:lpstr>You Must Follow: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Apps Testing</dc:title>
  <dc:creator>Doaa Ebraheem</dc:creator>
  <cp:lastModifiedBy>Doaa Ebraheem</cp:lastModifiedBy>
  <cp:revision>6</cp:revision>
  <dcterms:created xsi:type="dcterms:W3CDTF">2022-02-27T08:23:33Z</dcterms:created>
  <dcterms:modified xsi:type="dcterms:W3CDTF">2022-02-27T12:10:19Z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0x0101001C9B0E401C35BA4ABD4FD73AE0174CA6</vt:lpwstr>
  </property>
</Properties>
</file>