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74A2E-444D-42CC-976E-C7DD3EB919EA}" v="36" dt="2024-05-29T19:19:57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oqaya\Data-Analysis\&#1585;&#1608;&#1575;&#1583;%20&#1605;&#1589;&#1585;%20&#1575;&#1604;&#1585;&#1602;&#1605;&#1610;&#1577;\Task2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oqaya\Data-Analysis\&#1585;&#1608;&#1575;&#1583;%20&#1605;&#1589;&#1585;%20&#1575;&#1604;&#1585;&#1602;&#1605;&#1610;&#1577;\Task2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oqaya\Data-Analysis\&#1585;&#1608;&#1575;&#1583;%20&#1605;&#1589;&#1585;%20&#1575;&#1604;&#1585;&#1602;&#1605;&#1610;&#1577;\Task2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oqaya\Data-Analysis\&#1585;&#1608;&#1575;&#1583;%20&#1605;&#1589;&#1585;%20&#1575;&#1604;&#1585;&#1602;&#1605;&#1610;&#1577;\Task2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oqaya\Data-Analysis\&#1585;&#1608;&#1575;&#1583;%20&#1605;&#1589;&#1585;%20&#1575;&#1604;&#1585;&#1602;&#1605;&#1610;&#1577;\Task2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oqaya\Data-Analysis\&#1585;&#1608;&#1575;&#1583;%20&#1605;&#1589;&#1585;%20&#1575;&#1604;&#1585;&#1602;&#1605;&#1610;&#1577;\Task2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oqaya\Data-Analysis\&#1585;&#1608;&#1575;&#1583;%20&#1605;&#1589;&#1585;%20&#1575;&#1604;&#1585;&#1602;&#1605;&#1610;&#1577;\Task2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[Task2.xlsx]Churn Rate!PivotTable13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Churn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'Churn Rate'!$C$3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5D1-46D2-9C9A-83CED6E0392C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5D1-46D2-9C9A-83CED6E0392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'Churn Rate'!$B$4:$B$6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'Churn Rate'!$C$4:$C$6</c:f>
              <c:numCache>
                <c:formatCode>General</c:formatCode>
                <c:ptCount val="2"/>
                <c:pt idx="0">
                  <c:v>4891</c:v>
                </c:pt>
                <c:pt idx="1">
                  <c:v>1796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D1-46D2-9C9A-83CED6E0392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Customer Churn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Age!$H$15</c:f>
              <c:strCache>
                <c:ptCount val="1"/>
                <c:pt idx="0">
                  <c:v>Customer Churn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Age!$G$16:$G$18</c:f>
              <c:strCache>
                <c:ptCount val="3"/>
                <c:pt idx="0">
                  <c:v>Under 30</c:v>
                </c:pt>
                <c:pt idx="1">
                  <c:v>Up 30 to 65</c:v>
                </c:pt>
                <c:pt idx="2">
                  <c:v>Senior</c:v>
                </c:pt>
              </c:strCache>
            </c:strRef>
          </c:cat>
          <c:val>
            <c:numRef>
              <c:f>Age!$H$16:$H$18</c:f>
              <c:numCache>
                <c:formatCode>0%</c:formatCode>
                <c:ptCount val="3"/>
                <c:pt idx="0">
                  <c:v>0.22999222999222999</c:v>
                </c:pt>
                <c:pt idx="1">
                  <c:v>0.24706446201773305</c:v>
                </c:pt>
                <c:pt idx="2">
                  <c:v>0.38223308883455581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1-4A0D-9A8B-97D8EFB670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6257680"/>
        <c:axId val="326265360"/>
      </c:barChart>
      <c:catAx>
        <c:axId val="32625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265360"/>
        <c:crosses val="autoZero"/>
        <c:auto val="1"/>
        <c:lblAlgn val="ctr"/>
        <c:lblOffset val="100"/>
        <c:noMultiLvlLbl val="0"/>
      </c:catAx>
      <c:valAx>
        <c:axId val="3262653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32625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Churn Rate for Each Contract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3-4DF6-B896-28540E7F8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3-4DF6-B896-28540E7F8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D3-4DF6-B896-28540E7F875D}"/>
              </c:ext>
            </c:extLst>
          </c:dPt>
          <c:dLbls>
            <c:dLbl>
              <c:idx val="0"/>
              <c:layout>
                <c:manualLayout>
                  <c:x val="-0.16379923499323676"/>
                  <c:y val="-0.2011989647127443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D3-4DF6-B896-28540E7F875D}"/>
                </c:ext>
              </c:extLst>
            </c:dLbl>
            <c:dLbl>
              <c:idx val="1"/>
              <c:layout>
                <c:manualLayout>
                  <c:x val="0.1109512868058728"/>
                  <c:y val="0.140258821813939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D3-4DF6-B896-28540E7F8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'Contract Type'!$G$5:$G$7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'Contract Type'!$H$5:$H$7</c:f>
              <c:numCache>
                <c:formatCode>0%</c:formatCode>
                <c:ptCount val="3"/>
                <c:pt idx="0">
                  <c:v>0.46291410143652889</c:v>
                </c:pt>
                <c:pt idx="1">
                  <c:v>0.11291413116970926</c:v>
                </c:pt>
                <c:pt idx="2">
                  <c:v>2.7824151363383415E-2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D3-4DF6-B896-28540E7F875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392519685039368"/>
          <c:y val="0.36450131233595801"/>
          <c:w val="0.27496369203849519"/>
          <c:h val="0.23437664041994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Type of Contract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69916587651674"/>
          <c:y val="0.14540718221954863"/>
          <c:w val="0.86630548799201146"/>
          <c:h val="0.68145327332037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'Contract Type'!$H$4</c:f>
              <c:strCache>
                <c:ptCount val="1"/>
                <c:pt idx="0">
                  <c:v>already 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'Contract Type'!$G$5:$G$7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'Contract Type'!$H$5:$H$7</c:f>
              <c:numCache>
                <c:formatCode>0%</c:formatCode>
                <c:ptCount val="3"/>
                <c:pt idx="0">
                  <c:v>0.46291410143652889</c:v>
                </c:pt>
                <c:pt idx="1">
                  <c:v>0.11291413116970926</c:v>
                </c:pt>
                <c:pt idx="2">
                  <c:v>2.7824151363383415E-2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3A-41AD-8688-CEC6A6B0F854}"/>
            </c:ext>
          </c:extLst>
        </c:ser>
        <c:ser>
          <c:idx val="1"/>
          <c:order val="1"/>
          <c:tx>
            <c:strRef>
              <c:f>'Contract Type'!$I$4</c:f>
              <c:strCache>
                <c:ptCount val="1"/>
                <c:pt idx="0">
                  <c:v>Still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'Contract Type'!$G$5:$G$7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'Contract Type'!$I$5:$I$7</c:f>
              <c:numCache>
                <c:formatCode>0%</c:formatCode>
                <c:ptCount val="3"/>
                <c:pt idx="0">
                  <c:v>0.53708589856347111</c:v>
                </c:pt>
                <c:pt idx="1">
                  <c:v>0.88708586883029072</c:v>
                </c:pt>
                <c:pt idx="2">
                  <c:v>0.97217584863661655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3A-41AD-8688-CEC6A6B0F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8346272"/>
        <c:axId val="478350592"/>
      </c:barChart>
      <c:catAx>
        <c:axId val="47834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50592"/>
        <c:crosses val="autoZero"/>
        <c:auto val="1"/>
        <c:lblAlgn val="ctr"/>
        <c:lblOffset val="100"/>
        <c:noMultiLvlLbl val="0"/>
      </c:catAx>
      <c:valAx>
        <c:axId val="47835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34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Customer /payment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'Payment Method'!$H$4</c:f>
              <c:strCache>
                <c:ptCount val="1"/>
                <c:pt idx="0">
                  <c:v>already 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Method'!$G$5:$G$7</c:f>
              <c:strCache>
                <c:ptCount val="3"/>
                <c:pt idx="0">
                  <c:v>Credit Card</c:v>
                </c:pt>
                <c:pt idx="1">
                  <c:v>Direct Debit</c:v>
                </c:pt>
                <c:pt idx="2">
                  <c:v>Paper Check</c:v>
                </c:pt>
              </c:strCache>
            </c:strRef>
          </c:cat>
          <c:val>
            <c:numRef>
              <c:f>'Payment Method'!$H$5:$H$7</c:f>
              <c:numCache>
                <c:formatCode>0%</c:formatCode>
                <c:ptCount val="3"/>
                <c:pt idx="0">
                  <c:v>0.14460596786534047</c:v>
                </c:pt>
                <c:pt idx="1">
                  <c:v>0.34494867639113991</c:v>
                </c:pt>
                <c:pt idx="2">
                  <c:v>0.38005390835579517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F-4445-B922-E3728C4EDD2B}"/>
            </c:ext>
          </c:extLst>
        </c:ser>
        <c:ser>
          <c:idx val="1"/>
          <c:order val="1"/>
          <c:tx>
            <c:strRef>
              <c:f>'Payment Method'!$I$4</c:f>
              <c:strCache>
                <c:ptCount val="1"/>
                <c:pt idx="0">
                  <c:v>Still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Method'!$G$5:$G$7</c:f>
              <c:strCache>
                <c:ptCount val="3"/>
                <c:pt idx="0">
                  <c:v>Credit Card</c:v>
                </c:pt>
                <c:pt idx="1">
                  <c:v>Direct Debit</c:v>
                </c:pt>
                <c:pt idx="2">
                  <c:v>Paper Check</c:v>
                </c:pt>
              </c:strCache>
            </c:strRef>
          </c:cat>
          <c:val>
            <c:numRef>
              <c:f>'Payment Method'!$I$5:$I$7</c:f>
              <c:numCache>
                <c:formatCode>0%</c:formatCode>
                <c:ptCount val="3"/>
                <c:pt idx="0">
                  <c:v>0.85539403213465948</c:v>
                </c:pt>
                <c:pt idx="1">
                  <c:v>0.65505132360886009</c:v>
                </c:pt>
                <c:pt idx="2">
                  <c:v>0.61994609164420489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BF-4445-B922-E3728C4EDD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6039040"/>
        <c:axId val="486049120"/>
      </c:barChart>
      <c:catAx>
        <c:axId val="48603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049120"/>
        <c:crosses val="autoZero"/>
        <c:auto val="1"/>
        <c:lblAlgn val="ctr"/>
        <c:lblOffset val="100"/>
        <c:noMultiLvlLbl val="0"/>
      </c:catAx>
      <c:valAx>
        <c:axId val="48604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03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[Task2.xlsx]Churn Category!PivotTable28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Churn</a:t>
            </a:r>
            <a:r>
              <a:rPr lang="en-US" sz="1600" b="1" baseline="0"/>
              <a:t>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'Churn Category'!$C$3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Category'!$B$4:$B$9</c:f>
              <c:strCache>
                <c:ptCount val="5"/>
                <c:pt idx="0">
                  <c:v>Attitude</c:v>
                </c:pt>
                <c:pt idx="1">
                  <c:v>Competitor</c:v>
                </c:pt>
                <c:pt idx="2">
                  <c:v>Dissatisfaction</c:v>
                </c:pt>
                <c:pt idx="3">
                  <c:v>Other</c:v>
                </c:pt>
                <c:pt idx="4">
                  <c:v>Price</c:v>
                </c:pt>
              </c:strCache>
            </c:strRef>
          </c:cat>
          <c:val>
            <c:numRef>
              <c:f>'Churn Category'!$C$4:$C$9</c:f>
              <c:numCache>
                <c:formatCode>General</c:formatCode>
                <c:ptCount val="5"/>
                <c:pt idx="0">
                  <c:v>287</c:v>
                </c:pt>
                <c:pt idx="1">
                  <c:v>805</c:v>
                </c:pt>
                <c:pt idx="2">
                  <c:v>286</c:v>
                </c:pt>
                <c:pt idx="3">
                  <c:v>191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4-43C6-B764-5E2088E3DB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6043360"/>
        <c:axId val="486043840"/>
      </c:barChart>
      <c:catAx>
        <c:axId val="4860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043840"/>
        <c:crosses val="autoZero"/>
        <c:auto val="1"/>
        <c:lblAlgn val="ctr"/>
        <c:lblOffset val="100"/>
        <c:noMultiLvlLbl val="0"/>
      </c:catAx>
      <c:valAx>
        <c:axId val="486043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604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[Task2.xlsx]Churn Category!PivotTable45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'Churn Category'!$F$3:$F$4</c:f>
              <c:strCache>
                <c:ptCount val="1"/>
                <c:pt idx="0">
                  <c:v>Attitude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Category'!$E$5:$E$25</c:f>
              <c:strCache>
                <c:ptCount val="20"/>
                <c:pt idx="0">
                  <c:v>Deceased</c:v>
                </c:pt>
                <c:pt idx="1">
                  <c:v>Poor expertise of phone support</c:v>
                </c:pt>
                <c:pt idx="2">
                  <c:v>Lack of self-service on Website</c:v>
                </c:pt>
                <c:pt idx="3">
                  <c:v>Lack of affordable download/upload speed</c:v>
                </c:pt>
                <c:pt idx="4">
                  <c:v>Poor expertise of online support</c:v>
                </c:pt>
                <c:pt idx="5">
                  <c:v>Limited range of services</c:v>
                </c:pt>
                <c:pt idx="6">
                  <c:v>Extra data charges</c:v>
                </c:pt>
                <c:pt idx="7">
                  <c:v>Moved</c:v>
                </c:pt>
                <c:pt idx="8">
                  <c:v>Service dissatisfaction</c:v>
                </c:pt>
                <c:pt idx="9">
                  <c:v>Long distance charges</c:v>
                </c:pt>
                <c:pt idx="10">
                  <c:v>Network reliability</c:v>
                </c:pt>
                <c:pt idx="11">
                  <c:v>Product dissatisfaction</c:v>
                </c:pt>
                <c:pt idx="12">
                  <c:v>Price too high</c:v>
                </c:pt>
                <c:pt idx="13">
                  <c:v>Attitude of service provider</c:v>
                </c:pt>
                <c:pt idx="14">
                  <c:v>Competitor offered higher download speeds</c:v>
                </c:pt>
                <c:pt idx="15">
                  <c:v>Competitor offered more data</c:v>
                </c:pt>
                <c:pt idx="16">
                  <c:v>Don't know</c:v>
                </c:pt>
                <c:pt idx="17">
                  <c:v>Attitude of support person</c:v>
                </c:pt>
                <c:pt idx="18">
                  <c:v>Competitor had better devices</c:v>
                </c:pt>
                <c:pt idx="19">
                  <c:v>Competitor made better offer</c:v>
                </c:pt>
              </c:strCache>
            </c:strRef>
          </c:cat>
          <c:val>
            <c:numRef>
              <c:f>'Churn Category'!$F$5:$F$25</c:f>
              <c:numCache>
                <c:formatCode>General</c:formatCode>
                <c:ptCount val="20"/>
                <c:pt idx="13">
                  <c:v>84</c:v>
                </c:pt>
                <c:pt idx="17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D-4A6D-B78E-6A28995D1407}"/>
            </c:ext>
          </c:extLst>
        </c:ser>
        <c:ser>
          <c:idx val="1"/>
          <c:order val="1"/>
          <c:tx>
            <c:strRef>
              <c:f>'Churn Category'!$G$3:$G$4</c:f>
              <c:strCache>
                <c:ptCount val="1"/>
                <c:pt idx="0">
                  <c:v>Competitor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Category'!$E$5:$E$25</c:f>
              <c:strCache>
                <c:ptCount val="20"/>
                <c:pt idx="0">
                  <c:v>Deceased</c:v>
                </c:pt>
                <c:pt idx="1">
                  <c:v>Poor expertise of phone support</c:v>
                </c:pt>
                <c:pt idx="2">
                  <c:v>Lack of self-service on Website</c:v>
                </c:pt>
                <c:pt idx="3">
                  <c:v>Lack of affordable download/upload speed</c:v>
                </c:pt>
                <c:pt idx="4">
                  <c:v>Poor expertise of online support</c:v>
                </c:pt>
                <c:pt idx="5">
                  <c:v>Limited range of services</c:v>
                </c:pt>
                <c:pt idx="6">
                  <c:v>Extra data charges</c:v>
                </c:pt>
                <c:pt idx="7">
                  <c:v>Moved</c:v>
                </c:pt>
                <c:pt idx="8">
                  <c:v>Service dissatisfaction</c:v>
                </c:pt>
                <c:pt idx="9">
                  <c:v>Long distance charges</c:v>
                </c:pt>
                <c:pt idx="10">
                  <c:v>Network reliability</c:v>
                </c:pt>
                <c:pt idx="11">
                  <c:v>Product dissatisfaction</c:v>
                </c:pt>
                <c:pt idx="12">
                  <c:v>Price too high</c:v>
                </c:pt>
                <c:pt idx="13">
                  <c:v>Attitude of service provider</c:v>
                </c:pt>
                <c:pt idx="14">
                  <c:v>Competitor offered higher download speeds</c:v>
                </c:pt>
                <c:pt idx="15">
                  <c:v>Competitor offered more data</c:v>
                </c:pt>
                <c:pt idx="16">
                  <c:v>Don't know</c:v>
                </c:pt>
                <c:pt idx="17">
                  <c:v>Attitude of support person</c:v>
                </c:pt>
                <c:pt idx="18">
                  <c:v>Competitor had better devices</c:v>
                </c:pt>
                <c:pt idx="19">
                  <c:v>Competitor made better offer</c:v>
                </c:pt>
              </c:strCache>
            </c:strRef>
          </c:cat>
          <c:val>
            <c:numRef>
              <c:f>'Churn Category'!$G$5:$G$25</c:f>
              <c:numCache>
                <c:formatCode>General</c:formatCode>
                <c:ptCount val="20"/>
                <c:pt idx="14">
                  <c:v>95</c:v>
                </c:pt>
                <c:pt idx="15">
                  <c:v>110</c:v>
                </c:pt>
                <c:pt idx="18">
                  <c:v>297</c:v>
                </c:pt>
                <c:pt idx="19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DD-4A6D-B78E-6A28995D1407}"/>
            </c:ext>
          </c:extLst>
        </c:ser>
        <c:ser>
          <c:idx val="2"/>
          <c:order val="2"/>
          <c:tx>
            <c:strRef>
              <c:f>'Churn Category'!$H$3:$H$4</c:f>
              <c:strCache>
                <c:ptCount val="1"/>
                <c:pt idx="0">
                  <c:v>Dissatisfaction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Category'!$E$5:$E$25</c:f>
              <c:strCache>
                <c:ptCount val="20"/>
                <c:pt idx="0">
                  <c:v>Deceased</c:v>
                </c:pt>
                <c:pt idx="1">
                  <c:v>Poor expertise of phone support</c:v>
                </c:pt>
                <c:pt idx="2">
                  <c:v>Lack of self-service on Website</c:v>
                </c:pt>
                <c:pt idx="3">
                  <c:v>Lack of affordable download/upload speed</c:v>
                </c:pt>
                <c:pt idx="4">
                  <c:v>Poor expertise of online support</c:v>
                </c:pt>
                <c:pt idx="5">
                  <c:v>Limited range of services</c:v>
                </c:pt>
                <c:pt idx="6">
                  <c:v>Extra data charges</c:v>
                </c:pt>
                <c:pt idx="7">
                  <c:v>Moved</c:v>
                </c:pt>
                <c:pt idx="8">
                  <c:v>Service dissatisfaction</c:v>
                </c:pt>
                <c:pt idx="9">
                  <c:v>Long distance charges</c:v>
                </c:pt>
                <c:pt idx="10">
                  <c:v>Network reliability</c:v>
                </c:pt>
                <c:pt idx="11">
                  <c:v>Product dissatisfaction</c:v>
                </c:pt>
                <c:pt idx="12">
                  <c:v>Price too high</c:v>
                </c:pt>
                <c:pt idx="13">
                  <c:v>Attitude of service provider</c:v>
                </c:pt>
                <c:pt idx="14">
                  <c:v>Competitor offered higher download speeds</c:v>
                </c:pt>
                <c:pt idx="15">
                  <c:v>Competitor offered more data</c:v>
                </c:pt>
                <c:pt idx="16">
                  <c:v>Don't know</c:v>
                </c:pt>
                <c:pt idx="17">
                  <c:v>Attitude of support person</c:v>
                </c:pt>
                <c:pt idx="18">
                  <c:v>Competitor had better devices</c:v>
                </c:pt>
                <c:pt idx="19">
                  <c:v>Competitor made better offer</c:v>
                </c:pt>
              </c:strCache>
            </c:strRef>
          </c:cat>
          <c:val>
            <c:numRef>
              <c:f>'Churn Category'!$H$5:$H$25</c:f>
              <c:numCache>
                <c:formatCode>General</c:formatCode>
                <c:ptCount val="20"/>
                <c:pt idx="1">
                  <c:v>11</c:v>
                </c:pt>
                <c:pt idx="2">
                  <c:v>26</c:v>
                </c:pt>
                <c:pt idx="4">
                  <c:v>12</c:v>
                </c:pt>
                <c:pt idx="5">
                  <c:v>35</c:v>
                </c:pt>
                <c:pt idx="8">
                  <c:v>60</c:v>
                </c:pt>
                <c:pt idx="10">
                  <c:v>69</c:v>
                </c:pt>
                <c:pt idx="1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DD-4A6D-B78E-6A28995D1407}"/>
            </c:ext>
          </c:extLst>
        </c:ser>
        <c:ser>
          <c:idx val="3"/>
          <c:order val="3"/>
          <c:tx>
            <c:strRef>
              <c:f>'Churn Category'!$I$3:$I$4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Category'!$E$5:$E$25</c:f>
              <c:strCache>
                <c:ptCount val="20"/>
                <c:pt idx="0">
                  <c:v>Deceased</c:v>
                </c:pt>
                <c:pt idx="1">
                  <c:v>Poor expertise of phone support</c:v>
                </c:pt>
                <c:pt idx="2">
                  <c:v>Lack of self-service on Website</c:v>
                </c:pt>
                <c:pt idx="3">
                  <c:v>Lack of affordable download/upload speed</c:v>
                </c:pt>
                <c:pt idx="4">
                  <c:v>Poor expertise of online support</c:v>
                </c:pt>
                <c:pt idx="5">
                  <c:v>Limited range of services</c:v>
                </c:pt>
                <c:pt idx="6">
                  <c:v>Extra data charges</c:v>
                </c:pt>
                <c:pt idx="7">
                  <c:v>Moved</c:v>
                </c:pt>
                <c:pt idx="8">
                  <c:v>Service dissatisfaction</c:v>
                </c:pt>
                <c:pt idx="9">
                  <c:v>Long distance charges</c:v>
                </c:pt>
                <c:pt idx="10">
                  <c:v>Network reliability</c:v>
                </c:pt>
                <c:pt idx="11">
                  <c:v>Product dissatisfaction</c:v>
                </c:pt>
                <c:pt idx="12">
                  <c:v>Price too high</c:v>
                </c:pt>
                <c:pt idx="13">
                  <c:v>Attitude of service provider</c:v>
                </c:pt>
                <c:pt idx="14">
                  <c:v>Competitor offered higher download speeds</c:v>
                </c:pt>
                <c:pt idx="15">
                  <c:v>Competitor offered more data</c:v>
                </c:pt>
                <c:pt idx="16">
                  <c:v>Don't know</c:v>
                </c:pt>
                <c:pt idx="17">
                  <c:v>Attitude of support person</c:v>
                </c:pt>
                <c:pt idx="18">
                  <c:v>Competitor had better devices</c:v>
                </c:pt>
                <c:pt idx="19">
                  <c:v>Competitor made better offer</c:v>
                </c:pt>
              </c:strCache>
            </c:strRef>
          </c:cat>
          <c:val>
            <c:numRef>
              <c:f>'Churn Category'!$I$5:$I$25</c:f>
              <c:numCache>
                <c:formatCode>General</c:formatCode>
                <c:ptCount val="20"/>
                <c:pt idx="0">
                  <c:v>6</c:v>
                </c:pt>
                <c:pt idx="4">
                  <c:v>18</c:v>
                </c:pt>
                <c:pt idx="7">
                  <c:v>44</c:v>
                </c:pt>
                <c:pt idx="16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DD-4A6D-B78E-6A28995D1407}"/>
            </c:ext>
          </c:extLst>
        </c:ser>
        <c:ser>
          <c:idx val="4"/>
          <c:order val="4"/>
          <c:tx>
            <c:strRef>
              <c:f>'Churn Category'!$J$3:$J$4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Category'!$E$5:$E$25</c:f>
              <c:strCache>
                <c:ptCount val="20"/>
                <c:pt idx="0">
                  <c:v>Deceased</c:v>
                </c:pt>
                <c:pt idx="1">
                  <c:v>Poor expertise of phone support</c:v>
                </c:pt>
                <c:pt idx="2">
                  <c:v>Lack of self-service on Website</c:v>
                </c:pt>
                <c:pt idx="3">
                  <c:v>Lack of affordable download/upload speed</c:v>
                </c:pt>
                <c:pt idx="4">
                  <c:v>Poor expertise of online support</c:v>
                </c:pt>
                <c:pt idx="5">
                  <c:v>Limited range of services</c:v>
                </c:pt>
                <c:pt idx="6">
                  <c:v>Extra data charges</c:v>
                </c:pt>
                <c:pt idx="7">
                  <c:v>Moved</c:v>
                </c:pt>
                <c:pt idx="8">
                  <c:v>Service dissatisfaction</c:v>
                </c:pt>
                <c:pt idx="9">
                  <c:v>Long distance charges</c:v>
                </c:pt>
                <c:pt idx="10">
                  <c:v>Network reliability</c:v>
                </c:pt>
                <c:pt idx="11">
                  <c:v>Product dissatisfaction</c:v>
                </c:pt>
                <c:pt idx="12">
                  <c:v>Price too high</c:v>
                </c:pt>
                <c:pt idx="13">
                  <c:v>Attitude of service provider</c:v>
                </c:pt>
                <c:pt idx="14">
                  <c:v>Competitor offered higher download speeds</c:v>
                </c:pt>
                <c:pt idx="15">
                  <c:v>Competitor offered more data</c:v>
                </c:pt>
                <c:pt idx="16">
                  <c:v>Don't know</c:v>
                </c:pt>
                <c:pt idx="17">
                  <c:v>Attitude of support person</c:v>
                </c:pt>
                <c:pt idx="18">
                  <c:v>Competitor had better devices</c:v>
                </c:pt>
                <c:pt idx="19">
                  <c:v>Competitor made better offer</c:v>
                </c:pt>
              </c:strCache>
            </c:strRef>
          </c:cat>
          <c:val>
            <c:numRef>
              <c:f>'Churn Category'!$J$5:$J$25</c:f>
              <c:numCache>
                <c:formatCode>General</c:formatCode>
                <c:ptCount val="20"/>
                <c:pt idx="3">
                  <c:v>28</c:v>
                </c:pt>
                <c:pt idx="6">
                  <c:v>37</c:v>
                </c:pt>
                <c:pt idx="9">
                  <c:v>61</c:v>
                </c:pt>
                <c:pt idx="12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DD-4A6D-B78E-6A28995D14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166224"/>
        <c:axId val="383162384"/>
      </c:barChart>
      <c:catAx>
        <c:axId val="38316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162384"/>
        <c:crosses val="autoZero"/>
        <c:auto val="1"/>
        <c:lblAlgn val="ctr"/>
        <c:lblOffset val="100"/>
        <c:noMultiLvlLbl val="0"/>
      </c:catAx>
      <c:valAx>
        <c:axId val="3831623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316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7D8-207A-C250-D5FE-02FF1153F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A379A-A852-6C5A-1007-A0AA7CA3C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033C-1F97-C9E2-B0FB-CF9F2263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4A67-962C-4B3B-A3CA-BED8167C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2ACF-5970-F3D0-242B-F53027C6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E500-0072-6BAD-5E7C-2C888C6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4F493-5771-EC91-1970-E3A31FB2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000C-4326-C893-EAEA-80A130D7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1563-C3BC-BC2A-4249-8EAD3810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E970-6C6A-459D-39BA-7EB2295C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87FE-CB4B-8B45-2EAB-735C429BD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F66F2-F71B-5BCF-7E64-7F07B41F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B20D-25DD-ECF2-0979-EFF08C1E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D515B-C4C4-1880-1D6F-1F88F2B1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7DA2-AF71-6C3C-CB83-6B5E4370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9421-21D3-B350-3E8C-BBF1984D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0E07-E8F9-AB94-8F21-73EC5730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C63A-E3BC-0122-AB89-B8DAFD6C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5239-F85E-8D08-118B-2BA7017D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931A-2F26-965D-61FA-D9103584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C0BB-FB16-D0C3-40BD-B5A9CA78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5441-02D9-5770-DF93-0B94DB60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570F-A5FB-9DD3-EB08-AF69B37C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8D15-C123-B068-5A3A-0EA26E73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7BED-DB53-2F5C-075A-F9160E2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C2A8-4848-3593-082F-C692CA34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9AB-8A0B-F6AF-3EAA-8CD316749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DBB35-9492-59E2-2649-00E31F3BC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D73AF-A75E-9C59-8598-A084A675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5287B-49C5-20E4-A2B0-136D3D0B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A017-7606-41B1-A32B-526647FE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832E-3240-D7C7-5A31-5E46768B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3E29-7312-42CA-654C-F744A65F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23365-E69C-8CD3-8E51-136C0346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7A477-0EC2-87B7-572C-DD4C0452E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ECD2D-6A54-7246-197E-8E15C9F22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6CA81-E005-36AF-67C1-56492D2B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600E7-8E41-F1CA-C555-D0F342D7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B99F9-DA22-00D6-6E69-856902D3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4A80-7075-461E-CFD2-4E99A797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2E851-1BF3-93DC-0E94-A6E9E15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61B5C-35C3-E2CF-F65A-2F7714DF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5E68D-5B9B-55E7-6CED-28C66140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0113D-D079-C4CB-7D0E-DCA9F474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9D538-5F50-8343-30ED-3CB35536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40DE-D3B1-3BD8-6D7A-008FF480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9258-D61A-D0DF-DC43-77D0B670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021D-BD9C-D47B-EEFA-BC72B820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DFD7-FC12-7FC6-7E8B-654540F41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1C50-FE80-476D-673F-178328AC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601AD-11F3-72DE-85A4-0F6276C6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FECC-D234-C50C-015E-9E11D4A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7646-FA8A-3C00-E3B7-877313D0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B9250-89FA-3BB4-6AC0-CDC0A20CF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047D-F9A7-1AC2-91B4-DF955012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25AF-F2C0-A36A-F623-4C7ACFEB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953A-8720-51C7-5BB9-D94D2C21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E1457-6B33-41B0-7B2A-9AF36D6B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5ECC2-A2C0-1CE0-DA99-D3ED4014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8939-DFA9-6841-B511-FB786D69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2F33-32A9-2688-6206-1747C2E61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0A42B-1B97-4575-A13D-55D72DA8662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5DD-7F12-2BA1-3BE1-040B87E79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64EE-444D-493F-0F83-53FF40778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5246E-4C10-49A2-9783-B934449C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D31D5-ECF5-F991-601F-E09079EE3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946" b="162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8AEF0-E67F-6427-97C9-EFF96BE5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Analyzing Customer Churn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BE67-B6F1-5187-7052-9BF4A609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2</a:t>
            </a:r>
          </a:p>
          <a:p>
            <a:r>
              <a:rPr lang="en-US">
                <a:solidFill>
                  <a:srgbClr val="FFFFFF"/>
                </a:solidFill>
              </a:rPr>
              <a:t>Roqaya Abdallah Mohamed</a:t>
            </a:r>
          </a:p>
        </p:txBody>
      </p:sp>
    </p:spTree>
    <p:extLst>
      <p:ext uri="{BB962C8B-B14F-4D97-AF65-F5344CB8AC3E}">
        <p14:creationId xmlns:p14="http://schemas.microsoft.com/office/powerpoint/2010/main" val="425352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51BD7-91A1-9C24-1A6C-0964D04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Category and Reason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4871-8AD5-22E2-45F3-4DFD235BD83B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3480288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feedback on customer churn and reasons for ending contracts, we analyze and explore that the competitor is the highest reason for that.</a:t>
            </a:r>
          </a:p>
          <a:p>
            <a:pPr defTabSz="877824">
              <a:spcAft>
                <a:spcPts val="600"/>
              </a:spcAft>
            </a:pPr>
            <a:r>
              <a: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examining their offerings, we ought to strive to provide the greatest service possible.</a:t>
            </a:r>
            <a:endParaRPr lang="en-US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F3B890-C066-3B26-170F-0799AFD8B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045931"/>
              </p:ext>
            </p:extLst>
          </p:nvPr>
        </p:nvGraphicFramePr>
        <p:xfrm>
          <a:off x="4678654" y="2112579"/>
          <a:ext cx="6495558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73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4A49B-4596-5DDB-5F05-7F708AE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Category and Reason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1D17E1-1D9E-DF2D-59A6-374239B08F08}"/>
              </a:ext>
            </a:extLst>
          </p:cNvPr>
          <p:cNvSpPr>
            <a:spLocks/>
          </p:cNvSpPr>
          <p:nvPr/>
        </p:nvSpPr>
        <p:spPr>
          <a:xfrm>
            <a:off x="426721" y="3054783"/>
            <a:ext cx="3241039" cy="1802697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Competitor had better devices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Competitor made better offer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15D97D-02CE-E39A-762A-683B6E19C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090936"/>
              </p:ext>
            </p:extLst>
          </p:nvPr>
        </p:nvGraphicFramePr>
        <p:xfrm>
          <a:off x="3952240" y="2016276"/>
          <a:ext cx="7924800" cy="454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457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27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302A44-9112-FF65-6AFB-BA1D0CAA3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" y="0"/>
            <a:ext cx="12195048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8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3E875-EF7C-94F7-0EB4-0757436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Customer Churn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074C-11A6-4745-F4F8-D2D5C252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335" y="863999"/>
            <a:ext cx="6823789" cy="55262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Customer Churn is the concept of the customer ended the contract. 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The Customer Churn Rate is so important to calculated and this rate should be small number. Since the business will suffer if this number is high.</a:t>
            </a:r>
          </a:p>
          <a:p>
            <a:r>
              <a:rPr lang="en-US" sz="2000" dirty="0">
                <a:solidFill>
                  <a:schemeClr val="tx2"/>
                </a:solidFill>
              </a:rPr>
              <a:t>To Calculate “The Churn Rate”, divide the count the customer churn on  the total customer.</a:t>
            </a:r>
          </a:p>
        </p:txBody>
      </p:sp>
    </p:spTree>
    <p:extLst>
      <p:ext uri="{BB962C8B-B14F-4D97-AF65-F5344CB8AC3E}">
        <p14:creationId xmlns:p14="http://schemas.microsoft.com/office/powerpoint/2010/main" val="71898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0D5E7-63C4-C3D2-8160-D718E90F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Churn Table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432077-8A28-AF2D-B0B7-552106EFF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94645"/>
              </p:ext>
            </p:extLst>
          </p:nvPr>
        </p:nvGraphicFramePr>
        <p:xfrm>
          <a:off x="1087120" y="2560320"/>
          <a:ext cx="9243960" cy="35661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67548">
                  <a:extLst>
                    <a:ext uri="{9D8B030D-6E8A-4147-A177-3AD203B41FA5}">
                      <a16:colId xmlns:a16="http://schemas.microsoft.com/office/drawing/2014/main" val="4022319486"/>
                    </a:ext>
                  </a:extLst>
                </a:gridCol>
                <a:gridCol w="5876412">
                  <a:extLst>
                    <a:ext uri="{9D8B030D-6E8A-4147-A177-3AD203B41FA5}">
                      <a16:colId xmlns:a16="http://schemas.microsoft.com/office/drawing/2014/main" val="138147774"/>
                    </a:ext>
                  </a:extLst>
                </a:gridCol>
              </a:tblGrid>
              <a:tr h="1009556">
                <a:tc>
                  <a:txBody>
                    <a:bodyPr/>
                    <a:lstStyle/>
                    <a:p>
                      <a:pPr algn="l" fontAlgn="b"/>
                      <a:r>
                        <a:rPr lang="en-US" sz="3900" b="1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Churn Labels</a:t>
                      </a:r>
                      <a:endParaRPr lang="en-US" sz="3900" b="1" i="0" u="none" strike="noStrike" cap="none" spc="0" dirty="0">
                        <a:solidFill>
                          <a:schemeClr val="tx1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900" b="1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Count of Churn Label</a:t>
                      </a:r>
                      <a:endParaRPr lang="en-US" sz="3900" b="1" i="0" u="none" strike="noStrike" cap="none" spc="0" dirty="0">
                        <a:solidFill>
                          <a:schemeClr val="tx1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extLst>
                  <a:ext uri="{0D108BD9-81ED-4DB2-BD59-A6C34878D82A}">
                    <a16:rowId xmlns:a16="http://schemas.microsoft.com/office/drawing/2014/main" val="2044180229"/>
                  </a:ext>
                </a:extLst>
              </a:tr>
              <a:tr h="85220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4891</a:t>
                      </a:r>
                      <a:endParaRPr lang="en-US" sz="2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extLst>
                  <a:ext uri="{0D108BD9-81ED-4DB2-BD59-A6C34878D82A}">
                    <a16:rowId xmlns:a16="http://schemas.microsoft.com/office/drawing/2014/main" val="806172388"/>
                  </a:ext>
                </a:extLst>
              </a:tr>
              <a:tr h="85220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1796</a:t>
                      </a:r>
                      <a:endParaRPr lang="en-US" sz="2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extLst>
                  <a:ext uri="{0D108BD9-81ED-4DB2-BD59-A6C34878D82A}">
                    <a16:rowId xmlns:a16="http://schemas.microsoft.com/office/drawing/2014/main" val="1312758818"/>
                  </a:ext>
                </a:extLst>
              </a:tr>
              <a:tr h="85220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2800" b="1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6687</a:t>
                      </a:r>
                      <a:endParaRPr lang="en-US" sz="2800" b="1" i="0" u="none" strike="noStrike" cap="none" spc="0" dirty="0">
                        <a:solidFill>
                          <a:schemeClr val="tx1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3288" marR="0" marT="43796" marB="328474" anchor="b"/>
                </a:tc>
                <a:extLst>
                  <a:ext uri="{0D108BD9-81ED-4DB2-BD59-A6C34878D82A}">
                    <a16:rowId xmlns:a16="http://schemas.microsoft.com/office/drawing/2014/main" val="364568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6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D2AD-869F-CFF7-713A-E4DA8ADE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33764"/>
            <a:ext cx="3932237" cy="644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Churn Rate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2E8857-3B26-1C16-E3BD-822838FCB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471110"/>
              </p:ext>
            </p:extLst>
          </p:nvPr>
        </p:nvGraphicFramePr>
        <p:xfrm>
          <a:off x="5183188" y="1504709"/>
          <a:ext cx="6172200" cy="4356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AD7E4-1C6A-533D-7881-0EE89F2D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76400"/>
            <a:ext cx="3932237" cy="4192588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benton-sans"/>
              </a:rPr>
              <a:t>Nobody likes losing customers. Customer churn is a real problem across many industries, and the average churn rate can be surprisingly high.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case ,It’s 27%. We loss 27 customer per 100 customer using our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number should be decreased. Let's analysis the data and find the way to decreased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FB5FE4-0B1E-B3AE-2F07-8DF5528F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number should be decreased. Let's analyze the data and find a way to decrease it.</a:t>
            </a:r>
          </a:p>
        </p:txBody>
      </p:sp>
    </p:spTree>
    <p:extLst>
      <p:ext uri="{BB962C8B-B14F-4D97-AF65-F5344CB8AC3E}">
        <p14:creationId xmlns:p14="http://schemas.microsoft.com/office/powerpoint/2010/main" val="90686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456-6FBD-855A-3E64-B2D0794C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57200"/>
            <a:ext cx="7802880" cy="406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Relation Between Age &amp; Churn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8A9362-90F9-E791-BCE6-5B193B7FCBEB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266009059"/>
              </p:ext>
            </p:extLst>
          </p:nvPr>
        </p:nvGraphicFramePr>
        <p:xfrm>
          <a:off x="204788" y="3088640"/>
          <a:ext cx="4753291" cy="1912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801">
                  <a:extLst>
                    <a:ext uri="{9D8B030D-6E8A-4147-A177-3AD203B41FA5}">
                      <a16:colId xmlns:a16="http://schemas.microsoft.com/office/drawing/2014/main" val="1934652479"/>
                    </a:ext>
                  </a:extLst>
                </a:gridCol>
                <a:gridCol w="3274490">
                  <a:extLst>
                    <a:ext uri="{9D8B030D-6E8A-4147-A177-3AD203B41FA5}">
                      <a16:colId xmlns:a16="http://schemas.microsoft.com/office/drawing/2014/main" val="2447029488"/>
                    </a:ext>
                  </a:extLst>
                </a:gridCol>
              </a:tblGrid>
              <a:tr h="532011">
                <a:tc>
                  <a:txBody>
                    <a:bodyPr/>
                    <a:lstStyle/>
                    <a:p>
                      <a:pPr marL="457200" lvl="1" indent="0" algn="ctr" fontAlgn="ctr">
                        <a:buFont typeface="+mj-lt"/>
                        <a:buNone/>
                      </a:pP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 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 fontAlgn="ctr">
                        <a:buFont typeface="+mj-lt"/>
                        <a:buNone/>
                      </a:pP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Customer Churn Rate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477626"/>
                  </a:ext>
                </a:extLst>
              </a:tr>
              <a:tr h="460309">
                <a:tc>
                  <a:txBody>
                    <a:bodyPr/>
                    <a:lstStyle/>
                    <a:p>
                      <a:pPr marL="457200" lvl="1" indent="0" algn="ctr" fontAlgn="b">
                        <a:buFont typeface="+mj-lt"/>
                        <a:buNone/>
                      </a:pP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Under 30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57200" lvl="1" indent="0" algn="ctr" fontAlgn="b">
                        <a:buFont typeface="+mj-lt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23%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0979994"/>
                  </a:ext>
                </a:extLst>
              </a:tr>
              <a:tr h="460309">
                <a:tc>
                  <a:txBody>
                    <a:bodyPr/>
                    <a:lstStyle/>
                    <a:p>
                      <a:pPr marL="457200" lvl="1" indent="0" algn="ctr" fontAlgn="b">
                        <a:buFont typeface="+mj-lt"/>
                        <a:buNone/>
                      </a:pP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Up 30 to 65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57200" lvl="1" indent="0" algn="ctr" fontAlgn="b">
                        <a:buFont typeface="+mj-lt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6175309"/>
                  </a:ext>
                </a:extLst>
              </a:tr>
              <a:tr h="460309">
                <a:tc>
                  <a:txBody>
                    <a:bodyPr/>
                    <a:lstStyle/>
                    <a:p>
                      <a:pPr marL="457200" lvl="1" indent="0" algn="ctr" fontAlgn="b">
                        <a:buFont typeface="+mj-lt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Senior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57200" lvl="1" indent="0" algn="ctr" fontAlgn="b">
                        <a:buFont typeface="+mj-lt"/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38%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4666840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3C76D4-B053-1CA7-E307-324B0DEDA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6720" y="987425"/>
            <a:ext cx="11519852" cy="11461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Senior churn rate </a:t>
            </a:r>
            <a:r>
              <a:rPr lang="en-US" sz="1900" i="0" dirty="0">
                <a:effectLst/>
              </a:rPr>
              <a:t> is significantly higher compared to the other two age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</a:rPr>
              <a:t>Higher Churn Rate Among Seniors: The data suggests that senior customers are more likely to leave compared to younger customers. This could be due to a variety of factors such as dissatisfaction with the service, changing needs, or better offers from competitors.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6DA65F-F17C-92DF-EA9A-AC2874E38F9C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3662356"/>
              </p:ext>
            </p:extLst>
          </p:nvPr>
        </p:nvGraphicFramePr>
        <p:xfrm>
          <a:off x="4958079" y="2367280"/>
          <a:ext cx="6194108" cy="4241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8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3B9EA4-10FF-B56D-B7DE-9C2D04DDF4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028" y="175113"/>
            <a:ext cx="11966491" cy="457976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020868-2BB1-98C8-6D9C-31A78B7E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8128" y="5069839"/>
            <a:ext cx="11334591" cy="14122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The churn rate for both genders is equal.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gender doesn’t affect the customer's churn rate.</a:t>
            </a:r>
          </a:p>
        </p:txBody>
      </p:sp>
    </p:spTree>
    <p:extLst>
      <p:ext uri="{BB962C8B-B14F-4D97-AF65-F5344CB8AC3E}">
        <p14:creationId xmlns:p14="http://schemas.microsoft.com/office/powerpoint/2010/main" val="152737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A6B7-59D4-4803-DF42-6CCA01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Relation Between Contract &amp;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E5D8-7302-2E05-C602-C30508AB624B}"/>
              </a:ext>
            </a:extLst>
          </p:cNvPr>
          <p:cNvSpPr>
            <a:spLocks/>
          </p:cNvSpPr>
          <p:nvPr/>
        </p:nvSpPr>
        <p:spPr>
          <a:xfrm>
            <a:off x="325121" y="2112579"/>
            <a:ext cx="6071392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132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Year is the best contract for company and have small churn rate 3%.</a:t>
            </a:r>
          </a:p>
          <a:p>
            <a:pPr marL="285750" indent="-285750" defTabSz="7132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contract “that has the highest churn customer” is :</a:t>
            </a:r>
          </a:p>
          <a:p>
            <a:pPr algn="ctr" defTabSz="713232">
              <a:lnSpc>
                <a:spcPct val="90000"/>
              </a:lnSpc>
              <a:spcAft>
                <a:spcPts val="600"/>
              </a:spcAft>
            </a:pPr>
            <a:r>
              <a:rPr lang="en-US" sz="1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Month-to-Month</a:t>
            </a:r>
          </a:p>
          <a:p>
            <a:pPr marL="285750" indent="-285750" defTabSz="7132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Churn Rate for Month-to-Month Contracts: The high churn rate for month-to-month contracts suggests that these customers are more likely to leave, possibly due to the flexibility and lack of long-term commitment. It may be beneficial to explore reasons why these customers are churning and address their concerns. Offering incentives such as discounts or additional benefits for committing to longer-term contracts could help reduce churn.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8E278A-1462-A477-1A88-D328AB7DE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513534"/>
              </p:ext>
            </p:extLst>
          </p:nvPr>
        </p:nvGraphicFramePr>
        <p:xfrm>
          <a:off x="6396512" y="2112579"/>
          <a:ext cx="5267168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4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9EF297-6A1C-A11A-7241-0123287858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5930092"/>
              </p:ext>
            </p:extLst>
          </p:nvPr>
        </p:nvGraphicFramePr>
        <p:xfrm>
          <a:off x="508000" y="304800"/>
          <a:ext cx="11318240" cy="610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28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079-0237-C49B-7E80-2E828751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payment Method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444D90-0B1F-5B2F-8803-55B15A38F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037328"/>
              </p:ext>
            </p:extLst>
          </p:nvPr>
        </p:nvGraphicFramePr>
        <p:xfrm>
          <a:off x="4653281" y="1825625"/>
          <a:ext cx="644144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AFE022-99F8-6CF1-6851-8A1DD9FD8A0F}"/>
              </a:ext>
            </a:extLst>
          </p:cNvPr>
          <p:cNvSpPr>
            <a:spLocks/>
          </p:cNvSpPr>
          <p:nvPr/>
        </p:nvSpPr>
        <p:spPr>
          <a:xfrm>
            <a:off x="335279" y="1825625"/>
            <a:ext cx="4097119" cy="4128135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paper check has big churn rate 38% .Maybe as it’s less modern method to pay. </a:t>
            </a:r>
          </a:p>
          <a:p>
            <a:pPr marL="231458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recommendation: 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credit card is the best method for many reason “fast-secure-modern-easy”, so we can make discount or offer a promotion  </a:t>
            </a:r>
            <a:r>
              <a:rPr lang="en-US" sz="2000" dirty="0"/>
              <a:t>on it for paper check customer switch to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68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83AF9A4A6EF46A2B5BCE1A3B1E657" ma:contentTypeVersion="16" ma:contentTypeDescription="Create a new document." ma:contentTypeScope="" ma:versionID="f92bde682207262aee70d6b65657d69f">
  <xsd:schema xmlns:xsd="http://www.w3.org/2001/XMLSchema" xmlns:xs="http://www.w3.org/2001/XMLSchema" xmlns:p="http://schemas.microsoft.com/office/2006/metadata/properties" xmlns:ns3="9a160aa2-1ff6-4d50-9c30-6ec63ba76db9" xmlns:ns4="e4d9edf8-8867-4a95-8679-79bc96011270" targetNamespace="http://schemas.microsoft.com/office/2006/metadata/properties" ma:root="true" ma:fieldsID="76b8a51ef372b1e9a5f28f2bd20a514e" ns3:_="" ns4:_="">
    <xsd:import namespace="9a160aa2-1ff6-4d50-9c30-6ec63ba76db9"/>
    <xsd:import namespace="e4d9edf8-8867-4a95-8679-79bc960112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60aa2-1ff6-4d50-9c30-6ec63ba76d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9edf8-8867-4a95-8679-79bc9601127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D9C8E4-751A-4AAF-BB99-6B18323CC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160aa2-1ff6-4d50-9c30-6ec63ba76db9"/>
    <ds:schemaRef ds:uri="e4d9edf8-8867-4a95-8679-79bc96011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48A330-3888-4F41-8A1A-5064865D1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E90C22-C440-40F2-9A9B-BFDB2C339548}">
  <ds:schemaRefs>
    <ds:schemaRef ds:uri="http://purl.org/dc/terms/"/>
    <ds:schemaRef ds:uri="http://schemas.microsoft.com/office/2006/documentManagement/types"/>
    <ds:schemaRef ds:uri="9a160aa2-1ff6-4d50-9c30-6ec63ba76db9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4d9edf8-8867-4a95-8679-79bc960112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509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benton-sans</vt:lpstr>
      <vt:lpstr>Calibri</vt:lpstr>
      <vt:lpstr>Office Theme</vt:lpstr>
      <vt:lpstr>Analyzing Customer Churn in Excel</vt:lpstr>
      <vt:lpstr>Customer Churn </vt:lpstr>
      <vt:lpstr>Churn Table</vt:lpstr>
      <vt:lpstr>Churn Rate</vt:lpstr>
      <vt:lpstr>The Relation Between Age &amp; Churn</vt:lpstr>
      <vt:lpstr>PowerPoint Presentation</vt:lpstr>
      <vt:lpstr>The Relation Between Contract &amp; Churn</vt:lpstr>
      <vt:lpstr>PowerPoint Presentation</vt:lpstr>
      <vt:lpstr>payment Method</vt:lpstr>
      <vt:lpstr>Churn Category and Reason</vt:lpstr>
      <vt:lpstr>Churn Category and Reason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in Excel</dc:title>
  <dc:creator>Roqaya Abdallah Mohamed</dc:creator>
  <cp:lastModifiedBy>Roqaya Abdallah Mohamed</cp:lastModifiedBy>
  <cp:revision>2</cp:revision>
  <dcterms:created xsi:type="dcterms:W3CDTF">2024-05-29T11:33:59Z</dcterms:created>
  <dcterms:modified xsi:type="dcterms:W3CDTF">2024-05-29T20:38:17Z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0x0101007C983AF9A4A6EF46A2B5BCE1A3B1E657</vt:lpwstr>
  </property>
</Properties>
</file>