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9" r:id="rId4"/>
    <p:sldId id="258"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170BF1-5A32-4F0E-B7DF-D9703935858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62EAA75-D6F0-444C-BD9B-ADE8CCA94666}">
      <dgm:prSet/>
      <dgm:spPr/>
      <dgm:t>
        <a:bodyPr/>
        <a:lstStyle/>
        <a:p>
          <a:r>
            <a:rPr lang="en-US" b="1" dirty="0"/>
            <a:t>Analyze: </a:t>
          </a:r>
          <a:r>
            <a:rPr lang="en-US" dirty="0"/>
            <a:t>analyze the data to determine the reasons affected on wait time. The analysis show that the longest wait time occurs in the peak time. The patient registration and  the scheduling of staff don’t  align well with this time</a:t>
          </a:r>
        </a:p>
      </dgm:t>
    </dgm:pt>
    <dgm:pt modelId="{74CAE4E1-7321-46A7-96BA-4F74DD002C97}" type="parTrans" cxnId="{669764D2-7858-4FF0-A351-0A04BE301586}">
      <dgm:prSet/>
      <dgm:spPr/>
      <dgm:t>
        <a:bodyPr/>
        <a:lstStyle/>
        <a:p>
          <a:endParaRPr lang="en-US"/>
        </a:p>
      </dgm:t>
    </dgm:pt>
    <dgm:pt modelId="{F5C1CF3D-0E06-4204-B754-8FE5E5B0B3F7}" type="sibTrans" cxnId="{669764D2-7858-4FF0-A351-0A04BE301586}">
      <dgm:prSet/>
      <dgm:spPr/>
      <dgm:t>
        <a:bodyPr/>
        <a:lstStyle/>
        <a:p>
          <a:endParaRPr lang="en-US"/>
        </a:p>
      </dgm:t>
    </dgm:pt>
    <dgm:pt modelId="{946D0ACB-B869-4CDE-B5FD-DF5298FCB18A}">
      <dgm:prSet/>
      <dgm:spPr/>
      <dgm:t>
        <a:bodyPr/>
        <a:lstStyle/>
        <a:p>
          <a:r>
            <a:rPr lang="en-US" b="1"/>
            <a:t>Improve: </a:t>
          </a:r>
          <a:r>
            <a:rPr lang="en-US"/>
            <a:t>implement changes to have the best wait time. As create a fast-track System for patients with minor issue that can be finished quickly. Make fast and easy registration by  provide more stations and simplify the paperwork  to improve the triage process. Rearrange employee schedules for more accessible employee in peak time.</a:t>
          </a:r>
        </a:p>
      </dgm:t>
    </dgm:pt>
    <dgm:pt modelId="{D7A8348F-18F7-4E23-9477-DA31C20EE09C}" type="parTrans" cxnId="{E24F7B04-3381-4116-AEDC-BDCF65660866}">
      <dgm:prSet/>
      <dgm:spPr/>
      <dgm:t>
        <a:bodyPr/>
        <a:lstStyle/>
        <a:p>
          <a:endParaRPr lang="en-US"/>
        </a:p>
      </dgm:t>
    </dgm:pt>
    <dgm:pt modelId="{19950520-ED62-43CD-9120-2515E20BE633}" type="sibTrans" cxnId="{E24F7B04-3381-4116-AEDC-BDCF65660866}">
      <dgm:prSet/>
      <dgm:spPr/>
      <dgm:t>
        <a:bodyPr/>
        <a:lstStyle/>
        <a:p>
          <a:endParaRPr lang="en-US"/>
        </a:p>
      </dgm:t>
    </dgm:pt>
    <dgm:pt modelId="{28127CED-8DE7-4961-8361-CA5503DB1EBE}">
      <dgm:prSet/>
      <dgm:spPr/>
      <dgm:t>
        <a:bodyPr/>
        <a:lstStyle/>
        <a:p>
          <a:r>
            <a:rPr lang="en-US" b="1"/>
            <a:t>Control: </a:t>
          </a:r>
          <a:r>
            <a:rPr lang="en-US"/>
            <a:t>ensure the improvements are</a:t>
          </a:r>
          <a:r>
            <a:rPr lang="ar-EG"/>
            <a:t> </a:t>
          </a:r>
          <a:r>
            <a:rPr lang="en-US"/>
            <a:t>implemented and it solved the problem “ reduce the patient wait time”. Take a survey from patients about improve the problem  occurred or not. Gather patient feedback to identify any new issues promptly.</a:t>
          </a:r>
        </a:p>
      </dgm:t>
    </dgm:pt>
    <dgm:pt modelId="{A6DA96F6-5FAB-49CD-8894-1559EEE341C1}" type="parTrans" cxnId="{103CF150-5287-4245-8229-CBA600057BF1}">
      <dgm:prSet/>
      <dgm:spPr/>
      <dgm:t>
        <a:bodyPr/>
        <a:lstStyle/>
        <a:p>
          <a:endParaRPr lang="en-US"/>
        </a:p>
      </dgm:t>
    </dgm:pt>
    <dgm:pt modelId="{5FB86A91-BB32-40ED-8E1D-8B1A50E65E6B}" type="sibTrans" cxnId="{103CF150-5287-4245-8229-CBA600057BF1}">
      <dgm:prSet/>
      <dgm:spPr/>
      <dgm:t>
        <a:bodyPr/>
        <a:lstStyle/>
        <a:p>
          <a:endParaRPr lang="en-US"/>
        </a:p>
      </dgm:t>
    </dgm:pt>
    <dgm:pt modelId="{319C50E5-B544-4599-B08F-30AA6D609B0A}" type="pres">
      <dgm:prSet presAssocID="{AB170BF1-5A32-4F0E-B7DF-D9703935858A}" presName="vert0" presStyleCnt="0">
        <dgm:presLayoutVars>
          <dgm:dir/>
          <dgm:animOne val="branch"/>
          <dgm:animLvl val="lvl"/>
        </dgm:presLayoutVars>
      </dgm:prSet>
      <dgm:spPr/>
    </dgm:pt>
    <dgm:pt modelId="{102382A4-3C49-4B43-8896-0C9F8FC90901}" type="pres">
      <dgm:prSet presAssocID="{562EAA75-D6F0-444C-BD9B-ADE8CCA94666}" presName="thickLine" presStyleLbl="alignNode1" presStyleIdx="0" presStyleCnt="3"/>
      <dgm:spPr/>
    </dgm:pt>
    <dgm:pt modelId="{93949100-C20D-4DFC-AA78-46D3CF248197}" type="pres">
      <dgm:prSet presAssocID="{562EAA75-D6F0-444C-BD9B-ADE8CCA94666}" presName="horz1" presStyleCnt="0"/>
      <dgm:spPr/>
    </dgm:pt>
    <dgm:pt modelId="{F2B2DAE5-90CA-439F-9FD0-2DA9BDFDD7D7}" type="pres">
      <dgm:prSet presAssocID="{562EAA75-D6F0-444C-BD9B-ADE8CCA94666}" presName="tx1" presStyleLbl="revTx" presStyleIdx="0" presStyleCnt="3"/>
      <dgm:spPr/>
    </dgm:pt>
    <dgm:pt modelId="{C1C4492E-7FBB-4C68-9192-9DCE3CCFE62C}" type="pres">
      <dgm:prSet presAssocID="{562EAA75-D6F0-444C-BD9B-ADE8CCA94666}" presName="vert1" presStyleCnt="0"/>
      <dgm:spPr/>
    </dgm:pt>
    <dgm:pt modelId="{31E88A0F-2672-4CB1-BC61-C2B158D21D99}" type="pres">
      <dgm:prSet presAssocID="{946D0ACB-B869-4CDE-B5FD-DF5298FCB18A}" presName="thickLine" presStyleLbl="alignNode1" presStyleIdx="1" presStyleCnt="3"/>
      <dgm:spPr/>
    </dgm:pt>
    <dgm:pt modelId="{30B4EEB4-0CDC-4764-AA99-D9EC59859CFA}" type="pres">
      <dgm:prSet presAssocID="{946D0ACB-B869-4CDE-B5FD-DF5298FCB18A}" presName="horz1" presStyleCnt="0"/>
      <dgm:spPr/>
    </dgm:pt>
    <dgm:pt modelId="{C14DD29E-FD39-41A3-96A2-75CC39D79D25}" type="pres">
      <dgm:prSet presAssocID="{946D0ACB-B869-4CDE-B5FD-DF5298FCB18A}" presName="tx1" presStyleLbl="revTx" presStyleIdx="1" presStyleCnt="3"/>
      <dgm:spPr/>
    </dgm:pt>
    <dgm:pt modelId="{AE2F4A4B-4AAD-400C-9017-0970B79C4223}" type="pres">
      <dgm:prSet presAssocID="{946D0ACB-B869-4CDE-B5FD-DF5298FCB18A}" presName="vert1" presStyleCnt="0"/>
      <dgm:spPr/>
    </dgm:pt>
    <dgm:pt modelId="{F2279C6A-E5BB-4427-A48D-F861E8B48093}" type="pres">
      <dgm:prSet presAssocID="{28127CED-8DE7-4961-8361-CA5503DB1EBE}" presName="thickLine" presStyleLbl="alignNode1" presStyleIdx="2" presStyleCnt="3"/>
      <dgm:spPr/>
    </dgm:pt>
    <dgm:pt modelId="{5C071BE6-ABF4-4180-B3AC-2432E97460D8}" type="pres">
      <dgm:prSet presAssocID="{28127CED-8DE7-4961-8361-CA5503DB1EBE}" presName="horz1" presStyleCnt="0"/>
      <dgm:spPr/>
    </dgm:pt>
    <dgm:pt modelId="{7F187DFB-6144-427E-9707-E1B315314F95}" type="pres">
      <dgm:prSet presAssocID="{28127CED-8DE7-4961-8361-CA5503DB1EBE}" presName="tx1" presStyleLbl="revTx" presStyleIdx="2" presStyleCnt="3"/>
      <dgm:spPr/>
    </dgm:pt>
    <dgm:pt modelId="{11BE35A8-1B8C-41CB-B096-E237D4878A06}" type="pres">
      <dgm:prSet presAssocID="{28127CED-8DE7-4961-8361-CA5503DB1EBE}" presName="vert1" presStyleCnt="0"/>
      <dgm:spPr/>
    </dgm:pt>
  </dgm:ptLst>
  <dgm:cxnLst>
    <dgm:cxn modelId="{E24F7B04-3381-4116-AEDC-BDCF65660866}" srcId="{AB170BF1-5A32-4F0E-B7DF-D9703935858A}" destId="{946D0ACB-B869-4CDE-B5FD-DF5298FCB18A}" srcOrd="1" destOrd="0" parTransId="{D7A8348F-18F7-4E23-9477-DA31C20EE09C}" sibTransId="{19950520-ED62-43CD-9120-2515E20BE633}"/>
    <dgm:cxn modelId="{459F0E42-FFB9-4256-B8C4-4C21D6BF7283}" type="presOf" srcId="{AB170BF1-5A32-4F0E-B7DF-D9703935858A}" destId="{319C50E5-B544-4599-B08F-30AA6D609B0A}" srcOrd="0" destOrd="0" presId="urn:microsoft.com/office/officeart/2008/layout/LinedList"/>
    <dgm:cxn modelId="{103CF150-5287-4245-8229-CBA600057BF1}" srcId="{AB170BF1-5A32-4F0E-B7DF-D9703935858A}" destId="{28127CED-8DE7-4961-8361-CA5503DB1EBE}" srcOrd="2" destOrd="0" parTransId="{A6DA96F6-5FAB-49CD-8894-1559EEE341C1}" sibTransId="{5FB86A91-BB32-40ED-8E1D-8B1A50E65E6B}"/>
    <dgm:cxn modelId="{08D1DEB8-4B5A-417E-8646-50654ED50B2A}" type="presOf" srcId="{28127CED-8DE7-4961-8361-CA5503DB1EBE}" destId="{7F187DFB-6144-427E-9707-E1B315314F95}" srcOrd="0" destOrd="0" presId="urn:microsoft.com/office/officeart/2008/layout/LinedList"/>
    <dgm:cxn modelId="{9C5CA8B9-C97F-4F19-A850-0042B620CA7C}" type="presOf" srcId="{946D0ACB-B869-4CDE-B5FD-DF5298FCB18A}" destId="{C14DD29E-FD39-41A3-96A2-75CC39D79D25}" srcOrd="0" destOrd="0" presId="urn:microsoft.com/office/officeart/2008/layout/LinedList"/>
    <dgm:cxn modelId="{669764D2-7858-4FF0-A351-0A04BE301586}" srcId="{AB170BF1-5A32-4F0E-B7DF-D9703935858A}" destId="{562EAA75-D6F0-444C-BD9B-ADE8CCA94666}" srcOrd="0" destOrd="0" parTransId="{74CAE4E1-7321-46A7-96BA-4F74DD002C97}" sibTransId="{F5C1CF3D-0E06-4204-B754-8FE5E5B0B3F7}"/>
    <dgm:cxn modelId="{E1FD29E0-5C90-4D4E-9D8D-3A09AAB6501D}" type="presOf" srcId="{562EAA75-D6F0-444C-BD9B-ADE8CCA94666}" destId="{F2B2DAE5-90CA-439F-9FD0-2DA9BDFDD7D7}" srcOrd="0" destOrd="0" presId="urn:microsoft.com/office/officeart/2008/layout/LinedList"/>
    <dgm:cxn modelId="{BF09FD07-5661-4D7B-BE75-8B7968CFD4DB}" type="presParOf" srcId="{319C50E5-B544-4599-B08F-30AA6D609B0A}" destId="{102382A4-3C49-4B43-8896-0C9F8FC90901}" srcOrd="0" destOrd="0" presId="urn:microsoft.com/office/officeart/2008/layout/LinedList"/>
    <dgm:cxn modelId="{AD0E0FDE-182D-4FBD-99BC-127D90EC49E8}" type="presParOf" srcId="{319C50E5-B544-4599-B08F-30AA6D609B0A}" destId="{93949100-C20D-4DFC-AA78-46D3CF248197}" srcOrd="1" destOrd="0" presId="urn:microsoft.com/office/officeart/2008/layout/LinedList"/>
    <dgm:cxn modelId="{4CA84B49-6109-4538-8AE5-C0F41132F1F1}" type="presParOf" srcId="{93949100-C20D-4DFC-AA78-46D3CF248197}" destId="{F2B2DAE5-90CA-439F-9FD0-2DA9BDFDD7D7}" srcOrd="0" destOrd="0" presId="urn:microsoft.com/office/officeart/2008/layout/LinedList"/>
    <dgm:cxn modelId="{F6B3DD69-D75A-4C37-8554-82732664120F}" type="presParOf" srcId="{93949100-C20D-4DFC-AA78-46D3CF248197}" destId="{C1C4492E-7FBB-4C68-9192-9DCE3CCFE62C}" srcOrd="1" destOrd="0" presId="urn:microsoft.com/office/officeart/2008/layout/LinedList"/>
    <dgm:cxn modelId="{84040D6A-F2AB-47FA-A764-BD0A66822F6D}" type="presParOf" srcId="{319C50E5-B544-4599-B08F-30AA6D609B0A}" destId="{31E88A0F-2672-4CB1-BC61-C2B158D21D99}" srcOrd="2" destOrd="0" presId="urn:microsoft.com/office/officeart/2008/layout/LinedList"/>
    <dgm:cxn modelId="{2A0C989E-DC44-4312-9FB2-2F41651AB292}" type="presParOf" srcId="{319C50E5-B544-4599-B08F-30AA6D609B0A}" destId="{30B4EEB4-0CDC-4764-AA99-D9EC59859CFA}" srcOrd="3" destOrd="0" presId="urn:microsoft.com/office/officeart/2008/layout/LinedList"/>
    <dgm:cxn modelId="{E2F33432-D3F3-4369-9674-70541B757F9F}" type="presParOf" srcId="{30B4EEB4-0CDC-4764-AA99-D9EC59859CFA}" destId="{C14DD29E-FD39-41A3-96A2-75CC39D79D25}" srcOrd="0" destOrd="0" presId="urn:microsoft.com/office/officeart/2008/layout/LinedList"/>
    <dgm:cxn modelId="{1D6A1096-146B-4FC4-B941-18A4522842AD}" type="presParOf" srcId="{30B4EEB4-0CDC-4764-AA99-D9EC59859CFA}" destId="{AE2F4A4B-4AAD-400C-9017-0970B79C4223}" srcOrd="1" destOrd="0" presId="urn:microsoft.com/office/officeart/2008/layout/LinedList"/>
    <dgm:cxn modelId="{3646C989-6957-45F1-B7EC-B19979828E93}" type="presParOf" srcId="{319C50E5-B544-4599-B08F-30AA6D609B0A}" destId="{F2279C6A-E5BB-4427-A48D-F861E8B48093}" srcOrd="4" destOrd="0" presId="urn:microsoft.com/office/officeart/2008/layout/LinedList"/>
    <dgm:cxn modelId="{77FC9B07-7138-4663-ADE2-F632956AFF76}" type="presParOf" srcId="{319C50E5-B544-4599-B08F-30AA6D609B0A}" destId="{5C071BE6-ABF4-4180-B3AC-2432E97460D8}" srcOrd="5" destOrd="0" presId="urn:microsoft.com/office/officeart/2008/layout/LinedList"/>
    <dgm:cxn modelId="{847FB71F-AE4E-4A2A-9006-91401B32E8B6}" type="presParOf" srcId="{5C071BE6-ABF4-4180-B3AC-2432E97460D8}" destId="{7F187DFB-6144-427E-9707-E1B315314F95}" srcOrd="0" destOrd="0" presId="urn:microsoft.com/office/officeart/2008/layout/LinedList"/>
    <dgm:cxn modelId="{9210AFA1-D456-483E-BBBA-020FC1CCAFAC}" type="presParOf" srcId="{5C071BE6-ABF4-4180-B3AC-2432E97460D8}" destId="{11BE35A8-1B8C-41CB-B096-E237D4878A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A95D1E-B9EC-4F20-8240-C3E01819327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48434CC-D660-4EC8-AA59-282834F0BFB9}">
      <dgm:prSet/>
      <dgm:spPr/>
      <dgm:t>
        <a:bodyPr/>
        <a:lstStyle/>
        <a:p>
          <a:r>
            <a:rPr lang="en-US" b="1"/>
            <a:t>Plan: </a:t>
          </a:r>
          <a:r>
            <a:rPr lang="en-US"/>
            <a:t>identify the problem of "medication errors in a hospital." . And the goal is to reduce the medication errors to a minor number. collect data about that issue from nursing staff and patients. Analyze this data and then create solutions like patient wristbands and barcode medication systems to ensure the correct medication is given to the right patient at the correct time.</a:t>
          </a:r>
        </a:p>
      </dgm:t>
    </dgm:pt>
    <dgm:pt modelId="{7A9FDD25-6EAB-44C7-8496-345ECA06760B}" type="parTrans" cxnId="{AE70606F-1975-467C-8D66-EB6660498203}">
      <dgm:prSet/>
      <dgm:spPr/>
      <dgm:t>
        <a:bodyPr/>
        <a:lstStyle/>
        <a:p>
          <a:endParaRPr lang="en-US"/>
        </a:p>
      </dgm:t>
    </dgm:pt>
    <dgm:pt modelId="{219293DB-2D1E-4478-8C0C-FF189F2E84B8}" type="sibTrans" cxnId="{AE70606F-1975-467C-8D66-EB6660498203}">
      <dgm:prSet/>
      <dgm:spPr/>
      <dgm:t>
        <a:bodyPr/>
        <a:lstStyle/>
        <a:p>
          <a:endParaRPr lang="en-US"/>
        </a:p>
      </dgm:t>
    </dgm:pt>
    <dgm:pt modelId="{8DA7CF53-4609-43E7-A2CB-74AF996BA095}">
      <dgm:prSet/>
      <dgm:spPr/>
      <dgm:t>
        <a:bodyPr/>
        <a:lstStyle/>
        <a:p>
          <a:r>
            <a:rPr lang="en-US" b="1"/>
            <a:t>Do: </a:t>
          </a:r>
          <a:r>
            <a:rPr lang="en-US"/>
            <a:t>implement the plan. Create the barcode system and the patient's wristband in the smallest section of the hospital for one month. Train the nurses on how to use them.</a:t>
          </a:r>
        </a:p>
      </dgm:t>
    </dgm:pt>
    <dgm:pt modelId="{E464F8D6-5AF1-45C2-9858-9F6ADC5D9ACC}" type="parTrans" cxnId="{D571228A-803C-466F-B0DD-21E2AB6512D2}">
      <dgm:prSet/>
      <dgm:spPr/>
      <dgm:t>
        <a:bodyPr/>
        <a:lstStyle/>
        <a:p>
          <a:endParaRPr lang="en-US"/>
        </a:p>
      </dgm:t>
    </dgm:pt>
    <dgm:pt modelId="{CDBDD0DD-17B1-4145-8CAC-F636C550769A}" type="sibTrans" cxnId="{D571228A-803C-466F-B0DD-21E2AB6512D2}">
      <dgm:prSet/>
      <dgm:spPr/>
      <dgm:t>
        <a:bodyPr/>
        <a:lstStyle/>
        <a:p>
          <a:endParaRPr lang="en-US"/>
        </a:p>
      </dgm:t>
    </dgm:pt>
    <dgm:pt modelId="{0DF0BE26-9672-41A2-99DB-1982BBF603EC}">
      <dgm:prSet/>
      <dgm:spPr/>
      <dgm:t>
        <a:bodyPr/>
        <a:lstStyle/>
        <a:p>
          <a:r>
            <a:rPr lang="en-US" b="1"/>
            <a:t>Check: </a:t>
          </a:r>
          <a:r>
            <a:rPr lang="en-US"/>
            <a:t>check the achievement of the solution. compare the medication error percentage before and after implementing the solutions. Take feedback from patients and nurses about the solutions and advice to improve them more.</a:t>
          </a:r>
        </a:p>
      </dgm:t>
    </dgm:pt>
    <dgm:pt modelId="{E3860177-9209-4F79-8814-3609A6BF784E}" type="parTrans" cxnId="{7186CB5D-C479-440F-BDB8-A2C7E56DE6FA}">
      <dgm:prSet/>
      <dgm:spPr/>
      <dgm:t>
        <a:bodyPr/>
        <a:lstStyle/>
        <a:p>
          <a:endParaRPr lang="en-US"/>
        </a:p>
      </dgm:t>
    </dgm:pt>
    <dgm:pt modelId="{9F3AB456-AD23-42F2-ABA9-9743DAC36D06}" type="sibTrans" cxnId="{7186CB5D-C479-440F-BDB8-A2C7E56DE6FA}">
      <dgm:prSet/>
      <dgm:spPr/>
      <dgm:t>
        <a:bodyPr/>
        <a:lstStyle/>
        <a:p>
          <a:endParaRPr lang="en-US"/>
        </a:p>
      </dgm:t>
    </dgm:pt>
    <dgm:pt modelId="{BD58D1C3-0D42-4666-A91D-7157D857CC8B}">
      <dgm:prSet/>
      <dgm:spPr/>
      <dgm:t>
        <a:bodyPr/>
        <a:lstStyle/>
        <a:p>
          <a:r>
            <a:rPr lang="en-US" b="1"/>
            <a:t>Act: </a:t>
          </a:r>
          <a:r>
            <a:rPr lang="en-US"/>
            <a:t>if the wristband and the barcode system solve the problem and reduce the medication error percentage, implement them within the hospital on a large scale. If there are issues, adjust the system or training processes and run through the PDCA cycle again.</a:t>
          </a:r>
        </a:p>
      </dgm:t>
    </dgm:pt>
    <dgm:pt modelId="{6E708680-561A-4E2F-B167-B8737AF97807}" type="parTrans" cxnId="{9F241873-C8D4-4A4B-8943-7193863A43E6}">
      <dgm:prSet/>
      <dgm:spPr/>
      <dgm:t>
        <a:bodyPr/>
        <a:lstStyle/>
        <a:p>
          <a:endParaRPr lang="en-US"/>
        </a:p>
      </dgm:t>
    </dgm:pt>
    <dgm:pt modelId="{D48BFAB7-6BDC-44FD-AEB9-11777E2A22A9}" type="sibTrans" cxnId="{9F241873-C8D4-4A4B-8943-7193863A43E6}">
      <dgm:prSet/>
      <dgm:spPr/>
      <dgm:t>
        <a:bodyPr/>
        <a:lstStyle/>
        <a:p>
          <a:endParaRPr lang="en-US"/>
        </a:p>
      </dgm:t>
    </dgm:pt>
    <dgm:pt modelId="{79A68EAD-F1F6-4A13-9F48-46F7E92A3BDC}" type="pres">
      <dgm:prSet presAssocID="{C3A95D1E-B9EC-4F20-8240-C3E018193277}" presName="linear" presStyleCnt="0">
        <dgm:presLayoutVars>
          <dgm:animLvl val="lvl"/>
          <dgm:resizeHandles val="exact"/>
        </dgm:presLayoutVars>
      </dgm:prSet>
      <dgm:spPr/>
    </dgm:pt>
    <dgm:pt modelId="{6AAE6C72-C11A-4FA0-859F-E388A6E4F926}" type="pres">
      <dgm:prSet presAssocID="{048434CC-D660-4EC8-AA59-282834F0BFB9}" presName="parentText" presStyleLbl="node1" presStyleIdx="0" presStyleCnt="4">
        <dgm:presLayoutVars>
          <dgm:chMax val="0"/>
          <dgm:bulletEnabled val="1"/>
        </dgm:presLayoutVars>
      </dgm:prSet>
      <dgm:spPr/>
    </dgm:pt>
    <dgm:pt modelId="{B874F6D8-5E63-4C90-B78E-F0CB4D5D0548}" type="pres">
      <dgm:prSet presAssocID="{219293DB-2D1E-4478-8C0C-FF189F2E84B8}" presName="spacer" presStyleCnt="0"/>
      <dgm:spPr/>
    </dgm:pt>
    <dgm:pt modelId="{68916F0B-0379-493D-B1F8-E7E83E4C0213}" type="pres">
      <dgm:prSet presAssocID="{8DA7CF53-4609-43E7-A2CB-74AF996BA095}" presName="parentText" presStyleLbl="node1" presStyleIdx="1" presStyleCnt="4">
        <dgm:presLayoutVars>
          <dgm:chMax val="0"/>
          <dgm:bulletEnabled val="1"/>
        </dgm:presLayoutVars>
      </dgm:prSet>
      <dgm:spPr/>
    </dgm:pt>
    <dgm:pt modelId="{546E2F76-5EB8-44BA-A642-5FDD6B542A30}" type="pres">
      <dgm:prSet presAssocID="{CDBDD0DD-17B1-4145-8CAC-F636C550769A}" presName="spacer" presStyleCnt="0"/>
      <dgm:spPr/>
    </dgm:pt>
    <dgm:pt modelId="{E9E9D179-DFEE-470A-86CE-CA478371602F}" type="pres">
      <dgm:prSet presAssocID="{0DF0BE26-9672-41A2-99DB-1982BBF603EC}" presName="parentText" presStyleLbl="node1" presStyleIdx="2" presStyleCnt="4">
        <dgm:presLayoutVars>
          <dgm:chMax val="0"/>
          <dgm:bulletEnabled val="1"/>
        </dgm:presLayoutVars>
      </dgm:prSet>
      <dgm:spPr/>
    </dgm:pt>
    <dgm:pt modelId="{38E0C33A-6763-4877-9EEC-31C41A18CEFB}" type="pres">
      <dgm:prSet presAssocID="{9F3AB456-AD23-42F2-ABA9-9743DAC36D06}" presName="spacer" presStyleCnt="0"/>
      <dgm:spPr/>
    </dgm:pt>
    <dgm:pt modelId="{E7EA302D-B829-4D01-9519-A7F6141D11CC}" type="pres">
      <dgm:prSet presAssocID="{BD58D1C3-0D42-4666-A91D-7157D857CC8B}" presName="parentText" presStyleLbl="node1" presStyleIdx="3" presStyleCnt="4">
        <dgm:presLayoutVars>
          <dgm:chMax val="0"/>
          <dgm:bulletEnabled val="1"/>
        </dgm:presLayoutVars>
      </dgm:prSet>
      <dgm:spPr/>
    </dgm:pt>
  </dgm:ptLst>
  <dgm:cxnLst>
    <dgm:cxn modelId="{A9811010-7601-4517-861A-4C4CD48CD561}" type="presOf" srcId="{8DA7CF53-4609-43E7-A2CB-74AF996BA095}" destId="{68916F0B-0379-493D-B1F8-E7E83E4C0213}" srcOrd="0" destOrd="0" presId="urn:microsoft.com/office/officeart/2005/8/layout/vList2"/>
    <dgm:cxn modelId="{7186CB5D-C479-440F-BDB8-A2C7E56DE6FA}" srcId="{C3A95D1E-B9EC-4F20-8240-C3E018193277}" destId="{0DF0BE26-9672-41A2-99DB-1982BBF603EC}" srcOrd="2" destOrd="0" parTransId="{E3860177-9209-4F79-8814-3609A6BF784E}" sibTransId="{9F3AB456-AD23-42F2-ABA9-9743DAC36D06}"/>
    <dgm:cxn modelId="{AE70606F-1975-467C-8D66-EB6660498203}" srcId="{C3A95D1E-B9EC-4F20-8240-C3E018193277}" destId="{048434CC-D660-4EC8-AA59-282834F0BFB9}" srcOrd="0" destOrd="0" parTransId="{7A9FDD25-6EAB-44C7-8496-345ECA06760B}" sibTransId="{219293DB-2D1E-4478-8C0C-FF189F2E84B8}"/>
    <dgm:cxn modelId="{9F241873-C8D4-4A4B-8943-7193863A43E6}" srcId="{C3A95D1E-B9EC-4F20-8240-C3E018193277}" destId="{BD58D1C3-0D42-4666-A91D-7157D857CC8B}" srcOrd="3" destOrd="0" parTransId="{6E708680-561A-4E2F-B167-B8737AF97807}" sibTransId="{D48BFAB7-6BDC-44FD-AEB9-11777E2A22A9}"/>
    <dgm:cxn modelId="{D571228A-803C-466F-B0DD-21E2AB6512D2}" srcId="{C3A95D1E-B9EC-4F20-8240-C3E018193277}" destId="{8DA7CF53-4609-43E7-A2CB-74AF996BA095}" srcOrd="1" destOrd="0" parTransId="{E464F8D6-5AF1-45C2-9858-9F6ADC5D9ACC}" sibTransId="{CDBDD0DD-17B1-4145-8CAC-F636C550769A}"/>
    <dgm:cxn modelId="{1AF1E591-B87F-4F7D-8FA1-9D600F7677F8}" type="presOf" srcId="{BD58D1C3-0D42-4666-A91D-7157D857CC8B}" destId="{E7EA302D-B829-4D01-9519-A7F6141D11CC}" srcOrd="0" destOrd="0" presId="urn:microsoft.com/office/officeart/2005/8/layout/vList2"/>
    <dgm:cxn modelId="{811D49BB-A165-4C56-9280-566AB22BBC0F}" type="presOf" srcId="{0DF0BE26-9672-41A2-99DB-1982BBF603EC}" destId="{E9E9D179-DFEE-470A-86CE-CA478371602F}" srcOrd="0" destOrd="0" presId="urn:microsoft.com/office/officeart/2005/8/layout/vList2"/>
    <dgm:cxn modelId="{61426AC4-77C2-4652-8AA4-8B7CD983732E}" type="presOf" srcId="{C3A95D1E-B9EC-4F20-8240-C3E018193277}" destId="{79A68EAD-F1F6-4A13-9F48-46F7E92A3BDC}" srcOrd="0" destOrd="0" presId="urn:microsoft.com/office/officeart/2005/8/layout/vList2"/>
    <dgm:cxn modelId="{25B74ADB-5C66-4BA9-AF13-D9FD5ABD0BD0}" type="presOf" srcId="{048434CC-D660-4EC8-AA59-282834F0BFB9}" destId="{6AAE6C72-C11A-4FA0-859F-E388A6E4F926}" srcOrd="0" destOrd="0" presId="urn:microsoft.com/office/officeart/2005/8/layout/vList2"/>
    <dgm:cxn modelId="{3F0DFE4A-10BB-47F9-BC82-9AF48274D77C}" type="presParOf" srcId="{79A68EAD-F1F6-4A13-9F48-46F7E92A3BDC}" destId="{6AAE6C72-C11A-4FA0-859F-E388A6E4F926}" srcOrd="0" destOrd="0" presId="urn:microsoft.com/office/officeart/2005/8/layout/vList2"/>
    <dgm:cxn modelId="{35A0AEF8-B679-4B11-9954-A76D00311855}" type="presParOf" srcId="{79A68EAD-F1F6-4A13-9F48-46F7E92A3BDC}" destId="{B874F6D8-5E63-4C90-B78E-F0CB4D5D0548}" srcOrd="1" destOrd="0" presId="urn:microsoft.com/office/officeart/2005/8/layout/vList2"/>
    <dgm:cxn modelId="{FE9D726E-CCBD-4392-9BB1-44E4F7E3106A}" type="presParOf" srcId="{79A68EAD-F1F6-4A13-9F48-46F7E92A3BDC}" destId="{68916F0B-0379-493D-B1F8-E7E83E4C0213}" srcOrd="2" destOrd="0" presId="urn:microsoft.com/office/officeart/2005/8/layout/vList2"/>
    <dgm:cxn modelId="{E177C144-AD22-4910-B93F-E49ABB38C5BB}" type="presParOf" srcId="{79A68EAD-F1F6-4A13-9F48-46F7E92A3BDC}" destId="{546E2F76-5EB8-44BA-A642-5FDD6B542A30}" srcOrd="3" destOrd="0" presId="urn:microsoft.com/office/officeart/2005/8/layout/vList2"/>
    <dgm:cxn modelId="{DB31B4C1-5917-4DA0-89EB-EB715A62E4C5}" type="presParOf" srcId="{79A68EAD-F1F6-4A13-9F48-46F7E92A3BDC}" destId="{E9E9D179-DFEE-470A-86CE-CA478371602F}" srcOrd="4" destOrd="0" presId="urn:microsoft.com/office/officeart/2005/8/layout/vList2"/>
    <dgm:cxn modelId="{343F02D2-636D-439E-B07F-F6DC2021BA21}" type="presParOf" srcId="{79A68EAD-F1F6-4A13-9F48-46F7E92A3BDC}" destId="{38E0C33A-6763-4877-9EEC-31C41A18CEFB}" srcOrd="5" destOrd="0" presId="urn:microsoft.com/office/officeart/2005/8/layout/vList2"/>
    <dgm:cxn modelId="{F94CD38B-DC0B-4736-AE9E-94A5C8A3B771}" type="presParOf" srcId="{79A68EAD-F1F6-4A13-9F48-46F7E92A3BDC}" destId="{E7EA302D-B829-4D01-9519-A7F6141D11C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E0C778-9BC4-4AB4-B4A5-69ACF5CA8C1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5A74C6F-A9FE-4A82-817A-CD18773F7841}">
      <dgm:prSet/>
      <dgm:spPr/>
      <dgm:t>
        <a:bodyPr/>
        <a:lstStyle/>
        <a:p>
          <a:r>
            <a:rPr lang="en-US" dirty="0"/>
            <a:t>Identify the problem.</a:t>
          </a:r>
        </a:p>
      </dgm:t>
    </dgm:pt>
    <dgm:pt modelId="{4083FA39-9E33-4BB0-A4E4-7D5D1BD64291}" type="parTrans" cxnId="{FC2E1A38-D840-4372-B46D-4AB18E29012D}">
      <dgm:prSet/>
      <dgm:spPr/>
      <dgm:t>
        <a:bodyPr/>
        <a:lstStyle/>
        <a:p>
          <a:endParaRPr lang="en-US"/>
        </a:p>
      </dgm:t>
    </dgm:pt>
    <dgm:pt modelId="{0549F7C4-ADD6-4B5A-830D-F4E15E7AC8E2}" type="sibTrans" cxnId="{FC2E1A38-D840-4372-B46D-4AB18E29012D}">
      <dgm:prSet/>
      <dgm:spPr/>
      <dgm:t>
        <a:bodyPr/>
        <a:lstStyle/>
        <a:p>
          <a:endParaRPr lang="en-US"/>
        </a:p>
      </dgm:t>
    </dgm:pt>
    <dgm:pt modelId="{609998A1-4B75-4F02-94E4-D1CEE6478D8C}">
      <dgm:prSet/>
      <dgm:spPr/>
      <dgm:t>
        <a:bodyPr/>
        <a:lstStyle/>
        <a:p>
          <a:r>
            <a:rPr lang="en-US" dirty="0"/>
            <a:t>Collect data.</a:t>
          </a:r>
        </a:p>
      </dgm:t>
    </dgm:pt>
    <dgm:pt modelId="{EC6BEC36-14B6-4F45-B53C-9B430347977C}" type="parTrans" cxnId="{2D034312-9F42-4F42-A0EF-DDFBC9CFD4BC}">
      <dgm:prSet/>
      <dgm:spPr/>
      <dgm:t>
        <a:bodyPr/>
        <a:lstStyle/>
        <a:p>
          <a:endParaRPr lang="en-US"/>
        </a:p>
      </dgm:t>
    </dgm:pt>
    <dgm:pt modelId="{C073FF1E-DFC3-4100-87C9-B317BEA7E7CE}" type="sibTrans" cxnId="{2D034312-9F42-4F42-A0EF-DDFBC9CFD4BC}">
      <dgm:prSet/>
      <dgm:spPr/>
      <dgm:t>
        <a:bodyPr/>
        <a:lstStyle/>
        <a:p>
          <a:endParaRPr lang="en-US"/>
        </a:p>
      </dgm:t>
    </dgm:pt>
    <dgm:pt modelId="{740D1B4D-0E43-4927-9D9C-0889A0F76C92}">
      <dgm:prSet/>
      <dgm:spPr/>
      <dgm:t>
        <a:bodyPr/>
        <a:lstStyle/>
        <a:p>
          <a:r>
            <a:rPr lang="en-US"/>
            <a:t>Analyze data.</a:t>
          </a:r>
        </a:p>
      </dgm:t>
    </dgm:pt>
    <dgm:pt modelId="{EDACF8D9-E780-4F4B-ADEC-FF58BDEC0D59}" type="parTrans" cxnId="{8A13637F-6D7B-4E40-918F-F1BB0664495E}">
      <dgm:prSet/>
      <dgm:spPr/>
      <dgm:t>
        <a:bodyPr/>
        <a:lstStyle/>
        <a:p>
          <a:endParaRPr lang="en-US"/>
        </a:p>
      </dgm:t>
    </dgm:pt>
    <dgm:pt modelId="{839B12E7-0681-487F-8B12-E04606E7121C}" type="sibTrans" cxnId="{8A13637F-6D7B-4E40-918F-F1BB0664495E}">
      <dgm:prSet/>
      <dgm:spPr/>
      <dgm:t>
        <a:bodyPr/>
        <a:lstStyle/>
        <a:p>
          <a:endParaRPr lang="en-US"/>
        </a:p>
      </dgm:t>
    </dgm:pt>
    <dgm:pt modelId="{82D488AE-816B-40E1-9384-CC0B2C93C63E}">
      <dgm:prSet/>
      <dgm:spPr/>
      <dgm:t>
        <a:bodyPr/>
        <a:lstStyle/>
        <a:p>
          <a:r>
            <a:rPr lang="en-US"/>
            <a:t>Identify root causes.</a:t>
          </a:r>
        </a:p>
      </dgm:t>
    </dgm:pt>
    <dgm:pt modelId="{EFC895A9-A176-48A1-9BFB-3D3D4BC36935}" type="parTrans" cxnId="{BF2BBC12-B218-42C3-A08C-A9A806D75AA6}">
      <dgm:prSet/>
      <dgm:spPr/>
      <dgm:t>
        <a:bodyPr/>
        <a:lstStyle/>
        <a:p>
          <a:endParaRPr lang="en-US"/>
        </a:p>
      </dgm:t>
    </dgm:pt>
    <dgm:pt modelId="{801E3637-C807-4E44-959A-6751655C0C31}" type="sibTrans" cxnId="{BF2BBC12-B218-42C3-A08C-A9A806D75AA6}">
      <dgm:prSet/>
      <dgm:spPr/>
      <dgm:t>
        <a:bodyPr/>
        <a:lstStyle/>
        <a:p>
          <a:endParaRPr lang="en-US"/>
        </a:p>
      </dgm:t>
    </dgm:pt>
    <dgm:pt modelId="{B0DA253A-0496-4A7E-A2F8-53D20A235563}">
      <dgm:prSet/>
      <dgm:spPr/>
      <dgm:t>
        <a:bodyPr/>
        <a:lstStyle/>
        <a:p>
          <a:r>
            <a:rPr lang="en-US"/>
            <a:t>Develop solutions.</a:t>
          </a:r>
        </a:p>
      </dgm:t>
    </dgm:pt>
    <dgm:pt modelId="{6A0B5915-65A2-4C20-B6EA-530EACCB22C8}" type="parTrans" cxnId="{66FFC91C-20ED-4397-851D-4930461C76FF}">
      <dgm:prSet/>
      <dgm:spPr/>
      <dgm:t>
        <a:bodyPr/>
        <a:lstStyle/>
        <a:p>
          <a:endParaRPr lang="en-US"/>
        </a:p>
      </dgm:t>
    </dgm:pt>
    <dgm:pt modelId="{B562BED8-8FF9-43F7-86E1-0458C6F0C283}" type="sibTrans" cxnId="{66FFC91C-20ED-4397-851D-4930461C76FF}">
      <dgm:prSet/>
      <dgm:spPr/>
      <dgm:t>
        <a:bodyPr/>
        <a:lstStyle/>
        <a:p>
          <a:endParaRPr lang="en-US"/>
        </a:p>
      </dgm:t>
    </dgm:pt>
    <dgm:pt modelId="{BCDA0E94-16BD-4062-ABC8-D8013B4F4E58}">
      <dgm:prSet/>
      <dgm:spPr/>
      <dgm:t>
        <a:bodyPr/>
        <a:lstStyle/>
        <a:p>
          <a:r>
            <a:rPr lang="en-US"/>
            <a:t>Implement and monitor.</a:t>
          </a:r>
        </a:p>
      </dgm:t>
    </dgm:pt>
    <dgm:pt modelId="{1F6F7CC9-A0CA-44DF-B0A7-335E9A805A59}" type="parTrans" cxnId="{7F568398-37FF-495A-A177-951B5EAE8382}">
      <dgm:prSet/>
      <dgm:spPr/>
      <dgm:t>
        <a:bodyPr/>
        <a:lstStyle/>
        <a:p>
          <a:endParaRPr lang="en-US"/>
        </a:p>
      </dgm:t>
    </dgm:pt>
    <dgm:pt modelId="{8CB8416F-896E-454A-ADFC-5C4A86613B22}" type="sibTrans" cxnId="{7F568398-37FF-495A-A177-951B5EAE8382}">
      <dgm:prSet/>
      <dgm:spPr/>
      <dgm:t>
        <a:bodyPr/>
        <a:lstStyle/>
        <a:p>
          <a:endParaRPr lang="en-US"/>
        </a:p>
      </dgm:t>
    </dgm:pt>
    <dgm:pt modelId="{2A9DA7D5-71FA-4A4A-B626-E8FD7BB44BE5}" type="pres">
      <dgm:prSet presAssocID="{89E0C778-9BC4-4AB4-B4A5-69ACF5CA8C14}" presName="Name0" presStyleCnt="0">
        <dgm:presLayoutVars>
          <dgm:dir/>
          <dgm:animLvl val="lvl"/>
          <dgm:resizeHandles val="exact"/>
        </dgm:presLayoutVars>
      </dgm:prSet>
      <dgm:spPr/>
    </dgm:pt>
    <dgm:pt modelId="{59933F21-120A-4FE4-A6CF-72ACA9EE73D9}" type="pres">
      <dgm:prSet presAssocID="{B5A74C6F-A9FE-4A82-817A-CD18773F7841}" presName="linNode" presStyleCnt="0"/>
      <dgm:spPr/>
    </dgm:pt>
    <dgm:pt modelId="{99ECB796-D8F3-45D7-A064-83ABB148050E}" type="pres">
      <dgm:prSet presAssocID="{B5A74C6F-A9FE-4A82-817A-CD18773F7841}" presName="parentText" presStyleLbl="node1" presStyleIdx="0" presStyleCnt="6" custScaleX="223706">
        <dgm:presLayoutVars>
          <dgm:chMax val="1"/>
          <dgm:bulletEnabled val="1"/>
        </dgm:presLayoutVars>
      </dgm:prSet>
      <dgm:spPr/>
    </dgm:pt>
    <dgm:pt modelId="{71642394-B0FC-495D-86F0-20B26843B74D}" type="pres">
      <dgm:prSet presAssocID="{0549F7C4-ADD6-4B5A-830D-F4E15E7AC8E2}" presName="sp" presStyleCnt="0"/>
      <dgm:spPr/>
    </dgm:pt>
    <dgm:pt modelId="{D9283929-32EC-4578-8B11-D860AC3A2575}" type="pres">
      <dgm:prSet presAssocID="{609998A1-4B75-4F02-94E4-D1CEE6478D8C}" presName="linNode" presStyleCnt="0"/>
      <dgm:spPr/>
    </dgm:pt>
    <dgm:pt modelId="{BAE95B50-8234-4B2E-AB76-13C66DBE211A}" type="pres">
      <dgm:prSet presAssocID="{609998A1-4B75-4F02-94E4-D1CEE6478D8C}" presName="parentText" presStyleLbl="node1" presStyleIdx="1" presStyleCnt="6" custScaleX="223706">
        <dgm:presLayoutVars>
          <dgm:chMax val="1"/>
          <dgm:bulletEnabled val="1"/>
        </dgm:presLayoutVars>
      </dgm:prSet>
      <dgm:spPr/>
    </dgm:pt>
    <dgm:pt modelId="{265FAD7C-E03E-4A01-B98E-CC61AB3D71A5}" type="pres">
      <dgm:prSet presAssocID="{C073FF1E-DFC3-4100-87C9-B317BEA7E7CE}" presName="sp" presStyleCnt="0"/>
      <dgm:spPr/>
    </dgm:pt>
    <dgm:pt modelId="{C9990D0C-B704-403A-A5BD-9BE141129BBF}" type="pres">
      <dgm:prSet presAssocID="{740D1B4D-0E43-4927-9D9C-0889A0F76C92}" presName="linNode" presStyleCnt="0"/>
      <dgm:spPr/>
    </dgm:pt>
    <dgm:pt modelId="{083B9CAA-8481-4C6F-8FA3-1A3F65E729CC}" type="pres">
      <dgm:prSet presAssocID="{740D1B4D-0E43-4927-9D9C-0889A0F76C92}" presName="parentText" presStyleLbl="node1" presStyleIdx="2" presStyleCnt="6" custScaleX="223706">
        <dgm:presLayoutVars>
          <dgm:chMax val="1"/>
          <dgm:bulletEnabled val="1"/>
        </dgm:presLayoutVars>
      </dgm:prSet>
      <dgm:spPr/>
    </dgm:pt>
    <dgm:pt modelId="{4B367C0B-347F-4C75-BB50-D2EA23FAA04E}" type="pres">
      <dgm:prSet presAssocID="{839B12E7-0681-487F-8B12-E04606E7121C}" presName="sp" presStyleCnt="0"/>
      <dgm:spPr/>
    </dgm:pt>
    <dgm:pt modelId="{6754FE82-5F30-481A-A043-4354C900B3AD}" type="pres">
      <dgm:prSet presAssocID="{82D488AE-816B-40E1-9384-CC0B2C93C63E}" presName="linNode" presStyleCnt="0"/>
      <dgm:spPr/>
    </dgm:pt>
    <dgm:pt modelId="{8CA659DA-2F7F-4FB2-8795-E0075E9A89DC}" type="pres">
      <dgm:prSet presAssocID="{82D488AE-816B-40E1-9384-CC0B2C93C63E}" presName="parentText" presStyleLbl="node1" presStyleIdx="3" presStyleCnt="6" custScaleX="223706">
        <dgm:presLayoutVars>
          <dgm:chMax val="1"/>
          <dgm:bulletEnabled val="1"/>
        </dgm:presLayoutVars>
      </dgm:prSet>
      <dgm:spPr/>
    </dgm:pt>
    <dgm:pt modelId="{187ECF12-DAD0-460E-BD94-3C1A989E6CD2}" type="pres">
      <dgm:prSet presAssocID="{801E3637-C807-4E44-959A-6751655C0C31}" presName="sp" presStyleCnt="0"/>
      <dgm:spPr/>
    </dgm:pt>
    <dgm:pt modelId="{2C6697E3-62D7-4B82-8CE9-F3BE3050F1CA}" type="pres">
      <dgm:prSet presAssocID="{B0DA253A-0496-4A7E-A2F8-53D20A235563}" presName="linNode" presStyleCnt="0"/>
      <dgm:spPr/>
    </dgm:pt>
    <dgm:pt modelId="{2F85982E-5C0A-4BDD-9C44-A08BDEC25169}" type="pres">
      <dgm:prSet presAssocID="{B0DA253A-0496-4A7E-A2F8-53D20A235563}" presName="parentText" presStyleLbl="node1" presStyleIdx="4" presStyleCnt="6" custScaleX="223706">
        <dgm:presLayoutVars>
          <dgm:chMax val="1"/>
          <dgm:bulletEnabled val="1"/>
        </dgm:presLayoutVars>
      </dgm:prSet>
      <dgm:spPr/>
    </dgm:pt>
    <dgm:pt modelId="{3F51504F-1C00-4873-933A-FC9B88324B05}" type="pres">
      <dgm:prSet presAssocID="{B562BED8-8FF9-43F7-86E1-0458C6F0C283}" presName="sp" presStyleCnt="0"/>
      <dgm:spPr/>
    </dgm:pt>
    <dgm:pt modelId="{325E7FE2-9E2A-42C2-92D1-991D6ED58713}" type="pres">
      <dgm:prSet presAssocID="{BCDA0E94-16BD-4062-ABC8-D8013B4F4E58}" presName="linNode" presStyleCnt="0"/>
      <dgm:spPr/>
    </dgm:pt>
    <dgm:pt modelId="{CDFC9287-C5E8-4291-B111-4D1E9A91817A}" type="pres">
      <dgm:prSet presAssocID="{BCDA0E94-16BD-4062-ABC8-D8013B4F4E58}" presName="parentText" presStyleLbl="node1" presStyleIdx="5" presStyleCnt="6" custScaleX="223706">
        <dgm:presLayoutVars>
          <dgm:chMax val="1"/>
          <dgm:bulletEnabled val="1"/>
        </dgm:presLayoutVars>
      </dgm:prSet>
      <dgm:spPr/>
    </dgm:pt>
  </dgm:ptLst>
  <dgm:cxnLst>
    <dgm:cxn modelId="{2D034312-9F42-4F42-A0EF-DDFBC9CFD4BC}" srcId="{89E0C778-9BC4-4AB4-B4A5-69ACF5CA8C14}" destId="{609998A1-4B75-4F02-94E4-D1CEE6478D8C}" srcOrd="1" destOrd="0" parTransId="{EC6BEC36-14B6-4F45-B53C-9B430347977C}" sibTransId="{C073FF1E-DFC3-4100-87C9-B317BEA7E7CE}"/>
    <dgm:cxn modelId="{BF2BBC12-B218-42C3-A08C-A9A806D75AA6}" srcId="{89E0C778-9BC4-4AB4-B4A5-69ACF5CA8C14}" destId="{82D488AE-816B-40E1-9384-CC0B2C93C63E}" srcOrd="3" destOrd="0" parTransId="{EFC895A9-A176-48A1-9BFB-3D3D4BC36935}" sibTransId="{801E3637-C807-4E44-959A-6751655C0C31}"/>
    <dgm:cxn modelId="{66FFC91C-20ED-4397-851D-4930461C76FF}" srcId="{89E0C778-9BC4-4AB4-B4A5-69ACF5CA8C14}" destId="{B0DA253A-0496-4A7E-A2F8-53D20A235563}" srcOrd="4" destOrd="0" parTransId="{6A0B5915-65A2-4C20-B6EA-530EACCB22C8}" sibTransId="{B562BED8-8FF9-43F7-86E1-0458C6F0C283}"/>
    <dgm:cxn modelId="{FC2E1A38-D840-4372-B46D-4AB18E29012D}" srcId="{89E0C778-9BC4-4AB4-B4A5-69ACF5CA8C14}" destId="{B5A74C6F-A9FE-4A82-817A-CD18773F7841}" srcOrd="0" destOrd="0" parTransId="{4083FA39-9E33-4BB0-A4E4-7D5D1BD64291}" sibTransId="{0549F7C4-ADD6-4B5A-830D-F4E15E7AC8E2}"/>
    <dgm:cxn modelId="{11087A60-6870-4C06-B55A-FB3D8836F7BB}" type="presOf" srcId="{B5A74C6F-A9FE-4A82-817A-CD18773F7841}" destId="{99ECB796-D8F3-45D7-A064-83ABB148050E}" srcOrd="0" destOrd="0" presId="urn:microsoft.com/office/officeart/2005/8/layout/vList5"/>
    <dgm:cxn modelId="{2A16EC42-CCC0-4EFA-A144-31188919F07E}" type="presOf" srcId="{740D1B4D-0E43-4927-9D9C-0889A0F76C92}" destId="{083B9CAA-8481-4C6F-8FA3-1A3F65E729CC}" srcOrd="0" destOrd="0" presId="urn:microsoft.com/office/officeart/2005/8/layout/vList5"/>
    <dgm:cxn modelId="{19A2AA46-0DFC-4B7B-BAE2-79746D3AB897}" type="presOf" srcId="{89E0C778-9BC4-4AB4-B4A5-69ACF5CA8C14}" destId="{2A9DA7D5-71FA-4A4A-B626-E8FD7BB44BE5}" srcOrd="0" destOrd="0" presId="urn:microsoft.com/office/officeart/2005/8/layout/vList5"/>
    <dgm:cxn modelId="{6542044A-1816-4563-BC32-7941D5854D52}" type="presOf" srcId="{BCDA0E94-16BD-4062-ABC8-D8013B4F4E58}" destId="{CDFC9287-C5E8-4291-B111-4D1E9A91817A}" srcOrd="0" destOrd="0" presId="urn:microsoft.com/office/officeart/2005/8/layout/vList5"/>
    <dgm:cxn modelId="{8A13637F-6D7B-4E40-918F-F1BB0664495E}" srcId="{89E0C778-9BC4-4AB4-B4A5-69ACF5CA8C14}" destId="{740D1B4D-0E43-4927-9D9C-0889A0F76C92}" srcOrd="2" destOrd="0" parTransId="{EDACF8D9-E780-4F4B-ADEC-FF58BDEC0D59}" sibTransId="{839B12E7-0681-487F-8B12-E04606E7121C}"/>
    <dgm:cxn modelId="{81F8E88C-3E4E-4A04-9193-64331043C7B9}" type="presOf" srcId="{609998A1-4B75-4F02-94E4-D1CEE6478D8C}" destId="{BAE95B50-8234-4B2E-AB76-13C66DBE211A}" srcOrd="0" destOrd="0" presId="urn:microsoft.com/office/officeart/2005/8/layout/vList5"/>
    <dgm:cxn modelId="{7F568398-37FF-495A-A177-951B5EAE8382}" srcId="{89E0C778-9BC4-4AB4-B4A5-69ACF5CA8C14}" destId="{BCDA0E94-16BD-4062-ABC8-D8013B4F4E58}" srcOrd="5" destOrd="0" parTransId="{1F6F7CC9-A0CA-44DF-B0A7-335E9A805A59}" sibTransId="{8CB8416F-896E-454A-ADFC-5C4A86613B22}"/>
    <dgm:cxn modelId="{A4F4CBC0-8F0C-4CE6-92EA-B223BC5AAED6}" type="presOf" srcId="{82D488AE-816B-40E1-9384-CC0B2C93C63E}" destId="{8CA659DA-2F7F-4FB2-8795-E0075E9A89DC}" srcOrd="0" destOrd="0" presId="urn:microsoft.com/office/officeart/2005/8/layout/vList5"/>
    <dgm:cxn modelId="{0D9812E0-F4EB-438A-9636-86A19E2CF2D8}" type="presOf" srcId="{B0DA253A-0496-4A7E-A2F8-53D20A235563}" destId="{2F85982E-5C0A-4BDD-9C44-A08BDEC25169}" srcOrd="0" destOrd="0" presId="urn:microsoft.com/office/officeart/2005/8/layout/vList5"/>
    <dgm:cxn modelId="{8808A720-1C09-4946-8CC2-6FA9746E04D3}" type="presParOf" srcId="{2A9DA7D5-71FA-4A4A-B626-E8FD7BB44BE5}" destId="{59933F21-120A-4FE4-A6CF-72ACA9EE73D9}" srcOrd="0" destOrd="0" presId="urn:microsoft.com/office/officeart/2005/8/layout/vList5"/>
    <dgm:cxn modelId="{F05477D2-07CE-4E8E-A441-4C4463020E67}" type="presParOf" srcId="{59933F21-120A-4FE4-A6CF-72ACA9EE73D9}" destId="{99ECB796-D8F3-45D7-A064-83ABB148050E}" srcOrd="0" destOrd="0" presId="urn:microsoft.com/office/officeart/2005/8/layout/vList5"/>
    <dgm:cxn modelId="{46F42E7E-CC59-43A3-8DE6-7C9CD448C952}" type="presParOf" srcId="{2A9DA7D5-71FA-4A4A-B626-E8FD7BB44BE5}" destId="{71642394-B0FC-495D-86F0-20B26843B74D}" srcOrd="1" destOrd="0" presId="urn:microsoft.com/office/officeart/2005/8/layout/vList5"/>
    <dgm:cxn modelId="{456E3141-7BC7-4926-BDB7-FF9A89A0D9C1}" type="presParOf" srcId="{2A9DA7D5-71FA-4A4A-B626-E8FD7BB44BE5}" destId="{D9283929-32EC-4578-8B11-D860AC3A2575}" srcOrd="2" destOrd="0" presId="urn:microsoft.com/office/officeart/2005/8/layout/vList5"/>
    <dgm:cxn modelId="{7D5FA869-2CAD-4441-AECB-9DA2A7B49745}" type="presParOf" srcId="{D9283929-32EC-4578-8B11-D860AC3A2575}" destId="{BAE95B50-8234-4B2E-AB76-13C66DBE211A}" srcOrd="0" destOrd="0" presId="urn:microsoft.com/office/officeart/2005/8/layout/vList5"/>
    <dgm:cxn modelId="{CC1F7C0A-2854-40E5-BE51-954106FA9A3C}" type="presParOf" srcId="{2A9DA7D5-71FA-4A4A-B626-E8FD7BB44BE5}" destId="{265FAD7C-E03E-4A01-B98E-CC61AB3D71A5}" srcOrd="3" destOrd="0" presId="urn:microsoft.com/office/officeart/2005/8/layout/vList5"/>
    <dgm:cxn modelId="{192F9C5E-4C4E-4F76-BD06-D7E94B26F2FA}" type="presParOf" srcId="{2A9DA7D5-71FA-4A4A-B626-E8FD7BB44BE5}" destId="{C9990D0C-B704-403A-A5BD-9BE141129BBF}" srcOrd="4" destOrd="0" presId="urn:microsoft.com/office/officeart/2005/8/layout/vList5"/>
    <dgm:cxn modelId="{E2EFD5D9-56B2-4573-8DB4-818272C4BC46}" type="presParOf" srcId="{C9990D0C-B704-403A-A5BD-9BE141129BBF}" destId="{083B9CAA-8481-4C6F-8FA3-1A3F65E729CC}" srcOrd="0" destOrd="0" presId="urn:microsoft.com/office/officeart/2005/8/layout/vList5"/>
    <dgm:cxn modelId="{B6EBEA60-79DA-4059-A6D9-37BA6F94805C}" type="presParOf" srcId="{2A9DA7D5-71FA-4A4A-B626-E8FD7BB44BE5}" destId="{4B367C0B-347F-4C75-BB50-D2EA23FAA04E}" srcOrd="5" destOrd="0" presId="urn:microsoft.com/office/officeart/2005/8/layout/vList5"/>
    <dgm:cxn modelId="{2A17E26C-753A-480F-A6EF-D3D0E106F735}" type="presParOf" srcId="{2A9DA7D5-71FA-4A4A-B626-E8FD7BB44BE5}" destId="{6754FE82-5F30-481A-A043-4354C900B3AD}" srcOrd="6" destOrd="0" presId="urn:microsoft.com/office/officeart/2005/8/layout/vList5"/>
    <dgm:cxn modelId="{6B4B1B34-4346-48FB-BC95-A0A0BD963CBE}" type="presParOf" srcId="{6754FE82-5F30-481A-A043-4354C900B3AD}" destId="{8CA659DA-2F7F-4FB2-8795-E0075E9A89DC}" srcOrd="0" destOrd="0" presId="urn:microsoft.com/office/officeart/2005/8/layout/vList5"/>
    <dgm:cxn modelId="{DA94F635-6564-43CD-803B-8AD34D0C3CC6}" type="presParOf" srcId="{2A9DA7D5-71FA-4A4A-B626-E8FD7BB44BE5}" destId="{187ECF12-DAD0-460E-BD94-3C1A989E6CD2}" srcOrd="7" destOrd="0" presId="urn:microsoft.com/office/officeart/2005/8/layout/vList5"/>
    <dgm:cxn modelId="{D53F910C-6722-409F-A21F-F474DACD9E74}" type="presParOf" srcId="{2A9DA7D5-71FA-4A4A-B626-E8FD7BB44BE5}" destId="{2C6697E3-62D7-4B82-8CE9-F3BE3050F1CA}" srcOrd="8" destOrd="0" presId="urn:microsoft.com/office/officeart/2005/8/layout/vList5"/>
    <dgm:cxn modelId="{679EB360-793F-45AB-9678-91573B872AFD}" type="presParOf" srcId="{2C6697E3-62D7-4B82-8CE9-F3BE3050F1CA}" destId="{2F85982E-5C0A-4BDD-9C44-A08BDEC25169}" srcOrd="0" destOrd="0" presId="urn:microsoft.com/office/officeart/2005/8/layout/vList5"/>
    <dgm:cxn modelId="{5EDD4BD4-1CF4-43EE-84B9-9A2FBC9338CB}" type="presParOf" srcId="{2A9DA7D5-71FA-4A4A-B626-E8FD7BB44BE5}" destId="{3F51504F-1C00-4873-933A-FC9B88324B05}" srcOrd="9" destOrd="0" presId="urn:microsoft.com/office/officeart/2005/8/layout/vList5"/>
    <dgm:cxn modelId="{FF250F31-53EE-4F74-AA3D-4CA384493A71}" type="presParOf" srcId="{2A9DA7D5-71FA-4A4A-B626-E8FD7BB44BE5}" destId="{325E7FE2-9E2A-42C2-92D1-991D6ED58713}" srcOrd="10" destOrd="0" presId="urn:microsoft.com/office/officeart/2005/8/layout/vList5"/>
    <dgm:cxn modelId="{D3C35BC8-27A5-463A-B17D-CEC7B5C640C5}" type="presParOf" srcId="{325E7FE2-9E2A-42C2-92D1-991D6ED58713}" destId="{CDFC9287-C5E8-4291-B111-4D1E9A91817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382A4-3C49-4B43-8896-0C9F8FC90901}">
      <dsp:nvSpPr>
        <dsp:cNvPr id="0" name=""/>
        <dsp:cNvSpPr/>
      </dsp:nvSpPr>
      <dsp:spPr>
        <a:xfrm>
          <a:off x="0" y="2736"/>
          <a:ext cx="1072356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2DAE5-90CA-439F-9FD0-2DA9BDFDD7D7}">
      <dsp:nvSpPr>
        <dsp:cNvPr id="0" name=""/>
        <dsp:cNvSpPr/>
      </dsp:nvSpPr>
      <dsp:spPr>
        <a:xfrm>
          <a:off x="0" y="2736"/>
          <a:ext cx="10723563" cy="1865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Analyze: </a:t>
          </a:r>
          <a:r>
            <a:rPr lang="en-US" sz="2400" kern="1200" dirty="0"/>
            <a:t>analyze the data to determine the reasons affected on wait time. The analysis show that the longest wait time occurs in the peak time. The patient registration and  the scheduling of staff don’t  align well with this time</a:t>
          </a:r>
        </a:p>
      </dsp:txBody>
      <dsp:txXfrm>
        <a:off x="0" y="2736"/>
        <a:ext cx="10723563" cy="1865978"/>
      </dsp:txXfrm>
    </dsp:sp>
    <dsp:sp modelId="{31E88A0F-2672-4CB1-BC61-C2B158D21D99}">
      <dsp:nvSpPr>
        <dsp:cNvPr id="0" name=""/>
        <dsp:cNvSpPr/>
      </dsp:nvSpPr>
      <dsp:spPr>
        <a:xfrm>
          <a:off x="0" y="1868714"/>
          <a:ext cx="1072356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4DD29E-FD39-41A3-96A2-75CC39D79D25}">
      <dsp:nvSpPr>
        <dsp:cNvPr id="0" name=""/>
        <dsp:cNvSpPr/>
      </dsp:nvSpPr>
      <dsp:spPr>
        <a:xfrm>
          <a:off x="0" y="1868714"/>
          <a:ext cx="10723563" cy="1865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Improve: </a:t>
          </a:r>
          <a:r>
            <a:rPr lang="en-US" sz="2400" kern="1200"/>
            <a:t>implement changes to have the best wait time. As create a fast-track System for patients with minor issue that can be finished quickly. Make fast and easy registration by  provide more stations and simplify the paperwork  to improve the triage process. Rearrange employee schedules for more accessible employee in peak time.</a:t>
          </a:r>
        </a:p>
      </dsp:txBody>
      <dsp:txXfrm>
        <a:off x="0" y="1868714"/>
        <a:ext cx="10723563" cy="1865978"/>
      </dsp:txXfrm>
    </dsp:sp>
    <dsp:sp modelId="{F2279C6A-E5BB-4427-A48D-F861E8B48093}">
      <dsp:nvSpPr>
        <dsp:cNvPr id="0" name=""/>
        <dsp:cNvSpPr/>
      </dsp:nvSpPr>
      <dsp:spPr>
        <a:xfrm>
          <a:off x="0" y="3734693"/>
          <a:ext cx="1072356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87DFB-6144-427E-9707-E1B315314F95}">
      <dsp:nvSpPr>
        <dsp:cNvPr id="0" name=""/>
        <dsp:cNvSpPr/>
      </dsp:nvSpPr>
      <dsp:spPr>
        <a:xfrm>
          <a:off x="0" y="3734693"/>
          <a:ext cx="10723563" cy="1865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Control: </a:t>
          </a:r>
          <a:r>
            <a:rPr lang="en-US" sz="2400" kern="1200"/>
            <a:t>ensure the improvements are</a:t>
          </a:r>
          <a:r>
            <a:rPr lang="ar-EG" sz="2400" kern="1200"/>
            <a:t> </a:t>
          </a:r>
          <a:r>
            <a:rPr lang="en-US" sz="2400" kern="1200"/>
            <a:t>implemented and it solved the problem “ reduce the patient wait time”. Take a survey from patients about improve the problem  occurred or not. Gather patient feedback to identify any new issues promptly.</a:t>
          </a:r>
        </a:p>
      </dsp:txBody>
      <dsp:txXfrm>
        <a:off x="0" y="3734693"/>
        <a:ext cx="10723563" cy="18659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E6C72-C11A-4FA0-859F-E388A6E4F926}">
      <dsp:nvSpPr>
        <dsp:cNvPr id="0" name=""/>
        <dsp:cNvSpPr/>
      </dsp:nvSpPr>
      <dsp:spPr>
        <a:xfrm>
          <a:off x="0" y="121941"/>
          <a:ext cx="8517931" cy="1471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Plan: </a:t>
          </a:r>
          <a:r>
            <a:rPr lang="en-US" sz="1700" kern="1200"/>
            <a:t>identify the problem of "medication errors in a hospital." . And the goal is to reduce the medication errors to a minor number. collect data about that issue from nursing staff and patients. Analyze this data and then create solutions like patient wristbands and barcode medication systems to ensure the correct medication is given to the right patient at the correct time.</a:t>
          </a:r>
        </a:p>
      </dsp:txBody>
      <dsp:txXfrm>
        <a:off x="71850" y="193791"/>
        <a:ext cx="8374231" cy="1328160"/>
      </dsp:txXfrm>
    </dsp:sp>
    <dsp:sp modelId="{68916F0B-0379-493D-B1F8-E7E83E4C0213}">
      <dsp:nvSpPr>
        <dsp:cNvPr id="0" name=""/>
        <dsp:cNvSpPr/>
      </dsp:nvSpPr>
      <dsp:spPr>
        <a:xfrm>
          <a:off x="0" y="1642761"/>
          <a:ext cx="8517931" cy="14718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Do: </a:t>
          </a:r>
          <a:r>
            <a:rPr lang="en-US" sz="1700" kern="1200"/>
            <a:t>implement the plan. Create the barcode system and the patient's wristband in the smallest section of the hospital for one month. Train the nurses on how to use them.</a:t>
          </a:r>
        </a:p>
      </dsp:txBody>
      <dsp:txXfrm>
        <a:off x="71850" y="1714611"/>
        <a:ext cx="8374231" cy="1328160"/>
      </dsp:txXfrm>
    </dsp:sp>
    <dsp:sp modelId="{E9E9D179-DFEE-470A-86CE-CA478371602F}">
      <dsp:nvSpPr>
        <dsp:cNvPr id="0" name=""/>
        <dsp:cNvSpPr/>
      </dsp:nvSpPr>
      <dsp:spPr>
        <a:xfrm>
          <a:off x="0" y="3163581"/>
          <a:ext cx="8517931" cy="14718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Check: </a:t>
          </a:r>
          <a:r>
            <a:rPr lang="en-US" sz="1700" kern="1200"/>
            <a:t>check the achievement of the solution. compare the medication error percentage before and after implementing the solutions. Take feedback from patients and nurses about the solutions and advice to improve them more.</a:t>
          </a:r>
        </a:p>
      </dsp:txBody>
      <dsp:txXfrm>
        <a:off x="71850" y="3235431"/>
        <a:ext cx="8374231" cy="1328160"/>
      </dsp:txXfrm>
    </dsp:sp>
    <dsp:sp modelId="{E7EA302D-B829-4D01-9519-A7F6141D11CC}">
      <dsp:nvSpPr>
        <dsp:cNvPr id="0" name=""/>
        <dsp:cNvSpPr/>
      </dsp:nvSpPr>
      <dsp:spPr>
        <a:xfrm>
          <a:off x="0" y="4684401"/>
          <a:ext cx="8517931" cy="1471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Act: </a:t>
          </a:r>
          <a:r>
            <a:rPr lang="en-US" sz="1700" kern="1200"/>
            <a:t>if the wristband and the barcode system solve the problem and reduce the medication error percentage, implement them within the hospital on a large scale. If there are issues, adjust the system or training processes and run through the PDCA cycle again.</a:t>
          </a:r>
        </a:p>
      </dsp:txBody>
      <dsp:txXfrm>
        <a:off x="71850" y="4756251"/>
        <a:ext cx="8374231" cy="1328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CB796-D8F3-45D7-A064-83ABB148050E}">
      <dsp:nvSpPr>
        <dsp:cNvPr id="0" name=""/>
        <dsp:cNvSpPr/>
      </dsp:nvSpPr>
      <dsp:spPr>
        <a:xfrm>
          <a:off x="460454" y="1548"/>
          <a:ext cx="3809988" cy="9017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Identify the problem.</a:t>
          </a:r>
        </a:p>
      </dsp:txBody>
      <dsp:txXfrm>
        <a:off x="504472" y="45566"/>
        <a:ext cx="3721952" cy="813676"/>
      </dsp:txXfrm>
    </dsp:sp>
    <dsp:sp modelId="{BAE95B50-8234-4B2E-AB76-13C66DBE211A}">
      <dsp:nvSpPr>
        <dsp:cNvPr id="0" name=""/>
        <dsp:cNvSpPr/>
      </dsp:nvSpPr>
      <dsp:spPr>
        <a:xfrm>
          <a:off x="460454" y="948347"/>
          <a:ext cx="3809988" cy="9017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Collect data.</a:t>
          </a:r>
        </a:p>
      </dsp:txBody>
      <dsp:txXfrm>
        <a:off x="504472" y="992365"/>
        <a:ext cx="3721952" cy="813676"/>
      </dsp:txXfrm>
    </dsp:sp>
    <dsp:sp modelId="{083B9CAA-8481-4C6F-8FA3-1A3F65E729CC}">
      <dsp:nvSpPr>
        <dsp:cNvPr id="0" name=""/>
        <dsp:cNvSpPr/>
      </dsp:nvSpPr>
      <dsp:spPr>
        <a:xfrm>
          <a:off x="460454" y="1895145"/>
          <a:ext cx="3809988" cy="9017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Analyze data.</a:t>
          </a:r>
        </a:p>
      </dsp:txBody>
      <dsp:txXfrm>
        <a:off x="504472" y="1939163"/>
        <a:ext cx="3721952" cy="813676"/>
      </dsp:txXfrm>
    </dsp:sp>
    <dsp:sp modelId="{8CA659DA-2F7F-4FB2-8795-E0075E9A89DC}">
      <dsp:nvSpPr>
        <dsp:cNvPr id="0" name=""/>
        <dsp:cNvSpPr/>
      </dsp:nvSpPr>
      <dsp:spPr>
        <a:xfrm>
          <a:off x="460454" y="2841943"/>
          <a:ext cx="3809988" cy="9017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Identify root causes.</a:t>
          </a:r>
        </a:p>
      </dsp:txBody>
      <dsp:txXfrm>
        <a:off x="504472" y="2885961"/>
        <a:ext cx="3721952" cy="813676"/>
      </dsp:txXfrm>
    </dsp:sp>
    <dsp:sp modelId="{2F85982E-5C0A-4BDD-9C44-A08BDEC25169}">
      <dsp:nvSpPr>
        <dsp:cNvPr id="0" name=""/>
        <dsp:cNvSpPr/>
      </dsp:nvSpPr>
      <dsp:spPr>
        <a:xfrm>
          <a:off x="460454" y="3788742"/>
          <a:ext cx="3809988" cy="9017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Develop solutions.</a:t>
          </a:r>
        </a:p>
      </dsp:txBody>
      <dsp:txXfrm>
        <a:off x="504472" y="3832760"/>
        <a:ext cx="3721952" cy="813676"/>
      </dsp:txXfrm>
    </dsp:sp>
    <dsp:sp modelId="{CDFC9287-C5E8-4291-B111-4D1E9A91817A}">
      <dsp:nvSpPr>
        <dsp:cNvPr id="0" name=""/>
        <dsp:cNvSpPr/>
      </dsp:nvSpPr>
      <dsp:spPr>
        <a:xfrm>
          <a:off x="460454" y="4735540"/>
          <a:ext cx="3809988" cy="9017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Implement and monitor.</a:t>
          </a:r>
        </a:p>
      </dsp:txBody>
      <dsp:txXfrm>
        <a:off x="504472" y="4779558"/>
        <a:ext cx="3721952" cy="8136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6/5/2024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1713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6/5/2024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3116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6/5/2024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0134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6/5/2024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9551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6/5/2024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1753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6/5/2024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2833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6/5/2024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8532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6/5/2024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9361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6/5/2024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3666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6/5/2024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9006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6/5/2024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6517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6/5/2024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913491334"/>
      </p:ext>
    </p:extLst>
  </p:cSld>
  <p:clrMap bg1="lt1" tx1="dk1" bg2="lt2" tx2="dk2" accent1="accent1" accent2="accent2" accent3="accent3" accent4="accent4" accent5="accent5" accent6="accent6" hlink="hlink" folHlink="folHlink"/>
  <p:sldLayoutIdLst>
    <p:sldLayoutId id="2147483775" r:id="rId1"/>
    <p:sldLayoutId id="2147483774" r:id="rId2"/>
    <p:sldLayoutId id="2147483773" r:id="rId3"/>
    <p:sldLayoutId id="2147483772" r:id="rId4"/>
    <p:sldLayoutId id="2147483771" r:id="rId5"/>
    <p:sldLayoutId id="2147483770" r:id="rId6"/>
    <p:sldLayoutId id="2147483769" r:id="rId7"/>
    <p:sldLayoutId id="2147483768" r:id="rId8"/>
    <p:sldLayoutId id="2147483767" r:id="rId9"/>
    <p:sldLayoutId id="2147483766" r:id="rId10"/>
    <p:sldLayoutId id="2147483765"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1" name="Rectangle 190">
            <a:extLst>
              <a:ext uri="{FF2B5EF4-FFF2-40B4-BE49-F238E27FC236}">
                <a16:creationId xmlns:a16="http://schemas.microsoft.com/office/drawing/2014/main" id="{1D89589F-37B2-43AC-A5AB-3B428690B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3" name="Right Triangle 19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lowchart: Document 194">
            <a:extLst>
              <a:ext uri="{FF2B5EF4-FFF2-40B4-BE49-F238E27FC236}">
                <a16:creationId xmlns:a16="http://schemas.microsoft.com/office/drawing/2014/main" id="{0AF8A919-E589-4841-8662-39A57558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7" name="Group 19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8" name="Straight Connector 19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BAA53CD-0B16-3BBF-240B-5E836DE916C2}"/>
              </a:ext>
            </a:extLst>
          </p:cNvPr>
          <p:cNvSpPr>
            <a:spLocks noGrp="1"/>
          </p:cNvSpPr>
          <p:nvPr>
            <p:ph type="ctrTitle"/>
          </p:nvPr>
        </p:nvSpPr>
        <p:spPr>
          <a:xfrm>
            <a:off x="453142" y="725467"/>
            <a:ext cx="5414255" cy="2784496"/>
          </a:xfrm>
        </p:spPr>
        <p:txBody>
          <a:bodyPr>
            <a:normAutofit/>
          </a:bodyPr>
          <a:lstStyle/>
          <a:p>
            <a:pPr algn="l"/>
            <a:r>
              <a:rPr lang="en-US">
                <a:solidFill>
                  <a:schemeClr val="tx2">
                    <a:alpha val="80000"/>
                  </a:schemeClr>
                </a:solidFill>
              </a:rPr>
              <a:t>Problem Solving</a:t>
            </a:r>
          </a:p>
        </p:txBody>
      </p:sp>
      <p:sp>
        <p:nvSpPr>
          <p:cNvPr id="3" name="Subtitle 2">
            <a:extLst>
              <a:ext uri="{FF2B5EF4-FFF2-40B4-BE49-F238E27FC236}">
                <a16:creationId xmlns:a16="http://schemas.microsoft.com/office/drawing/2014/main" id="{61028952-1965-856B-3565-1E3F3D70034A}"/>
              </a:ext>
            </a:extLst>
          </p:cNvPr>
          <p:cNvSpPr>
            <a:spLocks noGrp="1"/>
          </p:cNvSpPr>
          <p:nvPr>
            <p:ph type="subTitle" idx="1"/>
          </p:nvPr>
        </p:nvSpPr>
        <p:spPr>
          <a:xfrm>
            <a:off x="453142" y="3602038"/>
            <a:ext cx="5414255" cy="1560594"/>
          </a:xfrm>
        </p:spPr>
        <p:txBody>
          <a:bodyPr>
            <a:normAutofit/>
          </a:bodyPr>
          <a:lstStyle/>
          <a:p>
            <a:pPr algn="l"/>
            <a:r>
              <a:rPr lang="en-US">
                <a:solidFill>
                  <a:schemeClr val="tx2">
                    <a:alpha val="80000"/>
                  </a:schemeClr>
                </a:solidFill>
              </a:rPr>
              <a:t>Task 3</a:t>
            </a:r>
          </a:p>
          <a:p>
            <a:pPr algn="l"/>
            <a:r>
              <a:rPr lang="en-US">
                <a:solidFill>
                  <a:schemeClr val="tx2">
                    <a:alpha val="80000"/>
                  </a:schemeClr>
                </a:solidFill>
              </a:rPr>
              <a:t>Roqaya Abdallah</a:t>
            </a:r>
          </a:p>
        </p:txBody>
      </p:sp>
      <p:pic>
        <p:nvPicPr>
          <p:cNvPr id="142" name="Picture 141" descr="Person with idea concept">
            <a:extLst>
              <a:ext uri="{FF2B5EF4-FFF2-40B4-BE49-F238E27FC236}">
                <a16:creationId xmlns:a16="http://schemas.microsoft.com/office/drawing/2014/main" id="{FD80A321-19CC-74DF-5C91-8D10B6592161}"/>
              </a:ext>
            </a:extLst>
          </p:cNvPr>
          <p:cNvPicPr>
            <a:picLocks noChangeAspect="1"/>
          </p:cNvPicPr>
          <p:nvPr/>
        </p:nvPicPr>
        <p:blipFill rotWithShape="1">
          <a:blip r:embed="rId2"/>
          <a:srcRect l="16625" r="16625"/>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07698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5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1E2BA754-1C17-2DF0-F0DD-01836606E6DF}"/>
              </a:ext>
            </a:extLst>
          </p:cNvPr>
          <p:cNvSpPr>
            <a:spLocks noGrp="1"/>
          </p:cNvSpPr>
          <p:nvPr>
            <p:ph idx="1"/>
          </p:nvPr>
        </p:nvSpPr>
        <p:spPr>
          <a:xfrm>
            <a:off x="457199" y="467140"/>
            <a:ext cx="8259411" cy="5777816"/>
          </a:xfrm>
        </p:spPr>
        <p:txBody>
          <a:bodyPr>
            <a:normAutofit lnSpcReduction="10000"/>
          </a:bodyPr>
          <a:lstStyle/>
          <a:p>
            <a:pPr marL="0" indent="0">
              <a:lnSpc>
                <a:spcPct val="100000"/>
              </a:lnSpc>
              <a:buClrTx/>
              <a:buNone/>
            </a:pPr>
            <a:r>
              <a:rPr lang="en-US" sz="1800" b="1" dirty="0">
                <a:solidFill>
                  <a:schemeClr val="tx2"/>
                </a:solidFill>
              </a:rPr>
              <a:t>I use the “five whys”:</a:t>
            </a:r>
          </a:p>
          <a:p>
            <a:pPr marL="0" indent="0">
              <a:lnSpc>
                <a:spcPct val="100000"/>
              </a:lnSpc>
              <a:buClrTx/>
              <a:buNone/>
            </a:pPr>
            <a:endParaRPr lang="en-US" sz="1800" b="1" dirty="0">
              <a:solidFill>
                <a:schemeClr val="tx2"/>
              </a:solidFill>
            </a:endParaRPr>
          </a:p>
          <a:p>
            <a:pPr>
              <a:lnSpc>
                <a:spcPct val="100000"/>
              </a:lnSpc>
              <a:buClrTx/>
            </a:pPr>
            <a:r>
              <a:rPr lang="en-US" sz="1800" b="1" dirty="0">
                <a:solidFill>
                  <a:schemeClr val="tx2"/>
                </a:solidFill>
              </a:rPr>
              <a:t>Why 1</a:t>
            </a:r>
            <a:r>
              <a:rPr lang="en-US" sz="1800" dirty="0">
                <a:solidFill>
                  <a:schemeClr val="tx2"/>
                </a:solidFill>
              </a:rPr>
              <a:t>: Why was the patient given a medication they are allergic to?</a:t>
            </a:r>
            <a:br>
              <a:rPr lang="en-US" sz="1800" dirty="0">
                <a:solidFill>
                  <a:schemeClr val="tx2"/>
                </a:solidFill>
              </a:rPr>
            </a:br>
            <a:r>
              <a:rPr lang="en-US" sz="1800" b="1" dirty="0">
                <a:solidFill>
                  <a:schemeClr val="tx2"/>
                </a:solidFill>
              </a:rPr>
              <a:t>Answer</a:t>
            </a:r>
            <a:r>
              <a:rPr lang="en-US" sz="1800" dirty="0">
                <a:solidFill>
                  <a:schemeClr val="tx2"/>
                </a:solidFill>
              </a:rPr>
              <a:t>: Because the healthcare provider administering the medication did not know about the patient’s allergy.</a:t>
            </a:r>
          </a:p>
          <a:p>
            <a:pPr>
              <a:lnSpc>
                <a:spcPct val="100000"/>
              </a:lnSpc>
              <a:buClrTx/>
            </a:pPr>
            <a:r>
              <a:rPr lang="en-US" sz="1800" b="1" dirty="0">
                <a:solidFill>
                  <a:schemeClr val="tx2"/>
                </a:solidFill>
              </a:rPr>
              <a:t>Why 2</a:t>
            </a:r>
            <a:r>
              <a:rPr lang="en-US" sz="1800" dirty="0">
                <a:solidFill>
                  <a:schemeClr val="tx2"/>
                </a:solidFill>
              </a:rPr>
              <a:t>: Why did the healthcare provider not know about the patient’s allergy?</a:t>
            </a:r>
            <a:br>
              <a:rPr lang="en-US" sz="1800" dirty="0">
                <a:solidFill>
                  <a:schemeClr val="tx2"/>
                </a:solidFill>
              </a:rPr>
            </a:br>
            <a:r>
              <a:rPr lang="en-US" sz="1800" b="1" dirty="0">
                <a:solidFill>
                  <a:schemeClr val="tx2"/>
                </a:solidFill>
              </a:rPr>
              <a:t>Answer</a:t>
            </a:r>
            <a:r>
              <a:rPr lang="en-US" sz="1800" dirty="0">
                <a:solidFill>
                  <a:schemeClr val="tx2"/>
                </a:solidFill>
              </a:rPr>
              <a:t>: Because the allergy information was not prominently displayed in the patient's chart.</a:t>
            </a:r>
          </a:p>
          <a:p>
            <a:pPr>
              <a:lnSpc>
                <a:spcPct val="100000"/>
              </a:lnSpc>
              <a:buClrTx/>
            </a:pPr>
            <a:r>
              <a:rPr lang="en-US" sz="1800" b="1" dirty="0">
                <a:solidFill>
                  <a:schemeClr val="tx2"/>
                </a:solidFill>
              </a:rPr>
              <a:t>Why 3</a:t>
            </a:r>
            <a:r>
              <a:rPr lang="en-US" sz="1800" dirty="0">
                <a:solidFill>
                  <a:schemeClr val="tx2"/>
                </a:solidFill>
              </a:rPr>
              <a:t>: Why was the allergy information not prominently displayed in the patient’s chart?</a:t>
            </a:r>
            <a:br>
              <a:rPr lang="en-US" sz="1800" dirty="0">
                <a:solidFill>
                  <a:schemeClr val="tx2"/>
                </a:solidFill>
              </a:rPr>
            </a:br>
            <a:r>
              <a:rPr lang="en-US" sz="1800" b="1" dirty="0">
                <a:solidFill>
                  <a:schemeClr val="tx2"/>
                </a:solidFill>
              </a:rPr>
              <a:t>Answer</a:t>
            </a:r>
            <a:r>
              <a:rPr lang="en-US" sz="1800" dirty="0">
                <a:solidFill>
                  <a:schemeClr val="tx2"/>
                </a:solidFill>
              </a:rPr>
              <a:t>: Because the electronic health record (EHR) system did not have a standardized, easily visible section for allergies.</a:t>
            </a:r>
          </a:p>
          <a:p>
            <a:pPr>
              <a:lnSpc>
                <a:spcPct val="100000"/>
              </a:lnSpc>
              <a:buClrTx/>
            </a:pPr>
            <a:r>
              <a:rPr lang="en-US" sz="1800" b="1" dirty="0">
                <a:solidFill>
                  <a:schemeClr val="tx2"/>
                </a:solidFill>
              </a:rPr>
              <a:t>Why 4</a:t>
            </a:r>
            <a:r>
              <a:rPr lang="en-US" sz="1800" dirty="0">
                <a:solidFill>
                  <a:schemeClr val="tx2"/>
                </a:solidFill>
              </a:rPr>
              <a:t>: Why did the EHR system not have a standardized, easily visible section for allergies?</a:t>
            </a:r>
            <a:br>
              <a:rPr lang="en-US" sz="1800" dirty="0">
                <a:solidFill>
                  <a:schemeClr val="tx2"/>
                </a:solidFill>
              </a:rPr>
            </a:br>
            <a:r>
              <a:rPr lang="en-US" sz="1800" b="1" dirty="0">
                <a:solidFill>
                  <a:schemeClr val="tx2"/>
                </a:solidFill>
              </a:rPr>
              <a:t>Answer</a:t>
            </a:r>
            <a:r>
              <a:rPr lang="en-US" sz="1800" dirty="0">
                <a:solidFill>
                  <a:schemeClr val="tx2"/>
                </a:solidFill>
              </a:rPr>
              <a:t>: Because the hospital’s IT system is outdated and has not been upgraded to include this feature.</a:t>
            </a:r>
          </a:p>
          <a:p>
            <a:pPr>
              <a:lnSpc>
                <a:spcPct val="100000"/>
              </a:lnSpc>
              <a:buClrTx/>
            </a:pPr>
            <a:r>
              <a:rPr lang="en-US" sz="1800" b="1" dirty="0">
                <a:solidFill>
                  <a:schemeClr val="tx2"/>
                </a:solidFill>
              </a:rPr>
              <a:t>Why 5</a:t>
            </a:r>
            <a:r>
              <a:rPr lang="en-US" sz="1800" dirty="0">
                <a:solidFill>
                  <a:schemeClr val="tx2"/>
                </a:solidFill>
              </a:rPr>
              <a:t>: Why has the hospital's IT system not been upgraded?</a:t>
            </a:r>
            <a:br>
              <a:rPr lang="en-US" sz="1800" dirty="0">
                <a:solidFill>
                  <a:schemeClr val="tx2"/>
                </a:solidFill>
              </a:rPr>
            </a:br>
            <a:r>
              <a:rPr lang="en-US" sz="1800" b="1" dirty="0">
                <a:solidFill>
                  <a:schemeClr val="tx2"/>
                </a:solidFill>
              </a:rPr>
              <a:t>Answer</a:t>
            </a:r>
            <a:r>
              <a:rPr lang="en-US" sz="1800" dirty="0">
                <a:solidFill>
                  <a:schemeClr val="tx2"/>
                </a:solidFill>
              </a:rPr>
              <a:t>: Due to budget constraints and prioritization of other IT projects.</a:t>
            </a:r>
          </a:p>
          <a:p>
            <a:pPr>
              <a:lnSpc>
                <a:spcPct val="100000"/>
              </a:lnSpc>
            </a:pPr>
            <a:endParaRPr lang="en-US" sz="900" dirty="0">
              <a:solidFill>
                <a:schemeClr val="tx2"/>
              </a:solidFill>
            </a:endParaRPr>
          </a:p>
          <a:p>
            <a:pPr>
              <a:lnSpc>
                <a:spcPct val="100000"/>
              </a:lnSpc>
            </a:pPr>
            <a:endParaRPr lang="en-US" sz="900" dirty="0">
              <a:solidFill>
                <a:schemeClr val="tx2"/>
              </a:solidFill>
            </a:endParaRPr>
          </a:p>
          <a:p>
            <a:pPr marL="342900" indent="-342900">
              <a:lnSpc>
                <a:spcPct val="100000"/>
              </a:lnSpc>
              <a:buClrTx/>
              <a:buFont typeface="+mj-lt"/>
              <a:buAutoNum type="arabicPeriod"/>
            </a:pPr>
            <a:endParaRPr lang="en-US" sz="900" b="1" dirty="0">
              <a:solidFill>
                <a:schemeClr val="tx2"/>
              </a:solidFill>
            </a:endParaRPr>
          </a:p>
          <a:p>
            <a:pPr>
              <a:lnSpc>
                <a:spcPct val="100000"/>
              </a:lnSpc>
            </a:pPr>
            <a:endParaRPr lang="en-US" sz="900" dirty="0">
              <a:solidFill>
                <a:schemeClr val="tx2"/>
              </a:solidFill>
            </a:endParaRPr>
          </a:p>
        </p:txBody>
      </p:sp>
      <p:pic>
        <p:nvPicPr>
          <p:cNvPr id="7" name="Graphic 6" descr="Medicine">
            <a:extLst>
              <a:ext uri="{FF2B5EF4-FFF2-40B4-BE49-F238E27FC236}">
                <a16:creationId xmlns:a16="http://schemas.microsoft.com/office/drawing/2014/main" id="{FF33E803-CB22-7AE9-A254-5774D144DD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4246" y="978211"/>
            <a:ext cx="3798884" cy="4488310"/>
          </a:xfrm>
          <a:prstGeom prst="rect">
            <a:avLst/>
          </a:prstGeom>
        </p:spPr>
      </p:pic>
    </p:spTree>
    <p:extLst>
      <p:ext uri="{BB962C8B-B14F-4D97-AF65-F5344CB8AC3E}">
        <p14:creationId xmlns:p14="http://schemas.microsoft.com/office/powerpoint/2010/main" val="76776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5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EE9AC0AF-A34C-0853-F0FA-6421D741387D}"/>
              </a:ext>
            </a:extLst>
          </p:cNvPr>
          <p:cNvSpPr>
            <a:spLocks noGrp="1"/>
          </p:cNvSpPr>
          <p:nvPr>
            <p:ph idx="1"/>
          </p:nvPr>
        </p:nvSpPr>
        <p:spPr>
          <a:xfrm>
            <a:off x="192527" y="319427"/>
            <a:ext cx="8086133" cy="6219145"/>
          </a:xfrm>
        </p:spPr>
        <p:txBody>
          <a:bodyPr>
            <a:normAutofit/>
          </a:bodyPr>
          <a:lstStyle/>
          <a:p>
            <a:pPr marL="342900" indent="-342900">
              <a:lnSpc>
                <a:spcPct val="100000"/>
              </a:lnSpc>
              <a:buClrTx/>
              <a:buFont typeface="+mj-lt"/>
              <a:buAutoNum type="arabicPeriod"/>
            </a:pPr>
            <a:r>
              <a:rPr lang="en-US" sz="1800" b="1" dirty="0">
                <a:solidFill>
                  <a:schemeClr val="tx2"/>
                </a:solidFill>
              </a:rPr>
              <a:t>Develop solutions: </a:t>
            </a:r>
            <a:r>
              <a:rPr lang="en-US" sz="1800" dirty="0">
                <a:solidFill>
                  <a:schemeClr val="tx2"/>
                </a:solidFill>
              </a:rPr>
              <a:t>propose solutions to solve the root causes such as its system update , training the staff to asking about allergies during patient’s records.</a:t>
            </a:r>
          </a:p>
          <a:p>
            <a:pPr marL="342900" indent="-342900">
              <a:lnSpc>
                <a:spcPct val="100000"/>
              </a:lnSpc>
              <a:buClrTx/>
              <a:buFont typeface="+mj-lt"/>
              <a:buAutoNum type="arabicPeriod"/>
            </a:pPr>
            <a:r>
              <a:rPr lang="en-US" sz="1800" b="1" dirty="0">
                <a:solidFill>
                  <a:schemeClr val="tx2"/>
                </a:solidFill>
              </a:rPr>
              <a:t>Implement and monitor:</a:t>
            </a:r>
          </a:p>
          <a:p>
            <a:pPr marL="0" indent="0">
              <a:lnSpc>
                <a:spcPct val="100000"/>
              </a:lnSpc>
              <a:buClrTx/>
              <a:buNone/>
            </a:pPr>
            <a:r>
              <a:rPr lang="en-US" sz="1800" b="1" dirty="0">
                <a:solidFill>
                  <a:schemeClr val="tx2"/>
                </a:solidFill>
              </a:rPr>
              <a:t>Implementation</a:t>
            </a:r>
            <a:r>
              <a:rPr lang="en-US" sz="1800" dirty="0">
                <a:solidFill>
                  <a:schemeClr val="tx2"/>
                </a:solidFill>
              </a:rPr>
              <a:t>:</a:t>
            </a:r>
          </a:p>
          <a:p>
            <a:pPr>
              <a:lnSpc>
                <a:spcPct val="100000"/>
              </a:lnSpc>
              <a:buClrTx/>
            </a:pPr>
            <a:r>
              <a:rPr lang="en-US" sz="1800" dirty="0">
                <a:solidFill>
                  <a:schemeClr val="tx2"/>
                </a:solidFill>
              </a:rPr>
              <a:t>Ensure that all proposed solutions are implemented according to the action plan.</a:t>
            </a:r>
          </a:p>
          <a:p>
            <a:pPr>
              <a:lnSpc>
                <a:spcPct val="100000"/>
              </a:lnSpc>
              <a:buClrTx/>
            </a:pPr>
            <a:r>
              <a:rPr lang="en-US" sz="1800" dirty="0">
                <a:solidFill>
                  <a:schemeClr val="tx2"/>
                </a:solidFill>
              </a:rPr>
              <a:t>Monitor the effectiveness of the solutions through regular audits              and feedback sessions.</a:t>
            </a:r>
          </a:p>
          <a:p>
            <a:pPr marL="0" indent="0">
              <a:lnSpc>
                <a:spcPct val="100000"/>
              </a:lnSpc>
              <a:buClrTx/>
              <a:buNone/>
            </a:pPr>
            <a:r>
              <a:rPr lang="en-US" sz="1800" b="1" dirty="0">
                <a:solidFill>
                  <a:schemeClr val="tx2"/>
                </a:solidFill>
              </a:rPr>
              <a:t>Evaluation</a:t>
            </a:r>
            <a:r>
              <a:rPr lang="en-US" sz="1800" dirty="0">
                <a:solidFill>
                  <a:schemeClr val="tx2"/>
                </a:solidFill>
              </a:rPr>
              <a:t>:</a:t>
            </a:r>
          </a:p>
          <a:p>
            <a:pPr>
              <a:lnSpc>
                <a:spcPct val="100000"/>
              </a:lnSpc>
              <a:buClrTx/>
            </a:pPr>
            <a:r>
              <a:rPr lang="en-US" sz="1800" dirty="0">
                <a:solidFill>
                  <a:schemeClr val="tx2"/>
                </a:solidFill>
              </a:rPr>
              <a:t>Track the number of incidents related to allergy miscommunication before and after implementing the solutions.</a:t>
            </a:r>
          </a:p>
          <a:p>
            <a:pPr>
              <a:lnSpc>
                <a:spcPct val="100000"/>
              </a:lnSpc>
              <a:buClrTx/>
            </a:pPr>
            <a:r>
              <a:rPr lang="en-US" sz="1800" dirty="0">
                <a:solidFill>
                  <a:schemeClr val="tx2"/>
                </a:solidFill>
              </a:rPr>
              <a:t>Gather feedback from healthcare providers on the new system and training effectiveness.</a:t>
            </a:r>
          </a:p>
          <a:p>
            <a:pPr>
              <a:lnSpc>
                <a:spcPct val="100000"/>
              </a:lnSpc>
              <a:buClrTx/>
            </a:pPr>
            <a:r>
              <a:rPr lang="en-US" sz="1800" dirty="0">
                <a:solidFill>
                  <a:schemeClr val="tx2"/>
                </a:solidFill>
              </a:rPr>
              <a:t> Adjust the action plan based on ongoing evaluations to continuously improve the process.</a:t>
            </a:r>
          </a:p>
          <a:p>
            <a:pPr marL="342900" indent="-342900">
              <a:lnSpc>
                <a:spcPct val="100000"/>
              </a:lnSpc>
              <a:buClrTx/>
              <a:buFont typeface="+mj-lt"/>
              <a:buAutoNum type="arabicPeriod"/>
            </a:pPr>
            <a:endParaRPr lang="en-US" sz="1400" dirty="0">
              <a:solidFill>
                <a:schemeClr val="tx2"/>
              </a:solidFill>
            </a:endParaRPr>
          </a:p>
          <a:p>
            <a:pPr marL="0" indent="0">
              <a:lnSpc>
                <a:spcPct val="100000"/>
              </a:lnSpc>
              <a:buClrTx/>
              <a:buNone/>
            </a:pPr>
            <a:endParaRPr lang="en-US" sz="1000" b="1" dirty="0">
              <a:solidFill>
                <a:schemeClr val="tx2"/>
              </a:solidFill>
            </a:endParaRPr>
          </a:p>
          <a:p>
            <a:pPr>
              <a:lnSpc>
                <a:spcPct val="100000"/>
              </a:lnSpc>
            </a:pPr>
            <a:endParaRPr lang="en-US" sz="1000" dirty="0">
              <a:solidFill>
                <a:schemeClr val="tx2"/>
              </a:solidFill>
            </a:endParaRPr>
          </a:p>
        </p:txBody>
      </p:sp>
      <p:pic>
        <p:nvPicPr>
          <p:cNvPr id="7" name="Graphic 6" descr="Laptop Secure">
            <a:extLst>
              <a:ext uri="{FF2B5EF4-FFF2-40B4-BE49-F238E27FC236}">
                <a16:creationId xmlns:a16="http://schemas.microsoft.com/office/drawing/2014/main" id="{233002D4-ACCA-DFFC-EFDE-4786832548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8139" y="900624"/>
            <a:ext cx="3525118" cy="4272880"/>
          </a:xfrm>
          <a:prstGeom prst="rect">
            <a:avLst/>
          </a:prstGeom>
        </p:spPr>
      </p:pic>
    </p:spTree>
    <p:extLst>
      <p:ext uri="{BB962C8B-B14F-4D97-AF65-F5344CB8AC3E}">
        <p14:creationId xmlns:p14="http://schemas.microsoft.com/office/powerpoint/2010/main" val="101819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AFBBF76-19B8-3CAF-7388-3938C6FEF610}"/>
              </a:ext>
            </a:extLst>
          </p:cNvPr>
          <p:cNvSpPr>
            <a:spLocks noGrp="1"/>
          </p:cNvSpPr>
          <p:nvPr>
            <p:ph type="title"/>
          </p:nvPr>
        </p:nvSpPr>
        <p:spPr>
          <a:xfrm>
            <a:off x="457200" y="728907"/>
            <a:ext cx="4952999" cy="2244176"/>
          </a:xfrm>
        </p:spPr>
        <p:txBody>
          <a:bodyPr>
            <a:normAutofit fontScale="90000"/>
          </a:bodyPr>
          <a:lstStyle/>
          <a:p>
            <a:r>
              <a:rPr lang="en-US" sz="4100" dirty="0">
                <a:solidFill>
                  <a:schemeClr val="tx2"/>
                </a:solidFill>
              </a:rPr>
              <a:t>The three approach for Problem Solving in Data Analysis:</a:t>
            </a:r>
          </a:p>
        </p:txBody>
      </p:sp>
      <p:sp>
        <p:nvSpPr>
          <p:cNvPr id="3" name="Content Placeholder 2">
            <a:extLst>
              <a:ext uri="{FF2B5EF4-FFF2-40B4-BE49-F238E27FC236}">
                <a16:creationId xmlns:a16="http://schemas.microsoft.com/office/drawing/2014/main" id="{4BEFE57C-809B-F32C-3C3F-DE5810A1CD8D}"/>
              </a:ext>
            </a:extLst>
          </p:cNvPr>
          <p:cNvSpPr>
            <a:spLocks noGrp="1"/>
          </p:cNvSpPr>
          <p:nvPr>
            <p:ph idx="1"/>
          </p:nvPr>
        </p:nvSpPr>
        <p:spPr>
          <a:xfrm>
            <a:off x="1119593" y="3567266"/>
            <a:ext cx="4290606" cy="2707060"/>
          </a:xfrm>
        </p:spPr>
        <p:txBody>
          <a:bodyPr>
            <a:normAutofit/>
          </a:bodyPr>
          <a:lstStyle/>
          <a:p>
            <a:pPr marL="342900" indent="-342900">
              <a:buClrTx/>
              <a:buSzPct val="78000"/>
              <a:buFont typeface="+mj-lt"/>
              <a:buAutoNum type="arabicPeriod"/>
            </a:pPr>
            <a:r>
              <a:rPr lang="en-US" sz="2000" dirty="0">
                <a:solidFill>
                  <a:schemeClr val="tx2"/>
                </a:solidFill>
              </a:rPr>
              <a:t>DMAIC</a:t>
            </a:r>
          </a:p>
          <a:p>
            <a:pPr marL="342900" indent="-342900">
              <a:buClrTx/>
              <a:buSzPct val="78000"/>
              <a:buFont typeface="+mj-lt"/>
              <a:buAutoNum type="arabicPeriod"/>
            </a:pPr>
            <a:r>
              <a:rPr lang="en-US" sz="2000" dirty="0">
                <a:solidFill>
                  <a:schemeClr val="tx2"/>
                </a:solidFill>
              </a:rPr>
              <a:t>PDCA</a:t>
            </a:r>
          </a:p>
          <a:p>
            <a:pPr marL="342900" indent="-342900">
              <a:buClrTx/>
              <a:buSzPct val="78000"/>
              <a:buFont typeface="+mj-lt"/>
              <a:buAutoNum type="arabicPeriod"/>
            </a:pPr>
            <a:r>
              <a:rPr lang="en-US" sz="2000" dirty="0">
                <a:solidFill>
                  <a:schemeClr val="tx2"/>
                </a:solidFill>
              </a:rPr>
              <a:t>RCA</a:t>
            </a:r>
          </a:p>
          <a:p>
            <a:pPr marL="342900" indent="-342900">
              <a:buClrTx/>
              <a:buSzPct val="78000"/>
              <a:buFont typeface="+mj-lt"/>
              <a:buAutoNum type="arabicPeriod"/>
            </a:pPr>
            <a:endParaRPr lang="en-US" sz="2000" dirty="0">
              <a:solidFill>
                <a:schemeClr val="tx2"/>
              </a:solidFill>
            </a:endParaRPr>
          </a:p>
        </p:txBody>
      </p:sp>
      <p:pic>
        <p:nvPicPr>
          <p:cNvPr id="5" name="Picture 4" descr="Graph on document with pen">
            <a:extLst>
              <a:ext uri="{FF2B5EF4-FFF2-40B4-BE49-F238E27FC236}">
                <a16:creationId xmlns:a16="http://schemas.microsoft.com/office/drawing/2014/main" id="{BFF223AA-B1FB-6509-884B-746107330B61}"/>
              </a:ext>
            </a:extLst>
          </p:cNvPr>
          <p:cNvPicPr>
            <a:picLocks noChangeAspect="1"/>
          </p:cNvPicPr>
          <p:nvPr/>
        </p:nvPicPr>
        <p:blipFill rotWithShape="1">
          <a:blip r:embed="rId2"/>
          <a:srcRect l="28169" r="1444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15952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E9CB-8C87-CB95-5250-86917D9E7B42}"/>
              </a:ext>
            </a:extLst>
          </p:cNvPr>
          <p:cNvSpPr>
            <a:spLocks noGrp="1"/>
          </p:cNvSpPr>
          <p:nvPr>
            <p:ph type="title"/>
          </p:nvPr>
        </p:nvSpPr>
        <p:spPr>
          <a:xfrm>
            <a:off x="188844" y="136527"/>
            <a:ext cx="10722932" cy="767936"/>
          </a:xfrm>
        </p:spPr>
        <p:txBody>
          <a:bodyPr/>
          <a:lstStyle/>
          <a:p>
            <a:pPr algn="ctr"/>
            <a:r>
              <a:rPr lang="en-US" dirty="0">
                <a:solidFill>
                  <a:schemeClr val="tx1"/>
                </a:solidFill>
              </a:rPr>
              <a:t>DMAIC</a:t>
            </a:r>
          </a:p>
        </p:txBody>
      </p:sp>
      <p:pic>
        <p:nvPicPr>
          <p:cNvPr id="8" name="Content Placeholder 7" descr="A close-up of several different colored vertical banners">
            <a:extLst>
              <a:ext uri="{FF2B5EF4-FFF2-40B4-BE49-F238E27FC236}">
                <a16:creationId xmlns:a16="http://schemas.microsoft.com/office/drawing/2014/main" id="{84EE14F1-C663-FFBD-6D2B-DF0C816630AB}"/>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8844" y="956848"/>
            <a:ext cx="11807686" cy="581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10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9" name="Rectangle 88">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0" name="Right Triangle 89">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Document 90">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5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8" name="Straight Connector 5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8E4E40F-32A7-3453-1E5C-77CB72E71B06}"/>
              </a:ext>
            </a:extLst>
          </p:cNvPr>
          <p:cNvSpPr>
            <a:spLocks noGrp="1"/>
          </p:cNvSpPr>
          <p:nvPr>
            <p:ph type="title"/>
          </p:nvPr>
        </p:nvSpPr>
        <p:spPr>
          <a:xfrm>
            <a:off x="100199" y="228517"/>
            <a:ext cx="6537987" cy="2400363"/>
          </a:xfrm>
        </p:spPr>
        <p:txBody>
          <a:bodyPr>
            <a:normAutofit/>
          </a:bodyPr>
          <a:lstStyle/>
          <a:p>
            <a:r>
              <a:rPr lang="en-US" sz="3700" dirty="0">
                <a:solidFill>
                  <a:schemeClr val="tx2"/>
                </a:solidFill>
              </a:rPr>
              <a:t>Example: Reducing Patient Wait Times in an Emergency Department</a:t>
            </a:r>
          </a:p>
        </p:txBody>
      </p:sp>
      <p:sp>
        <p:nvSpPr>
          <p:cNvPr id="3" name="Content Placeholder 2">
            <a:extLst>
              <a:ext uri="{FF2B5EF4-FFF2-40B4-BE49-F238E27FC236}">
                <a16:creationId xmlns:a16="http://schemas.microsoft.com/office/drawing/2014/main" id="{BCF0E4E7-3C4C-54DF-FFF2-4B8848FD609D}"/>
              </a:ext>
            </a:extLst>
          </p:cNvPr>
          <p:cNvSpPr>
            <a:spLocks noGrp="1"/>
          </p:cNvSpPr>
          <p:nvPr>
            <p:ph idx="1"/>
          </p:nvPr>
        </p:nvSpPr>
        <p:spPr>
          <a:xfrm>
            <a:off x="175689" y="2400476"/>
            <a:ext cx="5652529" cy="3873850"/>
          </a:xfrm>
        </p:spPr>
        <p:txBody>
          <a:bodyPr>
            <a:normAutofit/>
          </a:bodyPr>
          <a:lstStyle/>
          <a:p>
            <a:pPr>
              <a:lnSpc>
                <a:spcPct val="100000"/>
              </a:lnSpc>
            </a:pPr>
            <a:r>
              <a:rPr lang="en-US" sz="1800" b="1" dirty="0">
                <a:solidFill>
                  <a:schemeClr val="tx1"/>
                </a:solidFill>
              </a:rPr>
              <a:t>Define: </a:t>
            </a:r>
            <a:r>
              <a:rPr lang="en-US" sz="1800" dirty="0">
                <a:solidFill>
                  <a:schemeClr val="tx1"/>
                </a:solidFill>
              </a:rPr>
              <a:t>the long patient wait time in an emergency department. The goal is to reduce the average wait time from 2 hours to 30 minutes in six months.</a:t>
            </a:r>
          </a:p>
          <a:p>
            <a:pPr>
              <a:lnSpc>
                <a:spcPct val="100000"/>
              </a:lnSpc>
            </a:pPr>
            <a:r>
              <a:rPr kumimoji="0" lang="en-US" altLang="en-US" sz="1800" b="1" i="0" u="none" strike="noStrike" cap="none" normalizeH="0" baseline="0" dirty="0">
                <a:ln>
                  <a:noFill/>
                </a:ln>
                <a:solidFill>
                  <a:schemeClr val="tx1"/>
                </a:solidFill>
                <a:effectLst/>
              </a:rPr>
              <a:t>Measure: </a:t>
            </a:r>
            <a:r>
              <a:rPr kumimoji="0" lang="en-US" altLang="en-US" sz="1800" i="0" u="none" strike="noStrike" cap="none" normalizeH="0" baseline="0" dirty="0">
                <a:ln>
                  <a:noFill/>
                </a:ln>
                <a:solidFill>
                  <a:schemeClr val="tx1"/>
                </a:solidFill>
                <a:effectLst/>
              </a:rPr>
              <a:t>Ask the patient about their wait time and any necessary medical attention and get data from them. Follow the patient from the time of his arrival to the physician and get treated. Make a record of the number of nurses, doctors on staff, and peak hours</a:t>
            </a:r>
            <a:r>
              <a:rPr kumimoji="0" lang="en-US" altLang="en-US" sz="1700" i="0" u="none" strike="noStrike" cap="none" normalizeH="0" baseline="0" dirty="0">
                <a:ln>
                  <a:noFill/>
                </a:ln>
                <a:solidFill>
                  <a:schemeClr val="tx2"/>
                </a:solidFill>
                <a:effectLst/>
                <a:latin typeface="Arial" panose="020B0604020202020204" pitchFamily="34" charset="0"/>
              </a:rPr>
              <a:t>.</a:t>
            </a:r>
          </a:p>
          <a:p>
            <a:pPr>
              <a:lnSpc>
                <a:spcPct val="100000"/>
              </a:lnSpc>
            </a:pPr>
            <a:endParaRPr lang="en-US" sz="1700" dirty="0">
              <a:solidFill>
                <a:schemeClr val="tx2"/>
              </a:solidFill>
            </a:endParaRPr>
          </a:p>
          <a:p>
            <a:pPr marL="0" indent="0">
              <a:lnSpc>
                <a:spcPct val="100000"/>
              </a:lnSpc>
              <a:buNone/>
            </a:pPr>
            <a:endParaRPr lang="en-US" sz="1700" dirty="0">
              <a:solidFill>
                <a:schemeClr val="tx2"/>
              </a:solidFill>
            </a:endParaRPr>
          </a:p>
        </p:txBody>
      </p:sp>
      <p:pic>
        <p:nvPicPr>
          <p:cNvPr id="5" name="Picture 4" descr="Analogue wall clock">
            <a:extLst>
              <a:ext uri="{FF2B5EF4-FFF2-40B4-BE49-F238E27FC236}">
                <a16:creationId xmlns:a16="http://schemas.microsoft.com/office/drawing/2014/main" id="{2CA09B97-4F8B-4210-BE0D-EB45B50B30E0}"/>
              </a:ext>
            </a:extLst>
          </p:cNvPr>
          <p:cNvPicPr>
            <a:picLocks noChangeAspect="1"/>
          </p:cNvPicPr>
          <p:nvPr/>
        </p:nvPicPr>
        <p:blipFill rotWithShape="1">
          <a:blip r:embed="rId2"/>
          <a:srcRect l="7809" r="25692" b="1"/>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910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5" name="Rectangle 144">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7" name="Right Triangle 146">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9" name="Group 148">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0" name="Straight Connector 149">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0" name="Rectangle 179">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316" y="2403921"/>
            <a:ext cx="11806942" cy="3841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7092F94C-BBAA-37EF-BBFE-FA8964E79C3F}"/>
              </a:ext>
            </a:extLst>
          </p:cNvPr>
          <p:cNvGraphicFramePr>
            <a:graphicFrameLocks noGrp="1"/>
          </p:cNvGraphicFramePr>
          <p:nvPr>
            <p:ph idx="1"/>
            <p:extLst>
              <p:ext uri="{D42A27DB-BD31-4B8C-83A1-F6EECF244321}">
                <p14:modId xmlns:p14="http://schemas.microsoft.com/office/powerpoint/2010/main" val="2614073005"/>
              </p:ext>
            </p:extLst>
          </p:nvPr>
        </p:nvGraphicFramePr>
        <p:xfrm>
          <a:off x="457200" y="573555"/>
          <a:ext cx="10723563" cy="5603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09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6" name="Group 12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7" name="Straight Connector 12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Freeform: Shape 15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9" name="Freeform: Shape 15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1" name="Rectangle 160">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3" name="Group 162">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4" name="Straight Connector 163">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94" name="Freeform: Shape 193">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96" name="Group 195">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7" name="Straight Connector 196">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27" name="Rectangle 22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9" name="Rectangle 228">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1" name="Right Triangle 230">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35" name="Group 234">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6" name="Straight Connector 235">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B420E0B4-B191-6CE0-59E0-CBAEF50BDF7F}"/>
              </a:ext>
            </a:extLst>
          </p:cNvPr>
          <p:cNvSpPr>
            <a:spLocks noGrp="1"/>
          </p:cNvSpPr>
          <p:nvPr>
            <p:ph type="title"/>
          </p:nvPr>
        </p:nvSpPr>
        <p:spPr>
          <a:xfrm>
            <a:off x="453142" y="168276"/>
            <a:ext cx="6542916" cy="875334"/>
          </a:xfrm>
        </p:spPr>
        <p:txBody>
          <a:bodyPr vert="horz" lIns="91440" tIns="45720" rIns="91440" bIns="45720" rtlCol="0" anchor="ctr">
            <a:normAutofit/>
          </a:bodyPr>
          <a:lstStyle/>
          <a:p>
            <a:r>
              <a:rPr lang="en-US" sz="5400" dirty="0">
                <a:solidFill>
                  <a:schemeClr val="tx2"/>
                </a:solidFill>
              </a:rPr>
              <a:t>PDCA</a:t>
            </a:r>
          </a:p>
        </p:txBody>
      </p:sp>
      <p:pic>
        <p:nvPicPr>
          <p:cNvPr id="9" name="Content Placeholder 8" descr="A diagram of a plan&#10;&#10;Description automatically generated">
            <a:extLst>
              <a:ext uri="{FF2B5EF4-FFF2-40B4-BE49-F238E27FC236}">
                <a16:creationId xmlns:a16="http://schemas.microsoft.com/office/drawing/2014/main" id="{CFD0F29F-F5CB-16F1-FCAD-3D90D70F1DD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613" b="2"/>
          <a:stretch/>
        </p:blipFill>
        <p:spPr>
          <a:xfrm>
            <a:off x="198741" y="1043610"/>
            <a:ext cx="11678520" cy="5133824"/>
          </a:xfrm>
          <a:prstGeom prst="rect">
            <a:avLst/>
          </a:prstGeom>
        </p:spPr>
      </p:pic>
    </p:spTree>
    <p:extLst>
      <p:ext uri="{BB962C8B-B14F-4D97-AF65-F5344CB8AC3E}">
        <p14:creationId xmlns:p14="http://schemas.microsoft.com/office/powerpoint/2010/main" val="33897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CE36339-3FDB-D798-29CE-2C1966F899C4}"/>
              </a:ext>
            </a:extLst>
          </p:cNvPr>
          <p:cNvSpPr>
            <a:spLocks noGrp="1"/>
          </p:cNvSpPr>
          <p:nvPr>
            <p:ph type="title"/>
          </p:nvPr>
        </p:nvSpPr>
        <p:spPr>
          <a:xfrm>
            <a:off x="115722" y="401840"/>
            <a:ext cx="3718767" cy="5531079"/>
          </a:xfrm>
        </p:spPr>
        <p:txBody>
          <a:bodyPr>
            <a:normAutofit/>
          </a:bodyPr>
          <a:lstStyle/>
          <a:p>
            <a:r>
              <a:rPr lang="en-US" dirty="0">
                <a:solidFill>
                  <a:schemeClr val="tx2">
                    <a:alpha val="80000"/>
                  </a:schemeClr>
                </a:solidFill>
              </a:rPr>
              <a:t>Example: Reducing Medication Errors in a Hospital</a:t>
            </a:r>
          </a:p>
        </p:txBody>
      </p:sp>
      <p:sp>
        <p:nvSpPr>
          <p:cNvPr id="47" name="Rectangle 46">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D9EBB752-EFB1-4318-9586-EAC9CB614B10}"/>
              </a:ext>
            </a:extLst>
          </p:cNvPr>
          <p:cNvGraphicFramePr>
            <a:graphicFrameLocks noGrp="1"/>
          </p:cNvGraphicFramePr>
          <p:nvPr>
            <p:ph idx="1"/>
            <p:extLst>
              <p:ext uri="{D42A27DB-BD31-4B8C-83A1-F6EECF244321}">
                <p14:modId xmlns:p14="http://schemas.microsoft.com/office/powerpoint/2010/main" val="4014804923"/>
              </p:ext>
            </p:extLst>
          </p:nvPr>
        </p:nvGraphicFramePr>
        <p:xfrm>
          <a:off x="3478699" y="152399"/>
          <a:ext cx="8517931" cy="6278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86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2" name="Rectangle 12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4" name="Right Triangle 12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8" name="Group 12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9" name="Straight Connector 12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159" name="Content Placeholder 116">
            <a:extLst>
              <a:ext uri="{FF2B5EF4-FFF2-40B4-BE49-F238E27FC236}">
                <a16:creationId xmlns:a16="http://schemas.microsoft.com/office/drawing/2014/main" id="{727C4252-8D49-91EE-1AA7-4FC5D0A23CCE}"/>
              </a:ext>
            </a:extLst>
          </p:cNvPr>
          <p:cNvGraphicFramePr>
            <a:graphicFrameLocks noGrp="1"/>
          </p:cNvGraphicFramePr>
          <p:nvPr>
            <p:ph idx="1"/>
            <p:extLst>
              <p:ext uri="{D42A27DB-BD31-4B8C-83A1-F6EECF244321}">
                <p14:modId xmlns:p14="http://schemas.microsoft.com/office/powerpoint/2010/main" val="3095452529"/>
              </p:ext>
            </p:extLst>
          </p:nvPr>
        </p:nvGraphicFramePr>
        <p:xfrm>
          <a:off x="6828239" y="523742"/>
          <a:ext cx="4730897" cy="5638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A logo with text and icons">
            <a:extLst>
              <a:ext uri="{FF2B5EF4-FFF2-40B4-BE49-F238E27FC236}">
                <a16:creationId xmlns:a16="http://schemas.microsoft.com/office/drawing/2014/main" id="{2CCE5892-B14E-C1D8-CF21-675714700861}"/>
              </a:ext>
            </a:extLst>
          </p:cNvPr>
          <p:cNvPicPr>
            <a:picLocks noChangeAspect="1"/>
          </p:cNvPicPr>
          <p:nvPr/>
        </p:nvPicPr>
        <p:blipFill rotWithShape="1">
          <a:blip r:embed="rId7">
            <a:extLst>
              <a:ext uri="{28A0092B-C50C-407E-A947-70E740481C1C}">
                <a14:useLocalDpi xmlns:a14="http://schemas.microsoft.com/office/drawing/2010/main" val="0"/>
              </a:ext>
            </a:extLst>
          </a:blip>
          <a:srcRect t="7347" b="4070"/>
          <a:stretch/>
        </p:blipFill>
        <p:spPr>
          <a:xfrm>
            <a:off x="206578" y="900044"/>
            <a:ext cx="6795701" cy="4724843"/>
          </a:xfrm>
          <a:prstGeom prst="rect">
            <a:avLst/>
          </a:prstGeom>
        </p:spPr>
      </p:pic>
    </p:spTree>
    <p:extLst>
      <p:ext uri="{BB962C8B-B14F-4D97-AF65-F5344CB8AC3E}">
        <p14:creationId xmlns:p14="http://schemas.microsoft.com/office/powerpoint/2010/main" val="113171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92F5FC4-66CA-C4BE-97A3-F7F98936FC7F}"/>
              </a:ext>
            </a:extLst>
          </p:cNvPr>
          <p:cNvSpPr>
            <a:spLocks noGrp="1"/>
          </p:cNvSpPr>
          <p:nvPr>
            <p:ph type="title"/>
          </p:nvPr>
        </p:nvSpPr>
        <p:spPr>
          <a:xfrm>
            <a:off x="563883" y="252902"/>
            <a:ext cx="4419600" cy="2240735"/>
          </a:xfrm>
        </p:spPr>
        <p:txBody>
          <a:bodyPr>
            <a:normAutofit/>
          </a:bodyPr>
          <a:lstStyle/>
          <a:p>
            <a:r>
              <a:rPr lang="en-US" sz="3700" dirty="0">
                <a:solidFill>
                  <a:schemeClr val="tx2"/>
                </a:solidFill>
                <a:latin typeface="+mn-lt"/>
              </a:rPr>
              <a:t>Example: RCA for Miscommunication of Patient Allergies</a:t>
            </a:r>
          </a:p>
        </p:txBody>
      </p:sp>
      <p:sp>
        <p:nvSpPr>
          <p:cNvPr id="3" name="Content Placeholder 2">
            <a:extLst>
              <a:ext uri="{FF2B5EF4-FFF2-40B4-BE49-F238E27FC236}">
                <a16:creationId xmlns:a16="http://schemas.microsoft.com/office/drawing/2014/main" id="{C2E86635-0A03-9854-DD64-259B409CF14E}"/>
              </a:ext>
            </a:extLst>
          </p:cNvPr>
          <p:cNvSpPr>
            <a:spLocks noGrp="1"/>
          </p:cNvSpPr>
          <p:nvPr>
            <p:ph idx="1"/>
          </p:nvPr>
        </p:nvSpPr>
        <p:spPr>
          <a:xfrm>
            <a:off x="440594" y="2838362"/>
            <a:ext cx="6754213" cy="3410039"/>
          </a:xfrm>
        </p:spPr>
        <p:txBody>
          <a:bodyPr>
            <a:normAutofit/>
          </a:bodyPr>
          <a:lstStyle/>
          <a:p>
            <a:pPr marL="342900" indent="-342900">
              <a:lnSpc>
                <a:spcPct val="100000"/>
              </a:lnSpc>
              <a:buClrTx/>
              <a:buFont typeface="+mj-lt"/>
              <a:buAutoNum type="arabicPeriod"/>
            </a:pPr>
            <a:r>
              <a:rPr lang="en-US" sz="1800" b="1" dirty="0">
                <a:solidFill>
                  <a:schemeClr val="tx2"/>
                </a:solidFill>
              </a:rPr>
              <a:t>Identify the Problem:</a:t>
            </a:r>
            <a:r>
              <a:rPr lang="en-US" sz="1800" dirty="0">
                <a:solidFill>
                  <a:schemeClr val="tx2"/>
                </a:solidFill>
              </a:rPr>
              <a:t> Patient allergies are sometimes not communicated effectively, leading to adverse reactions.</a:t>
            </a:r>
          </a:p>
          <a:p>
            <a:pPr marL="342900" indent="-342900">
              <a:lnSpc>
                <a:spcPct val="100000"/>
              </a:lnSpc>
              <a:buClrTx/>
              <a:buFont typeface="+mj-lt"/>
              <a:buAutoNum type="arabicPeriod"/>
            </a:pPr>
            <a:r>
              <a:rPr lang="en-US" sz="1800" b="1" dirty="0">
                <a:solidFill>
                  <a:schemeClr val="tx2"/>
                </a:solidFill>
              </a:rPr>
              <a:t>Collect data: </a:t>
            </a:r>
            <a:r>
              <a:rPr lang="en-US" sz="1800" dirty="0">
                <a:solidFill>
                  <a:schemeClr val="tx2"/>
                </a:solidFill>
              </a:rPr>
              <a:t>gathering data such as allergies incidents report, patient review, interview with hospital staff and review of hospital policies and procedures.</a:t>
            </a:r>
            <a:endParaRPr lang="en-US" sz="1800" b="1" dirty="0">
              <a:solidFill>
                <a:schemeClr val="tx2"/>
              </a:solidFill>
            </a:endParaRPr>
          </a:p>
          <a:p>
            <a:pPr marL="342900" indent="-342900">
              <a:lnSpc>
                <a:spcPct val="100000"/>
              </a:lnSpc>
              <a:buClrTx/>
              <a:buFont typeface="+mj-lt"/>
              <a:buAutoNum type="arabicPeriod"/>
            </a:pPr>
            <a:r>
              <a:rPr lang="en-US" sz="1800" b="1" dirty="0">
                <a:solidFill>
                  <a:schemeClr val="tx2"/>
                </a:solidFill>
              </a:rPr>
              <a:t>Analyze Data: </a:t>
            </a:r>
            <a:r>
              <a:rPr lang="en-US" sz="1800" dirty="0">
                <a:solidFill>
                  <a:schemeClr val="tx2"/>
                </a:solidFill>
              </a:rPr>
              <a:t>analyze the data to identify the pattern or possible causal factor.</a:t>
            </a:r>
          </a:p>
          <a:p>
            <a:pPr marL="342900" indent="-342900">
              <a:lnSpc>
                <a:spcPct val="100000"/>
              </a:lnSpc>
              <a:buClrTx/>
              <a:buFont typeface="+mj-lt"/>
              <a:buAutoNum type="arabicPeriod"/>
            </a:pPr>
            <a:r>
              <a:rPr lang="en-US" sz="1800" b="1" dirty="0">
                <a:solidFill>
                  <a:schemeClr val="tx2"/>
                </a:solidFill>
              </a:rPr>
              <a:t>Identify root causes:</a:t>
            </a:r>
            <a:r>
              <a:rPr lang="en-US" sz="1800" dirty="0">
                <a:solidFill>
                  <a:schemeClr val="tx2"/>
                </a:solidFill>
              </a:rPr>
              <a:t> for discover the root causes , we can use the fishbone or five whys diagram.</a:t>
            </a:r>
          </a:p>
          <a:p>
            <a:pPr marL="0" indent="0">
              <a:lnSpc>
                <a:spcPct val="100000"/>
              </a:lnSpc>
              <a:buClrTx/>
              <a:buNone/>
            </a:pPr>
            <a:endParaRPr lang="en-US" sz="1300" b="1" dirty="0">
              <a:solidFill>
                <a:schemeClr val="tx2"/>
              </a:solidFill>
            </a:endParaRPr>
          </a:p>
          <a:p>
            <a:pPr marL="342900" indent="-342900">
              <a:lnSpc>
                <a:spcPct val="100000"/>
              </a:lnSpc>
              <a:buClrTx/>
              <a:buFont typeface="+mj-lt"/>
              <a:buAutoNum type="arabicPeriod"/>
            </a:pPr>
            <a:endParaRPr lang="en-US" sz="1300" dirty="0">
              <a:solidFill>
                <a:schemeClr val="tx2"/>
              </a:solidFill>
            </a:endParaRPr>
          </a:p>
          <a:p>
            <a:pPr marL="342900" indent="-342900">
              <a:lnSpc>
                <a:spcPct val="100000"/>
              </a:lnSpc>
              <a:buClrTx/>
              <a:buFont typeface="+mj-lt"/>
              <a:buAutoNum type="arabicPeriod"/>
            </a:pPr>
            <a:endParaRPr lang="en-US" sz="1300" dirty="0">
              <a:solidFill>
                <a:schemeClr val="tx2"/>
              </a:solidFill>
            </a:endParaRPr>
          </a:p>
        </p:txBody>
      </p:sp>
      <p:pic>
        <p:nvPicPr>
          <p:cNvPr id="7" name="Graphic 6" descr="Questions">
            <a:extLst>
              <a:ext uri="{FF2B5EF4-FFF2-40B4-BE49-F238E27FC236}">
                <a16:creationId xmlns:a16="http://schemas.microsoft.com/office/drawing/2014/main" id="{11E0959A-55E1-8958-9383-963AD02630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2278" y="732348"/>
            <a:ext cx="4370325" cy="4573387"/>
          </a:xfrm>
          <a:prstGeom prst="rect">
            <a:avLst/>
          </a:prstGeom>
        </p:spPr>
      </p:pic>
    </p:spTree>
    <p:extLst>
      <p:ext uri="{BB962C8B-B14F-4D97-AF65-F5344CB8AC3E}">
        <p14:creationId xmlns:p14="http://schemas.microsoft.com/office/powerpoint/2010/main" val="2056414638"/>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436</TotalTime>
  <Words>841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Posterama</vt:lpstr>
      <vt:lpstr>SineVTI</vt:lpstr>
      <vt:lpstr>Problem Solving</vt:lpstr>
      <vt:lpstr>The three approach for Problem Solving in Data Analysis:</vt:lpstr>
      <vt:lpstr>DMAIC</vt:lpstr>
      <vt:lpstr>Example: Reducing Patient Wait Times in an Emergency Department</vt:lpstr>
      <vt:lpstr>PowerPoint Presentation</vt:lpstr>
      <vt:lpstr>PDCA</vt:lpstr>
      <vt:lpstr>Example: Reducing Medication Errors in a Hospital</vt:lpstr>
      <vt:lpstr>PowerPoint Presentation</vt:lpstr>
      <vt:lpstr>Example: RCA for Miscommunication of Patient Allergies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creator>Roqaya Abdallah Mohamed</dc:creator>
  <cp:lastModifiedBy>Roqaya Abdallah Mohamed</cp:lastModifiedBy>
  <cp:revision>3</cp:revision>
  <dcterms:created xsi:type="dcterms:W3CDTF">2024-06-05T08:33:00Z</dcterms:created>
  <dcterms:modified xsi:type="dcterms:W3CDTF">2024-06-05T15:50:37Z</dcterms:modified>
</cp:coreProperties>
</file>