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6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62942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30656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661712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818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4085383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66938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94557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48987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11625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224127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22702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92445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F8036-AC4F-40B2-A79C-2C3312F5D3D1}" type="datetimeFigureOut">
              <a:rPr lang="en-IN" smtClean="0"/>
              <a:t>28-01-2024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82581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13094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548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260063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16309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BF8036-AC4F-40B2-A79C-2C3312F5D3D1}" type="datetimeFigureOut">
              <a:rPr lang="en-IN" smtClean="0"/>
              <a:t>28-01-2024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10AD6C-6A00-41DA-B7F2-E6B907A88F82}" type="slidenum">
              <a:rPr lang="en-IN" smtClean="0"/>
              <a:t>‹#›</a:t>
            </a:fld>
            <a:endParaRPr lang="en-IN"/>
          </a:p>
        </p:txBody>
      </p:sp>
    </p:spTree>
    <p:extLst>
      <p:ext uri="{BB962C8B-B14F-4D97-AF65-F5344CB8AC3E}">
        <p14:creationId xmlns:p14="http://schemas.microsoft.com/office/powerpoint/2010/main" val="58482640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D8F4-57EF-5439-FC64-087C3EB406F6}"/>
              </a:ext>
            </a:extLst>
          </p:cNvPr>
          <p:cNvSpPr>
            <a:spLocks noGrp="1"/>
          </p:cNvSpPr>
          <p:nvPr>
            <p:ph type="ctrTitle"/>
          </p:nvPr>
        </p:nvSpPr>
        <p:spPr/>
        <p:txBody>
          <a:bodyPr/>
          <a:lstStyle/>
          <a:p>
            <a:r>
              <a:rPr lang="en-IN" dirty="0"/>
              <a:t>Number Guessing Game and EDA using dataset</a:t>
            </a:r>
          </a:p>
        </p:txBody>
      </p:sp>
    </p:spTree>
    <p:extLst>
      <p:ext uri="{BB962C8B-B14F-4D97-AF65-F5344CB8AC3E}">
        <p14:creationId xmlns:p14="http://schemas.microsoft.com/office/powerpoint/2010/main" val="102591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923C-1AC3-C686-ACA8-5FA775D14FFF}"/>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185DC012-E986-753A-B59A-F639C5DCFF75}"/>
              </a:ext>
            </a:extLst>
          </p:cNvPr>
          <p:cNvSpPr>
            <a:spLocks noGrp="1"/>
          </p:cNvSpPr>
          <p:nvPr>
            <p:ph idx="1"/>
          </p:nvPr>
        </p:nvSpPr>
        <p:spPr/>
        <p:txBody>
          <a:bodyPr/>
          <a:lstStyle/>
          <a:p>
            <a:r>
              <a:rPr lang="en-US" dirty="0" err="1"/>
              <a:t>Analysing</a:t>
            </a:r>
            <a:r>
              <a:rPr lang="en-US" dirty="0"/>
              <a:t> the data in the year 2014</a:t>
            </a:r>
          </a:p>
          <a:p>
            <a:endParaRPr lang="en-IN" dirty="0"/>
          </a:p>
        </p:txBody>
      </p:sp>
      <p:pic>
        <p:nvPicPr>
          <p:cNvPr id="5" name="Picture 4">
            <a:extLst>
              <a:ext uri="{FF2B5EF4-FFF2-40B4-BE49-F238E27FC236}">
                <a16:creationId xmlns:a16="http://schemas.microsoft.com/office/drawing/2014/main" id="{B3D19AAF-08CC-942F-44A0-5F6164BC15FE}"/>
              </a:ext>
            </a:extLst>
          </p:cNvPr>
          <p:cNvPicPr>
            <a:picLocks noChangeAspect="1"/>
          </p:cNvPicPr>
          <p:nvPr/>
        </p:nvPicPr>
        <p:blipFill>
          <a:blip r:embed="rId2"/>
          <a:stretch>
            <a:fillRect/>
          </a:stretch>
        </p:blipFill>
        <p:spPr>
          <a:xfrm>
            <a:off x="1368709" y="2559829"/>
            <a:ext cx="5685013" cy="4145639"/>
          </a:xfrm>
          <a:prstGeom prst="rect">
            <a:avLst/>
          </a:prstGeom>
        </p:spPr>
      </p:pic>
    </p:spTree>
    <p:extLst>
      <p:ext uri="{BB962C8B-B14F-4D97-AF65-F5344CB8AC3E}">
        <p14:creationId xmlns:p14="http://schemas.microsoft.com/office/powerpoint/2010/main" val="42776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5022-D436-D4D6-F1B1-5652F283E065}"/>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D4D3C79-4BF8-7912-927B-4E87F24D0326}"/>
              </a:ext>
            </a:extLst>
          </p:cNvPr>
          <p:cNvSpPr>
            <a:spLocks noGrp="1"/>
          </p:cNvSpPr>
          <p:nvPr>
            <p:ph idx="1"/>
          </p:nvPr>
        </p:nvSpPr>
        <p:spPr/>
        <p:txBody>
          <a:bodyPr/>
          <a:lstStyle/>
          <a:p>
            <a:r>
              <a:rPr lang="en-US" dirty="0"/>
              <a:t>Sorting the data in Descending as I want only the most poplar names in the year 2014</a:t>
            </a:r>
          </a:p>
          <a:p>
            <a:endParaRPr lang="en-IN" dirty="0"/>
          </a:p>
        </p:txBody>
      </p:sp>
      <p:pic>
        <p:nvPicPr>
          <p:cNvPr id="5" name="Picture 4">
            <a:extLst>
              <a:ext uri="{FF2B5EF4-FFF2-40B4-BE49-F238E27FC236}">
                <a16:creationId xmlns:a16="http://schemas.microsoft.com/office/drawing/2014/main" id="{4D8E37FF-2F57-62A6-0D12-5743530BAD2F}"/>
              </a:ext>
            </a:extLst>
          </p:cNvPr>
          <p:cNvPicPr>
            <a:picLocks noChangeAspect="1"/>
          </p:cNvPicPr>
          <p:nvPr/>
        </p:nvPicPr>
        <p:blipFill>
          <a:blip r:embed="rId2"/>
          <a:stretch>
            <a:fillRect/>
          </a:stretch>
        </p:blipFill>
        <p:spPr>
          <a:xfrm>
            <a:off x="1409067" y="2817845"/>
            <a:ext cx="5135188" cy="3958067"/>
          </a:xfrm>
          <a:prstGeom prst="rect">
            <a:avLst/>
          </a:prstGeom>
        </p:spPr>
      </p:pic>
    </p:spTree>
    <p:extLst>
      <p:ext uri="{BB962C8B-B14F-4D97-AF65-F5344CB8AC3E}">
        <p14:creationId xmlns:p14="http://schemas.microsoft.com/office/powerpoint/2010/main" val="30475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E23F-C418-DD09-24D7-31CB4F3CBB33}"/>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5736768-57A5-5922-3CDE-63BC682F585A}"/>
              </a:ext>
            </a:extLst>
          </p:cNvPr>
          <p:cNvSpPr>
            <a:spLocks noGrp="1"/>
          </p:cNvSpPr>
          <p:nvPr>
            <p:ph idx="1"/>
          </p:nvPr>
        </p:nvSpPr>
        <p:spPr/>
        <p:txBody>
          <a:bodyPr/>
          <a:lstStyle/>
          <a:p>
            <a:r>
              <a:rPr lang="en-US" dirty="0"/>
              <a:t>I am going </a:t>
            </a:r>
            <a:r>
              <a:rPr lang="en-US" dirty="0" err="1"/>
              <a:t>tto</a:t>
            </a:r>
            <a:r>
              <a:rPr lang="en-US" dirty="0"/>
              <a:t> plot the data so I Need only the top 5 </a:t>
            </a:r>
            <a:r>
              <a:rPr lang="en-US" dirty="0" err="1"/>
              <a:t>rows,obtained</a:t>
            </a:r>
            <a:r>
              <a:rPr lang="en-US" dirty="0"/>
              <a:t> using head Function</a:t>
            </a:r>
          </a:p>
          <a:p>
            <a:endParaRPr lang="en-IN" dirty="0"/>
          </a:p>
        </p:txBody>
      </p:sp>
      <p:pic>
        <p:nvPicPr>
          <p:cNvPr id="5" name="Picture 4">
            <a:extLst>
              <a:ext uri="{FF2B5EF4-FFF2-40B4-BE49-F238E27FC236}">
                <a16:creationId xmlns:a16="http://schemas.microsoft.com/office/drawing/2014/main" id="{CE0082B3-DF1E-C929-0284-790F3F222A58}"/>
              </a:ext>
            </a:extLst>
          </p:cNvPr>
          <p:cNvPicPr>
            <a:picLocks noChangeAspect="1"/>
          </p:cNvPicPr>
          <p:nvPr/>
        </p:nvPicPr>
        <p:blipFill>
          <a:blip r:embed="rId2"/>
          <a:stretch>
            <a:fillRect/>
          </a:stretch>
        </p:blipFill>
        <p:spPr>
          <a:xfrm>
            <a:off x="1592189" y="3155747"/>
            <a:ext cx="6154063" cy="3092651"/>
          </a:xfrm>
          <a:prstGeom prst="rect">
            <a:avLst/>
          </a:prstGeom>
        </p:spPr>
      </p:pic>
    </p:spTree>
    <p:extLst>
      <p:ext uri="{BB962C8B-B14F-4D97-AF65-F5344CB8AC3E}">
        <p14:creationId xmlns:p14="http://schemas.microsoft.com/office/powerpoint/2010/main" val="370689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75C3-94CC-BD48-10B5-948D3AD2E8B7}"/>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16FCDD5A-B052-51CD-7202-4BA1A18D410B}"/>
              </a:ext>
            </a:extLst>
          </p:cNvPr>
          <p:cNvSpPr>
            <a:spLocks noGrp="1"/>
          </p:cNvSpPr>
          <p:nvPr>
            <p:ph idx="1"/>
          </p:nvPr>
        </p:nvSpPr>
        <p:spPr/>
        <p:txBody>
          <a:bodyPr/>
          <a:lstStyle/>
          <a:p>
            <a:r>
              <a:rPr lang="en-US" dirty="0"/>
              <a:t>Plotting the data using </a:t>
            </a:r>
            <a:r>
              <a:rPr lang="en-US" dirty="0" err="1"/>
              <a:t>barplot</a:t>
            </a:r>
            <a:r>
              <a:rPr lang="en-US" dirty="0"/>
              <a:t>(We can see that Emma is the most popular name in the year 2014).</a:t>
            </a:r>
          </a:p>
          <a:p>
            <a:r>
              <a:rPr lang="en-US" dirty="0"/>
              <a:t> </a:t>
            </a:r>
            <a:endParaRPr lang="en-IN" dirty="0"/>
          </a:p>
        </p:txBody>
      </p:sp>
      <p:pic>
        <p:nvPicPr>
          <p:cNvPr id="5" name="Picture 4">
            <a:extLst>
              <a:ext uri="{FF2B5EF4-FFF2-40B4-BE49-F238E27FC236}">
                <a16:creationId xmlns:a16="http://schemas.microsoft.com/office/drawing/2014/main" id="{B01076D6-0408-8BAC-696C-9FD4C9AF43B6}"/>
              </a:ext>
            </a:extLst>
          </p:cNvPr>
          <p:cNvPicPr>
            <a:picLocks noChangeAspect="1"/>
          </p:cNvPicPr>
          <p:nvPr/>
        </p:nvPicPr>
        <p:blipFill>
          <a:blip r:embed="rId2"/>
          <a:stretch>
            <a:fillRect/>
          </a:stretch>
        </p:blipFill>
        <p:spPr>
          <a:xfrm>
            <a:off x="1744823" y="2717292"/>
            <a:ext cx="4534679" cy="4035863"/>
          </a:xfrm>
          <a:prstGeom prst="rect">
            <a:avLst/>
          </a:prstGeom>
        </p:spPr>
      </p:pic>
    </p:spTree>
    <p:extLst>
      <p:ext uri="{BB962C8B-B14F-4D97-AF65-F5344CB8AC3E}">
        <p14:creationId xmlns:p14="http://schemas.microsoft.com/office/powerpoint/2010/main" val="374685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DA7-652A-754A-92C5-D7F99512FAD3}"/>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8AFC830-D875-796B-D0F2-74FE07F8152E}"/>
              </a:ext>
            </a:extLst>
          </p:cNvPr>
          <p:cNvSpPr>
            <a:spLocks noGrp="1"/>
          </p:cNvSpPr>
          <p:nvPr>
            <p:ph idx="1"/>
          </p:nvPr>
        </p:nvSpPr>
        <p:spPr/>
        <p:txBody>
          <a:bodyPr/>
          <a:lstStyle/>
          <a:p>
            <a:r>
              <a:rPr lang="en-US" dirty="0" err="1"/>
              <a:t>Similarly,done</a:t>
            </a:r>
            <a:r>
              <a:rPr lang="en-US" dirty="0"/>
              <a:t> the same using gender column in the data and setting it to both male and female and getting the most popular male name and the most popular female name from the dataset and plotted them using </a:t>
            </a:r>
            <a:r>
              <a:rPr lang="en-US" dirty="0" err="1"/>
              <a:t>piechart</a:t>
            </a:r>
            <a:r>
              <a:rPr lang="en-US" dirty="0"/>
              <a:t>.</a:t>
            </a:r>
          </a:p>
          <a:p>
            <a:endParaRPr lang="en-IN" dirty="0"/>
          </a:p>
        </p:txBody>
      </p:sp>
      <p:pic>
        <p:nvPicPr>
          <p:cNvPr id="5" name="Picture 4">
            <a:extLst>
              <a:ext uri="{FF2B5EF4-FFF2-40B4-BE49-F238E27FC236}">
                <a16:creationId xmlns:a16="http://schemas.microsoft.com/office/drawing/2014/main" id="{A51AC7CC-3D59-4160-4DB7-09F312BF70A4}"/>
              </a:ext>
            </a:extLst>
          </p:cNvPr>
          <p:cNvPicPr>
            <a:picLocks noChangeAspect="1"/>
          </p:cNvPicPr>
          <p:nvPr/>
        </p:nvPicPr>
        <p:blipFill>
          <a:blip r:embed="rId2"/>
          <a:stretch>
            <a:fillRect/>
          </a:stretch>
        </p:blipFill>
        <p:spPr>
          <a:xfrm>
            <a:off x="1474236" y="3528277"/>
            <a:ext cx="3435358" cy="3234830"/>
          </a:xfrm>
          <a:prstGeom prst="rect">
            <a:avLst/>
          </a:prstGeom>
        </p:spPr>
      </p:pic>
      <p:pic>
        <p:nvPicPr>
          <p:cNvPr id="7" name="Picture 6">
            <a:extLst>
              <a:ext uri="{FF2B5EF4-FFF2-40B4-BE49-F238E27FC236}">
                <a16:creationId xmlns:a16="http://schemas.microsoft.com/office/drawing/2014/main" id="{25D688D3-FBD1-FF47-A510-E85582F85A35}"/>
              </a:ext>
            </a:extLst>
          </p:cNvPr>
          <p:cNvPicPr>
            <a:picLocks noChangeAspect="1"/>
          </p:cNvPicPr>
          <p:nvPr/>
        </p:nvPicPr>
        <p:blipFill>
          <a:blip r:embed="rId3"/>
          <a:stretch>
            <a:fillRect/>
          </a:stretch>
        </p:blipFill>
        <p:spPr>
          <a:xfrm>
            <a:off x="5280518" y="3528277"/>
            <a:ext cx="3634129" cy="3234830"/>
          </a:xfrm>
          <a:prstGeom prst="rect">
            <a:avLst/>
          </a:prstGeom>
        </p:spPr>
      </p:pic>
    </p:spTree>
    <p:extLst>
      <p:ext uri="{BB962C8B-B14F-4D97-AF65-F5344CB8AC3E}">
        <p14:creationId xmlns:p14="http://schemas.microsoft.com/office/powerpoint/2010/main" val="98213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E54-9392-B12D-676D-F251F1134F32}"/>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27545CE-A214-E972-512C-D0D2E5CB928E}"/>
              </a:ext>
            </a:extLst>
          </p:cNvPr>
          <p:cNvSpPr>
            <a:spLocks noGrp="1"/>
          </p:cNvSpPr>
          <p:nvPr>
            <p:ph idx="1"/>
          </p:nvPr>
        </p:nvSpPr>
        <p:spPr/>
        <p:txBody>
          <a:bodyPr/>
          <a:lstStyle/>
          <a:p>
            <a:r>
              <a:rPr lang="en-US" dirty="0"/>
              <a:t>As Michael was the most popular name in the records for males in 3 of the 5 years and Linda was the most popular record for females in 4 of the 5 </a:t>
            </a:r>
            <a:r>
              <a:rPr lang="en-US" dirty="0" err="1"/>
              <a:t>years,we</a:t>
            </a:r>
            <a:r>
              <a:rPr lang="en-US" dirty="0"/>
              <a:t> will take the year as 2008 and check for most popular male and female names.</a:t>
            </a:r>
          </a:p>
          <a:p>
            <a:r>
              <a:rPr lang="en-US" dirty="0"/>
              <a:t>We Found the most popular female in the year 2008 </a:t>
            </a:r>
            <a:r>
              <a:rPr lang="en-US" dirty="0" err="1"/>
              <a:t>as:Emma</a:t>
            </a:r>
            <a:endParaRPr lang="en-US" dirty="0"/>
          </a:p>
          <a:p>
            <a:r>
              <a:rPr lang="en-US" dirty="0"/>
              <a:t> </a:t>
            </a:r>
            <a:endParaRPr lang="en-IN" dirty="0"/>
          </a:p>
        </p:txBody>
      </p:sp>
      <p:pic>
        <p:nvPicPr>
          <p:cNvPr id="5" name="Picture 4">
            <a:extLst>
              <a:ext uri="{FF2B5EF4-FFF2-40B4-BE49-F238E27FC236}">
                <a16:creationId xmlns:a16="http://schemas.microsoft.com/office/drawing/2014/main" id="{E8C0B3E9-87AA-4DEB-9009-415C467D5AE9}"/>
              </a:ext>
            </a:extLst>
          </p:cNvPr>
          <p:cNvPicPr>
            <a:picLocks noChangeAspect="1"/>
          </p:cNvPicPr>
          <p:nvPr/>
        </p:nvPicPr>
        <p:blipFill>
          <a:blip r:embed="rId2"/>
          <a:stretch>
            <a:fillRect/>
          </a:stretch>
        </p:blipFill>
        <p:spPr>
          <a:xfrm>
            <a:off x="1623113" y="3963734"/>
            <a:ext cx="4168501" cy="2484335"/>
          </a:xfrm>
          <a:prstGeom prst="rect">
            <a:avLst/>
          </a:prstGeom>
        </p:spPr>
      </p:pic>
    </p:spTree>
    <p:extLst>
      <p:ext uri="{BB962C8B-B14F-4D97-AF65-F5344CB8AC3E}">
        <p14:creationId xmlns:p14="http://schemas.microsoft.com/office/powerpoint/2010/main" val="331274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9154-8D1E-2B0E-74C6-01D75C30E11A}"/>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54BDFBBB-8907-AD22-A72E-158D09465723}"/>
              </a:ext>
            </a:extLst>
          </p:cNvPr>
          <p:cNvSpPr>
            <a:spLocks noGrp="1"/>
          </p:cNvSpPr>
          <p:nvPr>
            <p:ph idx="1"/>
          </p:nvPr>
        </p:nvSpPr>
        <p:spPr/>
        <p:txBody>
          <a:bodyPr/>
          <a:lstStyle/>
          <a:p>
            <a:r>
              <a:rPr lang="en-US" dirty="0"/>
              <a:t>Most popular male name in the year 2008 </a:t>
            </a:r>
            <a:r>
              <a:rPr lang="en-US" dirty="0" err="1"/>
              <a:t>is:Jacob</a:t>
            </a:r>
            <a:endParaRPr lang="en-US" dirty="0"/>
          </a:p>
          <a:p>
            <a:endParaRPr lang="en-IN" dirty="0"/>
          </a:p>
        </p:txBody>
      </p:sp>
      <p:pic>
        <p:nvPicPr>
          <p:cNvPr id="5" name="Picture 4">
            <a:extLst>
              <a:ext uri="{FF2B5EF4-FFF2-40B4-BE49-F238E27FC236}">
                <a16:creationId xmlns:a16="http://schemas.microsoft.com/office/drawing/2014/main" id="{30B60D05-4727-8053-EBEA-02321B4F8D1E}"/>
              </a:ext>
            </a:extLst>
          </p:cNvPr>
          <p:cNvPicPr>
            <a:picLocks noChangeAspect="1"/>
          </p:cNvPicPr>
          <p:nvPr/>
        </p:nvPicPr>
        <p:blipFill>
          <a:blip r:embed="rId2"/>
          <a:stretch>
            <a:fillRect/>
          </a:stretch>
        </p:blipFill>
        <p:spPr>
          <a:xfrm>
            <a:off x="1513824" y="2694050"/>
            <a:ext cx="5882536" cy="3454823"/>
          </a:xfrm>
          <a:prstGeom prst="rect">
            <a:avLst/>
          </a:prstGeom>
        </p:spPr>
      </p:pic>
    </p:spTree>
    <p:extLst>
      <p:ext uri="{BB962C8B-B14F-4D97-AF65-F5344CB8AC3E}">
        <p14:creationId xmlns:p14="http://schemas.microsoft.com/office/powerpoint/2010/main" val="154952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0389-FAC8-1755-8531-15CB7E1FA53A}"/>
              </a:ext>
            </a:extLst>
          </p:cNvPr>
          <p:cNvSpPr>
            <a:spLocks noGrp="1"/>
          </p:cNvSpPr>
          <p:nvPr>
            <p:ph type="title"/>
          </p:nvPr>
        </p:nvSpPr>
        <p:spPr/>
        <p:txBody>
          <a:bodyPr/>
          <a:lstStyle/>
          <a:p>
            <a:r>
              <a:rPr lang="en-IN" dirty="0" err="1"/>
              <a:t>Github</a:t>
            </a:r>
            <a:r>
              <a:rPr lang="en-IN"/>
              <a:t> </a:t>
            </a:r>
            <a:endParaRPr lang="en-IN" dirty="0"/>
          </a:p>
        </p:txBody>
      </p:sp>
      <p:sp>
        <p:nvSpPr>
          <p:cNvPr id="3" name="Content Placeholder 2">
            <a:extLst>
              <a:ext uri="{FF2B5EF4-FFF2-40B4-BE49-F238E27FC236}">
                <a16:creationId xmlns:a16="http://schemas.microsoft.com/office/drawing/2014/main" id="{BAFFD423-32C7-89F2-E116-E2FAE313C92B}"/>
              </a:ext>
            </a:extLst>
          </p:cNvPr>
          <p:cNvSpPr>
            <a:spLocks noGrp="1"/>
          </p:cNvSpPr>
          <p:nvPr>
            <p:ph idx="1"/>
          </p:nvPr>
        </p:nvSpPr>
        <p:spPr/>
        <p:txBody>
          <a:bodyPr/>
          <a:lstStyle/>
          <a:p>
            <a:r>
              <a:rPr lang="en-IN"/>
              <a:t>https://github.com/RoquaSpartan95/Ryan_Scifor/tree/main/Project</a:t>
            </a:r>
            <a:endParaRPr lang="en-IN" dirty="0"/>
          </a:p>
        </p:txBody>
      </p:sp>
    </p:spTree>
    <p:extLst>
      <p:ext uri="{BB962C8B-B14F-4D97-AF65-F5344CB8AC3E}">
        <p14:creationId xmlns:p14="http://schemas.microsoft.com/office/powerpoint/2010/main" val="103015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0BEB-00C0-9513-E694-01EEC456BD3A}"/>
              </a:ext>
            </a:extLst>
          </p:cNvPr>
          <p:cNvSpPr>
            <a:spLocks noGrp="1"/>
          </p:cNvSpPr>
          <p:nvPr>
            <p:ph type="title"/>
          </p:nvPr>
        </p:nvSpPr>
        <p:spPr>
          <a:xfrm>
            <a:off x="646111" y="452717"/>
            <a:ext cx="10233383" cy="4576483"/>
          </a:xfrm>
        </p:spPr>
        <p:txBody>
          <a:bodyPr anchor="ctr"/>
          <a:lstStyle/>
          <a:p>
            <a:r>
              <a:rPr lang="en-US" dirty="0"/>
              <a:t>                       </a:t>
            </a:r>
            <a:br>
              <a:rPr lang="en-US" dirty="0"/>
            </a:br>
            <a:br>
              <a:rPr lang="en-US" dirty="0"/>
            </a:br>
            <a:r>
              <a:rPr lang="en-US" dirty="0"/>
              <a:t>                    </a:t>
            </a:r>
            <a:r>
              <a:rPr lang="en-US" sz="7200" dirty="0"/>
              <a:t>Thank you</a:t>
            </a:r>
            <a:endParaRPr lang="en-IN" sz="7200" dirty="0"/>
          </a:p>
        </p:txBody>
      </p:sp>
    </p:spTree>
    <p:extLst>
      <p:ext uri="{BB962C8B-B14F-4D97-AF65-F5344CB8AC3E}">
        <p14:creationId xmlns:p14="http://schemas.microsoft.com/office/powerpoint/2010/main" val="76008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ACA7-440E-0E71-379D-69F7A829582C}"/>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CC4338C6-BE7C-09A5-755C-115ED372BC1C}"/>
              </a:ext>
            </a:extLst>
          </p:cNvPr>
          <p:cNvSpPr>
            <a:spLocks noGrp="1"/>
          </p:cNvSpPr>
          <p:nvPr>
            <p:ph idx="1"/>
          </p:nvPr>
        </p:nvSpPr>
        <p:spPr/>
        <p:txBody>
          <a:bodyPr/>
          <a:lstStyle/>
          <a:p>
            <a:r>
              <a:rPr lang="en-IN" dirty="0"/>
              <a:t>Number Guessing game is a simple game which makes the user guess a number in between 1 and 100.</a:t>
            </a:r>
          </a:p>
          <a:p>
            <a:r>
              <a:rPr lang="en-IN" dirty="0"/>
              <a:t>It has 2 levels, easy and hard.</a:t>
            </a:r>
          </a:p>
          <a:p>
            <a:r>
              <a:rPr lang="en-IN" dirty="0"/>
              <a:t>Easy gives the user 10 attempts</a:t>
            </a:r>
          </a:p>
          <a:p>
            <a:r>
              <a:rPr lang="en-IN" dirty="0"/>
              <a:t>Hard gives 5 attempts to the user</a:t>
            </a:r>
          </a:p>
        </p:txBody>
      </p:sp>
    </p:spTree>
    <p:extLst>
      <p:ext uri="{BB962C8B-B14F-4D97-AF65-F5344CB8AC3E}">
        <p14:creationId xmlns:p14="http://schemas.microsoft.com/office/powerpoint/2010/main" val="4244026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1CE-DCDD-C172-176B-6BCBEAF461A3}"/>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153D96E4-B2E0-8BEF-7157-A914C1D1435E}"/>
              </a:ext>
            </a:extLst>
          </p:cNvPr>
          <p:cNvSpPr>
            <a:spLocks noGrp="1"/>
          </p:cNvSpPr>
          <p:nvPr>
            <p:ph idx="1"/>
          </p:nvPr>
        </p:nvSpPr>
        <p:spPr/>
        <p:txBody>
          <a:bodyPr>
            <a:normAutofit fontScale="25000" lnSpcReduction="20000"/>
          </a:bodyPr>
          <a:lstStyle/>
          <a:p>
            <a:r>
              <a:rPr lang="en-IN" sz="4800" dirty="0"/>
              <a:t>1)import random library for generating a random number using the in-built </a:t>
            </a:r>
            <a:r>
              <a:rPr lang="en-IN" sz="4800" dirty="0" err="1"/>
              <a:t>randint</a:t>
            </a:r>
            <a:r>
              <a:rPr lang="en-IN" sz="4800" dirty="0"/>
              <a:t> function(save it to a </a:t>
            </a:r>
            <a:r>
              <a:rPr lang="en-IN" sz="4800" dirty="0" err="1"/>
              <a:t>chosen_number</a:t>
            </a:r>
            <a:r>
              <a:rPr lang="en-IN" sz="4800" dirty="0"/>
              <a:t> variable).</a:t>
            </a:r>
          </a:p>
          <a:p>
            <a:r>
              <a:rPr lang="en-IN" sz="4800" dirty="0"/>
              <a:t>2)OS library to clear screen to rerun the game</a:t>
            </a:r>
          </a:p>
          <a:p>
            <a:r>
              <a:rPr lang="en-IN" sz="4800" dirty="0"/>
              <a:t>3)Create a function to take difficulty level from the user as input</a:t>
            </a:r>
          </a:p>
          <a:p>
            <a:r>
              <a:rPr lang="en-IN" sz="4800" dirty="0"/>
              <a:t>4)Save it to a variable as attempts by calling the difficulty function.</a:t>
            </a:r>
          </a:p>
          <a:p>
            <a:r>
              <a:rPr lang="en-IN" sz="4800" dirty="0"/>
              <a:t>5)Take guess of user as input to a variable.</a:t>
            </a:r>
          </a:p>
          <a:p>
            <a:r>
              <a:rPr lang="en-IN" sz="4800" dirty="0"/>
              <a:t>6)In a while loop if guess is not equal to </a:t>
            </a:r>
            <a:r>
              <a:rPr lang="en-IN" sz="4800" dirty="0" err="1"/>
              <a:t>chosen_number</a:t>
            </a:r>
            <a:r>
              <a:rPr lang="en-IN" sz="4800" dirty="0"/>
              <a:t>:</a:t>
            </a:r>
          </a:p>
          <a:p>
            <a:r>
              <a:rPr lang="en-IN" sz="4800" dirty="0"/>
              <a:t>a)if attempts==0:</a:t>
            </a:r>
          </a:p>
          <a:p>
            <a:r>
              <a:rPr lang="en-IN" sz="4800" dirty="0"/>
              <a:t>     print lose Statement</a:t>
            </a:r>
          </a:p>
          <a:p>
            <a:r>
              <a:rPr lang="en-IN" sz="4800" dirty="0"/>
              <a:t>     break</a:t>
            </a:r>
          </a:p>
          <a:p>
            <a:r>
              <a:rPr lang="en-IN" sz="4800" dirty="0"/>
              <a:t>b)if guess&gt;</a:t>
            </a:r>
            <a:r>
              <a:rPr lang="en-IN" sz="4800" dirty="0" err="1"/>
              <a:t>chosen_number</a:t>
            </a:r>
            <a:r>
              <a:rPr lang="en-IN" sz="4800" dirty="0"/>
              <a:t>:</a:t>
            </a:r>
          </a:p>
          <a:p>
            <a:r>
              <a:rPr lang="en-IN" sz="4800" dirty="0"/>
              <a:t>   print guess too high</a:t>
            </a:r>
          </a:p>
          <a:p>
            <a:r>
              <a:rPr lang="en-IN" sz="4800" dirty="0"/>
              <a:t>   decrement attempts by 1</a:t>
            </a:r>
          </a:p>
          <a:p>
            <a:r>
              <a:rPr lang="en-IN" sz="4800" dirty="0"/>
              <a:t>c)if guess&lt;</a:t>
            </a:r>
            <a:r>
              <a:rPr lang="en-IN" sz="4800" dirty="0" err="1"/>
              <a:t>chosen_number</a:t>
            </a:r>
            <a:r>
              <a:rPr lang="en-IN" sz="4800" dirty="0"/>
              <a:t>:</a:t>
            </a:r>
          </a:p>
          <a:p>
            <a:r>
              <a:rPr lang="en-IN" sz="4800" dirty="0"/>
              <a:t>    print guess too low</a:t>
            </a:r>
          </a:p>
          <a:p>
            <a:r>
              <a:rPr lang="en-IN" sz="4800" dirty="0"/>
              <a:t>    decrement attempts by 1</a:t>
            </a:r>
          </a:p>
          <a:p>
            <a:r>
              <a:rPr lang="en-IN" sz="4800" dirty="0"/>
              <a:t>d)if guess==</a:t>
            </a:r>
            <a:r>
              <a:rPr lang="en-IN" sz="4800" dirty="0" err="1"/>
              <a:t>chosen_number</a:t>
            </a:r>
            <a:r>
              <a:rPr lang="en-IN" sz="4800" dirty="0"/>
              <a:t>:</a:t>
            </a:r>
          </a:p>
          <a:p>
            <a:r>
              <a:rPr lang="en-IN" sz="4800" dirty="0"/>
              <a:t>  print </a:t>
            </a:r>
            <a:r>
              <a:rPr lang="en-IN" sz="4800" dirty="0" err="1"/>
              <a:t>win_statement</a:t>
            </a:r>
            <a:endParaRPr lang="en-IN" sz="4800" dirty="0"/>
          </a:p>
          <a:p>
            <a:r>
              <a:rPr lang="en-IN" sz="4800" dirty="0"/>
              <a:t>   break</a:t>
            </a:r>
          </a:p>
          <a:p>
            <a:endParaRPr lang="en-IN" sz="4800" dirty="0"/>
          </a:p>
          <a:p>
            <a:endParaRPr lang="en-IN" dirty="0"/>
          </a:p>
        </p:txBody>
      </p:sp>
    </p:spTree>
    <p:extLst>
      <p:ext uri="{BB962C8B-B14F-4D97-AF65-F5344CB8AC3E}">
        <p14:creationId xmlns:p14="http://schemas.microsoft.com/office/powerpoint/2010/main" val="78596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3AD4-BE83-9508-2BDF-620D0879AD5F}"/>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55CC0FD8-E383-5B71-B6A2-455BB42DDC0D}"/>
              </a:ext>
            </a:extLst>
          </p:cNvPr>
          <p:cNvSpPr>
            <a:spLocks noGrp="1"/>
          </p:cNvSpPr>
          <p:nvPr>
            <p:ph idx="1"/>
          </p:nvPr>
        </p:nvSpPr>
        <p:spPr>
          <a:xfrm>
            <a:off x="569166" y="1184988"/>
            <a:ext cx="10095723" cy="5063412"/>
          </a:xfrm>
        </p:spPr>
        <p:txBody>
          <a:bodyPr>
            <a:normAutofit fontScale="25000" lnSpcReduction="20000"/>
          </a:bodyPr>
          <a:lstStyle/>
          <a:p>
            <a:r>
              <a:rPr lang="en-IN" sz="4000" b="0" dirty="0">
                <a:solidFill>
                  <a:srgbClr val="C586C0"/>
                </a:solidFill>
                <a:effectLst/>
                <a:latin typeface="Consolas" panose="020B0609020204030204" pitchFamily="49" charset="0"/>
              </a:rPr>
              <a:t>import</a:t>
            </a:r>
            <a:r>
              <a:rPr lang="en-IN" sz="4000" b="0" dirty="0">
                <a:solidFill>
                  <a:srgbClr val="CCCCCC"/>
                </a:solidFill>
                <a:effectLst/>
                <a:latin typeface="Consolas" panose="020B0609020204030204" pitchFamily="49" charset="0"/>
              </a:rPr>
              <a:t> </a:t>
            </a:r>
            <a:r>
              <a:rPr lang="en-IN" sz="4000" b="0" dirty="0">
                <a:solidFill>
                  <a:srgbClr val="4EC9B0"/>
                </a:solidFill>
                <a:effectLst/>
                <a:latin typeface="Consolas" panose="020B0609020204030204" pitchFamily="49" charset="0"/>
              </a:rPr>
              <a:t>random</a:t>
            </a:r>
            <a:endParaRPr lang="en-IN" sz="4000" b="0" dirty="0">
              <a:solidFill>
                <a:srgbClr val="CCCCCC"/>
              </a:solidFill>
              <a:effectLst/>
              <a:latin typeface="Consolas" panose="020B0609020204030204" pitchFamily="49" charset="0"/>
            </a:endParaRPr>
          </a:p>
          <a:p>
            <a:r>
              <a:rPr lang="en-IN" sz="4000" b="0" dirty="0">
                <a:solidFill>
                  <a:srgbClr val="C586C0"/>
                </a:solidFill>
                <a:effectLst/>
                <a:latin typeface="Consolas" panose="020B0609020204030204" pitchFamily="49" charset="0"/>
              </a:rPr>
              <a:t>import</a:t>
            </a:r>
            <a:r>
              <a:rPr lang="en-IN" sz="4000" b="0" dirty="0">
                <a:solidFill>
                  <a:srgbClr val="CCCCCC"/>
                </a:solidFill>
                <a:effectLst/>
                <a:latin typeface="Consolas" panose="020B0609020204030204" pitchFamily="49" charset="0"/>
              </a:rPr>
              <a:t> </a:t>
            </a:r>
            <a:r>
              <a:rPr lang="en-IN" sz="4000" b="0" dirty="0" err="1">
                <a:solidFill>
                  <a:srgbClr val="4EC9B0"/>
                </a:solidFill>
                <a:effectLst/>
                <a:latin typeface="Consolas" panose="020B0609020204030204" pitchFamily="49" charset="0"/>
              </a:rPr>
              <a:t>os</a:t>
            </a:r>
            <a:endParaRPr lang="en-IN" sz="4000" b="0" dirty="0">
              <a:solidFill>
                <a:srgbClr val="CCCCCC"/>
              </a:solidFill>
              <a:effectLst/>
              <a:latin typeface="Consolas" panose="020B0609020204030204" pitchFamily="49" charset="0"/>
            </a:endParaRPr>
          </a:p>
          <a:p>
            <a:br>
              <a:rPr lang="en-IN" sz="4000" b="0" dirty="0">
                <a:solidFill>
                  <a:srgbClr val="CCCCCC"/>
                </a:solidFill>
                <a:effectLst/>
                <a:latin typeface="Consolas" panose="020B0609020204030204" pitchFamily="49" charset="0"/>
              </a:rPr>
            </a:br>
            <a:r>
              <a:rPr lang="en-IN" sz="4000" b="0" dirty="0">
                <a:solidFill>
                  <a:srgbClr val="9CDCFE"/>
                </a:solidFill>
                <a:effectLst/>
                <a:latin typeface="Consolas" panose="020B0609020204030204" pitchFamily="49" charset="0"/>
              </a:rPr>
              <a:t>logo</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CE9178"/>
                </a:solidFill>
                <a:effectLst/>
                <a:latin typeface="Consolas" panose="020B0609020204030204" pitchFamily="49" charset="0"/>
              </a:rPr>
              <a:t>"""</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_   _                 _                  _____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 |               | |                / ____|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|_   _ _ __ ___ | |__   ___ _ __  | |  __ _   _  ___  ___ ___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 | | | | '_ ` _ \| '_ \ / _ \ '__| | | |_ | | | |/ _ \/ __/ __|</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 |_| | | | | | | |_) |  __/ |    | |__| | |_| |  __/\__ \__ \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|_| \_|\__,_|_| |_| |_|_.__/ \___|_|     \_____|\__,_|\___||___/___/</a:t>
            </a:r>
            <a:endParaRPr lang="en-IN" sz="4000" b="0" dirty="0">
              <a:solidFill>
                <a:srgbClr val="CCCCCC"/>
              </a:solidFill>
              <a:effectLst/>
              <a:latin typeface="Consolas" panose="020B0609020204030204" pitchFamily="49" charset="0"/>
            </a:endParaRPr>
          </a:p>
          <a:p>
            <a:br>
              <a:rPr lang="en-IN" sz="4000" b="0" dirty="0">
                <a:solidFill>
                  <a:srgbClr val="CCCCCC"/>
                </a:solidFill>
                <a:effectLst/>
                <a:latin typeface="Consolas" panose="020B0609020204030204" pitchFamily="49" charset="0"/>
              </a:rPr>
            </a:br>
            <a:r>
              <a:rPr lang="en-IN" sz="4000" b="0" dirty="0">
                <a:solidFill>
                  <a:srgbClr val="CE9178"/>
                </a:solidFill>
                <a:effectLst/>
                <a:latin typeface="Consolas" panose="020B0609020204030204" pitchFamily="49" charset="0"/>
              </a:rPr>
              <a:t>"""</a:t>
            </a:r>
            <a:endParaRPr lang="en-IN" sz="4000" b="0" dirty="0">
              <a:solidFill>
                <a:srgbClr val="CCCCCC"/>
              </a:solidFill>
              <a:effectLst/>
              <a:latin typeface="Consolas" panose="020B0609020204030204" pitchFamily="49" charset="0"/>
            </a:endParaRPr>
          </a:p>
          <a:p>
            <a:r>
              <a:rPr lang="en-IN" sz="4000" b="0" dirty="0" err="1">
                <a:solidFill>
                  <a:srgbClr val="4EC9B0"/>
                </a:solidFill>
                <a:effectLst/>
                <a:latin typeface="Consolas" panose="020B0609020204030204" pitchFamily="49" charset="0"/>
              </a:rPr>
              <a:t>os</a:t>
            </a:r>
            <a:r>
              <a:rPr lang="en-IN" sz="4000" b="0" dirty="0" err="1">
                <a:solidFill>
                  <a:srgbClr val="CCCCCC"/>
                </a:solidFill>
                <a:effectLst/>
                <a:latin typeface="Consolas" panose="020B0609020204030204" pitchFamily="49" charset="0"/>
              </a:rPr>
              <a:t>.</a:t>
            </a:r>
            <a:r>
              <a:rPr lang="en-IN" sz="4000" b="0" dirty="0" err="1">
                <a:solidFill>
                  <a:srgbClr val="DCDCAA"/>
                </a:solidFill>
                <a:effectLst/>
                <a:latin typeface="Consolas" panose="020B0609020204030204" pitchFamily="49" charset="0"/>
              </a:rPr>
              <a:t>system</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"clear"</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9CDCFE"/>
                </a:solidFill>
                <a:effectLst/>
                <a:latin typeface="Consolas" panose="020B0609020204030204" pitchFamily="49" charset="0"/>
              </a:rPr>
              <a:t>logo</a:t>
            </a:r>
            <a:r>
              <a:rPr lang="en-IN" sz="4000" b="0" dirty="0">
                <a:solidFill>
                  <a:srgbClr val="CCCCCC"/>
                </a:solidFill>
                <a:effectLst/>
                <a:latin typeface="Consolas" panose="020B0609020204030204" pitchFamily="49" charset="0"/>
              </a:rPr>
              <a:t>)</a:t>
            </a:r>
          </a:p>
          <a:p>
            <a:br>
              <a:rPr lang="en-IN" sz="4000" b="0" dirty="0">
                <a:solidFill>
                  <a:srgbClr val="CCCCCC"/>
                </a:solidFill>
                <a:effectLst/>
                <a:latin typeface="Consolas" panose="020B0609020204030204" pitchFamily="49" charset="0"/>
              </a:rPr>
            </a:br>
            <a:br>
              <a:rPr lang="en-IN" sz="4000" b="0" dirty="0">
                <a:solidFill>
                  <a:srgbClr val="CCCCCC"/>
                </a:solidFill>
                <a:effectLst/>
                <a:latin typeface="Consolas" panose="020B0609020204030204" pitchFamily="49" charset="0"/>
              </a:rPr>
            </a:br>
            <a:r>
              <a:rPr lang="en-IN" sz="4000" b="0" dirty="0">
                <a:solidFill>
                  <a:srgbClr val="569CD6"/>
                </a:solidFill>
                <a:effectLst/>
                <a:latin typeface="Consolas" panose="020B0609020204030204" pitchFamily="49" charset="0"/>
              </a:rPr>
              <a:t>def</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difficult</a:t>
            </a:r>
            <a:r>
              <a:rPr lang="en-IN" sz="4000" b="0" dirty="0">
                <a:solidFill>
                  <a:srgbClr val="CCCCCC"/>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easy_or_hard</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if</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easy_or_hard</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CE9178"/>
                </a:solidFill>
                <a:effectLst/>
                <a:latin typeface="Consolas" panose="020B0609020204030204" pitchFamily="49" charset="0"/>
              </a:rPr>
              <a:t>"easy"</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return</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10</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err="1">
                <a:solidFill>
                  <a:srgbClr val="C586C0"/>
                </a:solidFill>
                <a:effectLst/>
                <a:latin typeface="Consolas" panose="020B0609020204030204" pitchFamily="49" charset="0"/>
              </a:rPr>
              <a:t>elif</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easy_or_hard</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CE9178"/>
                </a:solidFill>
                <a:effectLst/>
                <a:latin typeface="Consolas" panose="020B0609020204030204" pitchFamily="49" charset="0"/>
              </a:rPr>
              <a:t>"hard"</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return</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5</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else</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again</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input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"Invalid syntax. Please enter 'easy' or 'hard': "</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return</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difficult</a:t>
            </a:r>
            <a:r>
              <a:rPr lang="en-IN" sz="4000" b="0" dirty="0">
                <a:solidFill>
                  <a:srgbClr val="CCCCCC"/>
                </a:solidFill>
                <a:effectLst/>
                <a:latin typeface="Consolas" panose="020B0609020204030204" pitchFamily="49" charset="0"/>
              </a:rPr>
              <a:t>(</a:t>
            </a:r>
            <a:r>
              <a:rPr lang="en-IN" sz="4000" b="0" dirty="0">
                <a:solidFill>
                  <a:srgbClr val="9CDCFE"/>
                </a:solidFill>
                <a:effectLst/>
                <a:latin typeface="Consolas" panose="020B0609020204030204" pitchFamily="49" charset="0"/>
              </a:rPr>
              <a:t>again</a:t>
            </a:r>
            <a:r>
              <a:rPr lang="en-IN" sz="4000" b="0" dirty="0">
                <a:solidFill>
                  <a:srgbClr val="CCCCCC"/>
                </a:solidFill>
                <a:effectLst/>
                <a:latin typeface="Consolas" panose="020B0609020204030204" pitchFamily="49" charset="0"/>
              </a:rPr>
              <a:t>)</a:t>
            </a:r>
          </a:p>
          <a:p>
            <a:br>
              <a:rPr lang="en-IN" sz="4000" b="0" dirty="0">
                <a:solidFill>
                  <a:srgbClr val="CCCCCC"/>
                </a:solidFill>
                <a:effectLst/>
                <a:latin typeface="Consolas" panose="020B0609020204030204" pitchFamily="49" charset="0"/>
              </a:rPr>
            </a:br>
            <a:br>
              <a:rPr lang="en-IN" sz="4000" b="0" dirty="0">
                <a:solidFill>
                  <a:srgbClr val="CCCCCC"/>
                </a:solidFill>
                <a:effectLst/>
                <a:latin typeface="Consolas" panose="020B0609020204030204" pitchFamily="49" charset="0"/>
              </a:rPr>
            </a:b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err="1">
                <a:solidFill>
                  <a:srgbClr val="4EC9B0"/>
                </a:solidFill>
                <a:effectLst/>
                <a:latin typeface="Consolas" panose="020B0609020204030204" pitchFamily="49" charset="0"/>
              </a:rPr>
              <a:t>random</a:t>
            </a:r>
            <a:r>
              <a:rPr lang="en-IN" sz="4000" b="0" dirty="0" err="1">
                <a:solidFill>
                  <a:srgbClr val="CCCCCC"/>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randint</a:t>
            </a:r>
            <a:r>
              <a:rPr lang="en-IN" sz="4000" b="0" dirty="0">
                <a:solidFill>
                  <a:srgbClr val="CCCCCC"/>
                </a:solidFill>
                <a:effectLst/>
                <a:latin typeface="Consolas" panose="020B0609020204030204" pitchFamily="49" charset="0"/>
              </a:rPr>
              <a:t>(</a:t>
            </a:r>
            <a:r>
              <a:rPr lang="en-IN" sz="4000" b="0" dirty="0">
                <a:solidFill>
                  <a:srgbClr val="B5CEA8"/>
                </a:solidFill>
                <a:effectLst/>
                <a:latin typeface="Consolas" panose="020B0609020204030204" pitchFamily="49" charset="0"/>
              </a:rPr>
              <a:t>1</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100</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"Welcome to the Number Guessing Game!"</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"I'm thinking of a number between 1 and 100."</a:t>
            </a:r>
            <a:r>
              <a:rPr lang="en-IN" sz="4000" b="0" dirty="0">
                <a:solidFill>
                  <a:srgbClr val="CCCCCC"/>
                </a:solidFill>
                <a:effectLst/>
                <a:latin typeface="Consolas" panose="020B0609020204030204" pitchFamily="49" charset="0"/>
              </a:rPr>
              <a:t>)</a:t>
            </a:r>
          </a:p>
          <a:p>
            <a:r>
              <a:rPr lang="en-IN" sz="4000" b="0" dirty="0">
                <a:solidFill>
                  <a:srgbClr val="9CDCFE"/>
                </a:solidFill>
                <a:effectLst/>
                <a:latin typeface="Consolas" panose="020B0609020204030204" pitchFamily="49" charset="0"/>
              </a:rPr>
              <a:t>difficulty</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input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"Choose a difficulty. Type 'easy' or 'hard': "</a:t>
            </a:r>
            <a:r>
              <a:rPr lang="en-IN" sz="4000" b="0" dirty="0">
                <a:solidFill>
                  <a:srgbClr val="CCCCCC"/>
                </a:solidFill>
                <a:effectLst/>
                <a:latin typeface="Consolas" panose="020B0609020204030204" pitchFamily="49" charset="0"/>
              </a:rPr>
              <a:t>)</a:t>
            </a:r>
          </a:p>
          <a:p>
            <a:r>
              <a:rPr lang="en-IN" sz="4000" b="0" dirty="0">
                <a:solidFill>
                  <a:srgbClr val="9CDCFE"/>
                </a:solidFill>
                <a:effectLst/>
                <a:latin typeface="Consolas" panose="020B0609020204030204" pitchFamily="49" charset="0"/>
              </a:rPr>
              <a:t>attempts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difficult</a:t>
            </a:r>
            <a:r>
              <a:rPr lang="en-IN" sz="4000" b="0" dirty="0">
                <a:solidFill>
                  <a:srgbClr val="CCCCCC"/>
                </a:solidFill>
                <a:effectLst/>
                <a:latin typeface="Consolas" panose="020B0609020204030204" pitchFamily="49" charset="0"/>
              </a:rPr>
              <a:t>(</a:t>
            </a:r>
            <a:r>
              <a:rPr lang="en-IN" sz="4000" b="0" dirty="0">
                <a:solidFill>
                  <a:srgbClr val="9CDCFE"/>
                </a:solidFill>
                <a:effectLst/>
                <a:latin typeface="Consolas" panose="020B0609020204030204" pitchFamily="49" charset="0"/>
              </a:rPr>
              <a:t>difficulty</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have </a:t>
            </a:r>
            <a:r>
              <a:rPr lang="en-IN" sz="4000" b="0" dirty="0">
                <a:solidFill>
                  <a:srgbClr val="569CD6"/>
                </a:solidFill>
                <a:effectLst/>
                <a:latin typeface="Consolas" panose="020B0609020204030204" pitchFamily="49" charset="0"/>
              </a:rPr>
              <a:t>{</a:t>
            </a:r>
            <a:r>
              <a:rPr lang="en-IN" sz="4000" b="0" dirty="0">
                <a:solidFill>
                  <a:srgbClr val="9CDCFE"/>
                </a:solidFill>
                <a:effectLst/>
                <a:latin typeface="Consolas" panose="020B0609020204030204" pitchFamily="49" charset="0"/>
              </a:rPr>
              <a:t>attempts</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 attempts remaining to guess the number."</a:t>
            </a:r>
            <a:r>
              <a:rPr lang="en-IN" sz="4000" b="0" dirty="0">
                <a:solidFill>
                  <a:srgbClr val="CCCCCC"/>
                </a:solidFill>
                <a:effectLst/>
                <a:latin typeface="Consolas" panose="020B0609020204030204" pitchFamily="49" charset="0"/>
              </a:rPr>
              <a:t>)</a:t>
            </a:r>
          </a:p>
          <a:p>
            <a:r>
              <a:rPr lang="en-IN" sz="4000" b="0" dirty="0">
                <a:solidFill>
                  <a:srgbClr val="9CDCFE"/>
                </a:solidFill>
                <a:effectLst/>
                <a:latin typeface="Consolas" panose="020B0609020204030204" pitchFamily="49" charset="0"/>
              </a:rPr>
              <a:t>guess</a:t>
            </a:r>
            <a:r>
              <a:rPr lang="en-IN" sz="4000" b="0" dirty="0">
                <a:solidFill>
                  <a:srgbClr val="D4D4D4"/>
                </a:solidFill>
                <a:effectLst/>
                <a:latin typeface="Consolas" panose="020B0609020204030204" pitchFamily="49" charset="0"/>
              </a:rPr>
              <a:t>=</a:t>
            </a:r>
            <a:r>
              <a:rPr lang="en-IN" sz="4000" b="0" dirty="0">
                <a:solidFill>
                  <a:srgbClr val="B5CEA8"/>
                </a:solidFill>
                <a:effectLst/>
                <a:latin typeface="Consolas" panose="020B0609020204030204" pitchFamily="49" charset="0"/>
              </a:rPr>
              <a:t>0</a:t>
            </a:r>
            <a:endParaRPr lang="en-IN" sz="4000" b="0" dirty="0">
              <a:solidFill>
                <a:srgbClr val="CCCCCC"/>
              </a:solidFill>
              <a:effectLst/>
              <a:latin typeface="Consolas" panose="020B0609020204030204" pitchFamily="49" charset="0"/>
            </a:endParaRPr>
          </a:p>
          <a:p>
            <a:r>
              <a:rPr lang="en-IN" sz="4000" b="0" dirty="0">
                <a:solidFill>
                  <a:srgbClr val="C586C0"/>
                </a:solidFill>
                <a:effectLst/>
                <a:latin typeface="Consolas" panose="020B0609020204030204" pitchFamily="49" charset="0"/>
              </a:rPr>
              <a:t>while</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D4D4D4"/>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4EC9B0"/>
                </a:solidFill>
                <a:effectLst/>
                <a:latin typeface="Consolas" panose="020B0609020204030204" pitchFamily="49" charset="0"/>
              </a:rPr>
              <a:t>int</a:t>
            </a:r>
            <a:r>
              <a:rPr lang="en-IN" sz="4000" b="0" dirty="0">
                <a:solidFill>
                  <a:srgbClr val="CCCCCC"/>
                </a:solidFill>
                <a:effectLst/>
                <a:latin typeface="Consolas" panose="020B0609020204030204" pitchFamily="49" charset="0"/>
              </a:rPr>
              <a:t>(</a:t>
            </a:r>
            <a:r>
              <a:rPr lang="en-IN" sz="4000" b="0" dirty="0">
                <a:solidFill>
                  <a:srgbClr val="DCDCAA"/>
                </a:solidFill>
                <a:effectLst/>
                <a:latin typeface="Consolas" panose="020B0609020204030204" pitchFamily="49" charset="0"/>
              </a:rPr>
              <a:t>input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"Make a guess: "</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attempts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1</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attempts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0</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"You've</a:t>
            </a:r>
            <a:r>
              <a:rPr lang="en-IN" sz="4000" b="0" dirty="0">
                <a:solidFill>
                  <a:srgbClr val="CE9178"/>
                </a:solidFill>
                <a:effectLst/>
                <a:latin typeface="Consolas" panose="020B0609020204030204" pitchFamily="49" charset="0"/>
              </a:rPr>
              <a:t> run out of guesses, you lose! The answer was </a:t>
            </a:r>
            <a:r>
              <a:rPr lang="en-IN" sz="4000" b="0" dirty="0">
                <a:solidFill>
                  <a:srgbClr val="569CD6"/>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break</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&gt;</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"Too high."</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err="1">
                <a:solidFill>
                  <a:srgbClr val="C586C0"/>
                </a:solidFill>
                <a:effectLst/>
                <a:latin typeface="Consolas" panose="020B0609020204030204" pitchFamily="49" charset="0"/>
              </a:rPr>
              <a:t>elif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&lt;</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"Too low."</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err="1">
                <a:solidFill>
                  <a:srgbClr val="C586C0"/>
                </a:solidFill>
                <a:effectLst/>
                <a:latin typeface="Consolas" panose="020B0609020204030204" pitchFamily="49" charset="0"/>
              </a:rPr>
              <a:t>elif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got it!. The answer was </a:t>
            </a:r>
            <a:r>
              <a:rPr lang="en-IN" sz="4000" b="0" dirty="0">
                <a:solidFill>
                  <a:srgbClr val="569CD6"/>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break</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else</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lose the game!. The answer was </a:t>
            </a:r>
            <a:r>
              <a:rPr lang="en-IN" sz="4000" b="0" dirty="0">
                <a:solidFill>
                  <a:srgbClr val="569CD6"/>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break</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"Guess again."</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have </a:t>
            </a:r>
            <a:r>
              <a:rPr lang="en-IN" sz="4000" b="0" dirty="0">
                <a:solidFill>
                  <a:srgbClr val="569CD6"/>
                </a:solidFill>
                <a:effectLst/>
                <a:latin typeface="Consolas" panose="020B0609020204030204" pitchFamily="49" charset="0"/>
              </a:rPr>
              <a:t>{</a:t>
            </a:r>
            <a:r>
              <a:rPr lang="en-IN" sz="4000" b="0" dirty="0">
                <a:solidFill>
                  <a:srgbClr val="9CDCFE"/>
                </a:solidFill>
                <a:effectLst/>
                <a:latin typeface="Consolas" panose="020B0609020204030204" pitchFamily="49" charset="0"/>
              </a:rPr>
              <a:t>attempts</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 attempts remaining to guess the number."</a:t>
            </a:r>
            <a:r>
              <a:rPr lang="en-IN" sz="4000" b="0" dirty="0">
                <a:solidFill>
                  <a:srgbClr val="CCCCCC"/>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72568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EF6-00C8-F452-8AE6-C49B786E5B8E}"/>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4F4BE560-E827-6FF8-8180-82753F86CF82}"/>
              </a:ext>
            </a:extLst>
          </p:cNvPr>
          <p:cNvPicPr>
            <a:picLocks noGrp="1" noChangeAspect="1"/>
          </p:cNvPicPr>
          <p:nvPr>
            <p:ph idx="1"/>
          </p:nvPr>
        </p:nvPicPr>
        <p:blipFill>
          <a:blip r:embed="rId2"/>
          <a:stretch>
            <a:fillRect/>
          </a:stretch>
        </p:blipFill>
        <p:spPr>
          <a:xfrm>
            <a:off x="2248677" y="1315519"/>
            <a:ext cx="5607698" cy="5370436"/>
          </a:xfrm>
        </p:spPr>
      </p:pic>
    </p:spTree>
    <p:extLst>
      <p:ext uri="{BB962C8B-B14F-4D97-AF65-F5344CB8AC3E}">
        <p14:creationId xmlns:p14="http://schemas.microsoft.com/office/powerpoint/2010/main" val="19744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F850-6425-15D4-A64C-E03F9A554DD3}"/>
              </a:ext>
            </a:extLst>
          </p:cNvPr>
          <p:cNvSpPr>
            <a:spLocks noGrp="1"/>
          </p:cNvSpPr>
          <p:nvPr>
            <p:ph type="title"/>
          </p:nvPr>
        </p:nvSpPr>
        <p:spPr/>
        <p:txBody>
          <a:bodyPr/>
          <a:lstStyle/>
          <a:p>
            <a:r>
              <a:rPr lang="en-US" dirty="0"/>
              <a:t>EDA using Python </a:t>
            </a:r>
            <a:r>
              <a:rPr lang="en-US" dirty="0" err="1"/>
              <a:t>libaries</a:t>
            </a:r>
            <a:endParaRPr lang="en-IN" dirty="0"/>
          </a:p>
        </p:txBody>
      </p:sp>
      <p:sp>
        <p:nvSpPr>
          <p:cNvPr id="3" name="Content Placeholder 2">
            <a:extLst>
              <a:ext uri="{FF2B5EF4-FFF2-40B4-BE49-F238E27FC236}">
                <a16:creationId xmlns:a16="http://schemas.microsoft.com/office/drawing/2014/main" id="{A74C2B07-F51D-CF82-9486-D1E43026E523}"/>
              </a:ext>
            </a:extLst>
          </p:cNvPr>
          <p:cNvSpPr>
            <a:spLocks noGrp="1"/>
          </p:cNvSpPr>
          <p:nvPr>
            <p:ph idx="1"/>
          </p:nvPr>
        </p:nvSpPr>
        <p:spPr/>
        <p:txBody>
          <a:bodyPr/>
          <a:lstStyle/>
          <a:p>
            <a:r>
              <a:rPr lang="en-US" dirty="0"/>
              <a:t>I have taken a small dataset which contains all the names of babies in the </a:t>
            </a:r>
            <a:r>
              <a:rPr lang="en-US" dirty="0" err="1"/>
              <a:t>Usa,I</a:t>
            </a:r>
            <a:r>
              <a:rPr lang="en-US" dirty="0"/>
              <a:t> Want to find the most popular baby name.</a:t>
            </a:r>
          </a:p>
          <a:p>
            <a:r>
              <a:rPr lang="en-US" dirty="0"/>
              <a:t>To do so I have plotted some graphs and passed some queries to get the </a:t>
            </a:r>
            <a:r>
              <a:rPr lang="en-US"/>
              <a:t>desired result.</a:t>
            </a:r>
            <a:endParaRPr lang="en-IN" dirty="0"/>
          </a:p>
        </p:txBody>
      </p:sp>
    </p:spTree>
    <p:extLst>
      <p:ext uri="{BB962C8B-B14F-4D97-AF65-F5344CB8AC3E}">
        <p14:creationId xmlns:p14="http://schemas.microsoft.com/office/powerpoint/2010/main" val="23654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705B-4CE3-E07D-9A55-0B2A736AFBCF}"/>
              </a:ext>
            </a:extLst>
          </p:cNvPr>
          <p:cNvSpPr>
            <a:spLocks noGrp="1"/>
          </p:cNvSpPr>
          <p:nvPr>
            <p:ph type="title"/>
          </p:nvPr>
        </p:nvSpPr>
        <p:spPr/>
        <p:txBody>
          <a:bodyPr/>
          <a:lstStyle/>
          <a:p>
            <a:r>
              <a:rPr lang="en-US" dirty="0"/>
              <a:t>What was done in Eda?</a:t>
            </a:r>
            <a:endParaRPr lang="en-IN" dirty="0"/>
          </a:p>
        </p:txBody>
      </p:sp>
      <p:sp>
        <p:nvSpPr>
          <p:cNvPr id="3" name="Content Placeholder 2">
            <a:extLst>
              <a:ext uri="{FF2B5EF4-FFF2-40B4-BE49-F238E27FC236}">
                <a16:creationId xmlns:a16="http://schemas.microsoft.com/office/drawing/2014/main" id="{5AB1A0D8-8573-2CA8-BCD2-98B72407D6E5}"/>
              </a:ext>
            </a:extLst>
          </p:cNvPr>
          <p:cNvSpPr>
            <a:spLocks noGrp="1"/>
          </p:cNvSpPr>
          <p:nvPr>
            <p:ph idx="1"/>
          </p:nvPr>
        </p:nvSpPr>
        <p:spPr/>
        <p:txBody>
          <a:bodyPr/>
          <a:lstStyle/>
          <a:p>
            <a:r>
              <a:rPr lang="en-US" dirty="0"/>
              <a:t>Display the data set which contains the </a:t>
            </a:r>
            <a:r>
              <a:rPr lang="en-US" dirty="0" err="1"/>
              <a:t>the</a:t>
            </a:r>
            <a:r>
              <a:rPr lang="en-US" dirty="0"/>
              <a:t> record of names in the USA from the years 1880 to 2014</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3737035-2B54-E0A4-858F-A8345CF0A4AA}"/>
              </a:ext>
            </a:extLst>
          </p:cNvPr>
          <p:cNvPicPr>
            <a:picLocks noChangeAspect="1"/>
          </p:cNvPicPr>
          <p:nvPr/>
        </p:nvPicPr>
        <p:blipFill>
          <a:blip r:embed="rId2"/>
          <a:stretch>
            <a:fillRect/>
          </a:stretch>
        </p:blipFill>
        <p:spPr>
          <a:xfrm>
            <a:off x="1586204" y="2808325"/>
            <a:ext cx="3447088" cy="3181928"/>
          </a:xfrm>
          <a:prstGeom prst="rect">
            <a:avLst/>
          </a:prstGeom>
        </p:spPr>
      </p:pic>
    </p:spTree>
    <p:extLst>
      <p:ext uri="{BB962C8B-B14F-4D97-AF65-F5344CB8AC3E}">
        <p14:creationId xmlns:p14="http://schemas.microsoft.com/office/powerpoint/2010/main" val="343338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AC73-EEBA-B83C-5208-CD21F13812D0}"/>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E7301088-796C-7724-73ED-BE74E2B9730E}"/>
              </a:ext>
            </a:extLst>
          </p:cNvPr>
          <p:cNvSpPr>
            <a:spLocks noGrp="1"/>
          </p:cNvSpPr>
          <p:nvPr>
            <p:ph idx="1"/>
          </p:nvPr>
        </p:nvSpPr>
        <p:spPr/>
        <p:txBody>
          <a:bodyPr/>
          <a:lstStyle/>
          <a:p>
            <a:r>
              <a:rPr lang="en-US" dirty="0"/>
              <a:t>Find out the most popular baby names and sorting them in descending to display the most popular baby names on top</a:t>
            </a:r>
            <a:endParaRPr lang="en-IN" dirty="0"/>
          </a:p>
          <a:p>
            <a:endParaRPr lang="en-IN" dirty="0"/>
          </a:p>
        </p:txBody>
      </p:sp>
      <p:pic>
        <p:nvPicPr>
          <p:cNvPr id="5" name="Picture 4">
            <a:extLst>
              <a:ext uri="{FF2B5EF4-FFF2-40B4-BE49-F238E27FC236}">
                <a16:creationId xmlns:a16="http://schemas.microsoft.com/office/drawing/2014/main" id="{86A99C9A-5394-A1C6-2346-C85DA0BC3D69}"/>
              </a:ext>
            </a:extLst>
          </p:cNvPr>
          <p:cNvPicPr>
            <a:picLocks noChangeAspect="1"/>
          </p:cNvPicPr>
          <p:nvPr/>
        </p:nvPicPr>
        <p:blipFill>
          <a:blip r:embed="rId2"/>
          <a:stretch>
            <a:fillRect/>
          </a:stretch>
        </p:blipFill>
        <p:spPr>
          <a:xfrm>
            <a:off x="1760150" y="2798467"/>
            <a:ext cx="5182049" cy="3985605"/>
          </a:xfrm>
          <a:prstGeom prst="rect">
            <a:avLst/>
          </a:prstGeom>
        </p:spPr>
      </p:pic>
    </p:spTree>
    <p:extLst>
      <p:ext uri="{BB962C8B-B14F-4D97-AF65-F5344CB8AC3E}">
        <p14:creationId xmlns:p14="http://schemas.microsoft.com/office/powerpoint/2010/main" val="415629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674B-D1D0-BFBB-2B18-460988D9AE58}"/>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6DFDBEF4-BE98-4FEA-7100-F17C4C0BDE31}"/>
              </a:ext>
            </a:extLst>
          </p:cNvPr>
          <p:cNvSpPr>
            <a:spLocks noGrp="1"/>
          </p:cNvSpPr>
          <p:nvPr>
            <p:ph idx="1"/>
          </p:nvPr>
        </p:nvSpPr>
        <p:spPr/>
        <p:txBody>
          <a:bodyPr/>
          <a:lstStyle/>
          <a:p>
            <a:r>
              <a:rPr lang="en-US" dirty="0"/>
              <a:t>Plotting the first 5 rows using the head command in a boxplot</a:t>
            </a:r>
          </a:p>
          <a:p>
            <a:endParaRPr lang="en-US" dirty="0"/>
          </a:p>
          <a:p>
            <a:endParaRPr lang="en-IN" dirty="0"/>
          </a:p>
        </p:txBody>
      </p:sp>
      <p:pic>
        <p:nvPicPr>
          <p:cNvPr id="7" name="Picture 6">
            <a:extLst>
              <a:ext uri="{FF2B5EF4-FFF2-40B4-BE49-F238E27FC236}">
                <a16:creationId xmlns:a16="http://schemas.microsoft.com/office/drawing/2014/main" id="{6A679C1C-A7FF-6244-A038-9F7C2813AC69}"/>
              </a:ext>
            </a:extLst>
          </p:cNvPr>
          <p:cNvPicPr>
            <a:picLocks noChangeAspect="1"/>
          </p:cNvPicPr>
          <p:nvPr/>
        </p:nvPicPr>
        <p:blipFill>
          <a:blip r:embed="rId2"/>
          <a:stretch>
            <a:fillRect/>
          </a:stretch>
        </p:blipFill>
        <p:spPr>
          <a:xfrm>
            <a:off x="2397968" y="2463910"/>
            <a:ext cx="4814596" cy="4202370"/>
          </a:xfrm>
          <a:prstGeom prst="rect">
            <a:avLst/>
          </a:prstGeom>
        </p:spPr>
      </p:pic>
    </p:spTree>
    <p:extLst>
      <p:ext uri="{BB962C8B-B14F-4D97-AF65-F5344CB8AC3E}">
        <p14:creationId xmlns:p14="http://schemas.microsoft.com/office/powerpoint/2010/main" val="3910753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137</TotalTime>
  <Words>963</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Consolas</vt:lpstr>
      <vt:lpstr>Wingdings 3</vt:lpstr>
      <vt:lpstr>Ion</vt:lpstr>
      <vt:lpstr>Number Guessing Game and EDA using dataset</vt:lpstr>
      <vt:lpstr>Introduction </vt:lpstr>
      <vt:lpstr>Algorithm</vt:lpstr>
      <vt:lpstr>Code</vt:lpstr>
      <vt:lpstr>Output</vt:lpstr>
      <vt:lpstr>EDA using Python libaries</vt:lpstr>
      <vt:lpstr>What was done in Eda?</vt:lpstr>
      <vt:lpstr>Eda contd..</vt:lpstr>
      <vt:lpstr>Eda contd..</vt:lpstr>
      <vt:lpstr>Eda contd..</vt:lpstr>
      <vt:lpstr>Eda Contd..</vt:lpstr>
      <vt:lpstr>Eda contd..</vt:lpstr>
      <vt:lpstr>Eda contd..</vt:lpstr>
      <vt:lpstr>Eda Contd..</vt:lpstr>
      <vt:lpstr>Eda contd..</vt:lpstr>
      <vt:lpstr>Eda contd..</vt:lpstr>
      <vt:lpstr>Github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dc:title>
  <dc:creator>Russel Baptista</dc:creator>
  <cp:lastModifiedBy>Russel Baptista</cp:lastModifiedBy>
  <cp:revision>14</cp:revision>
  <dcterms:created xsi:type="dcterms:W3CDTF">2024-01-21T11:23:13Z</dcterms:created>
  <dcterms:modified xsi:type="dcterms:W3CDTF">2024-01-28T04:37:28Z</dcterms:modified>
</cp:coreProperties>
</file>