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7" r:id="rId3"/>
    <p:sldId id="259" r:id="rId4"/>
    <p:sldId id="265" r:id="rId5"/>
    <p:sldId id="269" r:id="rId6"/>
    <p:sldId id="270" r:id="rId7"/>
    <p:sldId id="271" r:id="rId8"/>
    <p:sldId id="272" r:id="rId9"/>
    <p:sldId id="268" r:id="rId10"/>
    <p:sldId id="26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A57732-475F-FDDD-D9EE-1E1F02E59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46E16-C04D-4BB4-9CA0-0B8BBB2854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A435B-4CD0-47DA-A977-A6233499E10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CC583-D74B-29EB-E087-6EBD9C1755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80E9E-606B-6922-C197-CD8EF312D7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5D054-66C0-4F3F-BCA2-C1FFF8B33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56192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3b5d3e4c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3b5d3e4c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3cd1957b0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3cd1957b0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3b5d3e4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3b5d3e4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13840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5660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83431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6697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03365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3766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3989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81145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8477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38543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49951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37828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8003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83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01371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7810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64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ejashvi14/engineering-placements-predic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13678" y="1858537"/>
            <a:ext cx="8326243" cy="287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GB" sz="1800" b="1" dirty="0">
              <a:solidFill>
                <a:schemeClr val="dk2"/>
              </a:solidFill>
            </a:endParaRPr>
          </a:p>
          <a:p>
            <a:pPr algn="l"/>
            <a:r>
              <a:rPr lang="en-GB" sz="1800" b="1" dirty="0">
                <a:solidFill>
                  <a:schemeClr val="dk2"/>
                </a:solidFill>
              </a:rPr>
              <a:t>Designed By: Ryan Baptista(MST03-0033)</a:t>
            </a:r>
          </a:p>
          <a:p>
            <a:pPr algn="l"/>
            <a:endParaRPr lang="en-GB" sz="1800" b="1" dirty="0">
              <a:solidFill>
                <a:schemeClr val="dk2"/>
              </a:solidFill>
            </a:endParaRPr>
          </a:p>
          <a:p>
            <a:pPr algn="l"/>
            <a:r>
              <a:rPr lang="en-GB" sz="1800" b="1" dirty="0">
                <a:solidFill>
                  <a:schemeClr val="dk2"/>
                </a:solidFill>
              </a:rPr>
              <a:t>Guidance By: Miss Urooj Khan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BBC4E-7D7D-2860-13CF-4B42511E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b="1" dirty="0">
                <a:solidFill>
                  <a:schemeClr val="dk2"/>
                </a:solidFill>
              </a:rPr>
              <a:t>Building a Job Placement Prediction Model using Machine Learning</a:t>
            </a:r>
            <a:br>
              <a:rPr lang="en-GB" sz="2800" b="1" dirty="0">
                <a:solidFill>
                  <a:schemeClr val="dk2"/>
                </a:solidFill>
              </a:rPr>
            </a:b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83CA80-2F52-2824-FF83-68F9796427C5}"/>
              </a:ext>
            </a:extLst>
          </p:cNvPr>
          <p:cNvSpPr txBox="1"/>
          <p:nvPr/>
        </p:nvSpPr>
        <p:spPr>
          <a:xfrm>
            <a:off x="2543239" y="1771706"/>
            <a:ext cx="4057521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600" dirty="0"/>
              <a:t>Thank you</a:t>
            </a:r>
            <a:endParaRPr lang="en-IN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81634-FAFD-EB3F-C14B-DDA59A4CC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71" y="367990"/>
            <a:ext cx="6447501" cy="990600"/>
          </a:xfrm>
        </p:spPr>
        <p:txBody>
          <a:bodyPr/>
          <a:lstStyle/>
          <a:p>
            <a:r>
              <a:rPr lang="en-US" dirty="0"/>
              <a:t>What is Machine Learning?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3E4BD1-F297-4654-B6DC-F7DC509ABC7B}"/>
              </a:ext>
            </a:extLst>
          </p:cNvPr>
          <p:cNvSpPr txBox="1"/>
          <p:nvPr/>
        </p:nvSpPr>
        <p:spPr>
          <a:xfrm>
            <a:off x="393612" y="1276814"/>
            <a:ext cx="90075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is a branch of artificial intelligence which studies the hidden</a:t>
            </a:r>
          </a:p>
          <a:p>
            <a:r>
              <a:rPr lang="en-US" dirty="0"/>
              <a:t>Patterns of datasets used to make predictions on new similar type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 machine learning combines data with statistical tools to predict an</a:t>
            </a:r>
          </a:p>
          <a:p>
            <a:r>
              <a:rPr lang="en-US" dirty="0"/>
              <a:t>Output that can be used to make actionable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is used in many different applications like speech-recognition </a:t>
            </a:r>
          </a:p>
          <a:p>
            <a:r>
              <a:rPr lang="en-US" dirty="0"/>
              <a:t>To natural language </a:t>
            </a:r>
            <a:r>
              <a:rPr lang="en-US" dirty="0" err="1"/>
              <a:t>processing,recommendation</a:t>
            </a:r>
            <a:r>
              <a:rPr lang="en-US" dirty="0"/>
              <a:t> </a:t>
            </a:r>
            <a:r>
              <a:rPr lang="en-US" dirty="0" err="1"/>
              <a:t>systems,fraud</a:t>
            </a:r>
            <a:r>
              <a:rPr lang="en-US" dirty="0"/>
              <a:t> </a:t>
            </a:r>
            <a:r>
              <a:rPr lang="en-US" dirty="0" err="1"/>
              <a:t>detection,portfolio</a:t>
            </a:r>
            <a:endParaRPr lang="en-US" dirty="0"/>
          </a:p>
          <a:p>
            <a:r>
              <a:rPr lang="en-US" dirty="0" err="1"/>
              <a:t>Organisation,automated</a:t>
            </a:r>
            <a:r>
              <a:rPr lang="en-US" dirty="0"/>
              <a:t> task and so </a:t>
            </a:r>
            <a:r>
              <a:rPr lang="en-US" dirty="0" err="1"/>
              <a:t>on.Machine</a:t>
            </a:r>
            <a:r>
              <a:rPr lang="en-US" dirty="0"/>
              <a:t> learning is also used to power </a:t>
            </a:r>
          </a:p>
          <a:p>
            <a:r>
              <a:rPr lang="en-US" dirty="0"/>
              <a:t>Autonomous </a:t>
            </a:r>
            <a:r>
              <a:rPr lang="en-US" dirty="0" err="1"/>
              <a:t>vehicles,drones</a:t>
            </a:r>
            <a:r>
              <a:rPr lang="en-US" dirty="0"/>
              <a:t> and </a:t>
            </a:r>
            <a:r>
              <a:rPr lang="en-US" dirty="0" err="1"/>
              <a:t>robots,making</a:t>
            </a:r>
            <a:r>
              <a:rPr lang="en-US" dirty="0"/>
              <a:t> them more intelligent and adaptable</a:t>
            </a:r>
          </a:p>
          <a:p>
            <a:r>
              <a:rPr lang="en-US" dirty="0"/>
              <a:t>to changing environments.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09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346187" y="987812"/>
            <a:ext cx="77055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a)Found Dataset from </a:t>
            </a:r>
            <a:r>
              <a:rPr lang="en-GB" sz="1800" dirty="0">
                <a:solidFill>
                  <a:schemeClr val="dk2"/>
                </a:solidFill>
                <a:hlinkClick r:id="rId3"/>
              </a:rPr>
              <a:t>https://www.kaggle.com/datasets/tejashvi14/engineering-placements-prediction</a:t>
            </a:r>
            <a:endParaRPr lang="en-GB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b)Prepared the data to be used by dropping missing </a:t>
            </a:r>
            <a:r>
              <a:rPr lang="en-GB" sz="1800" dirty="0" err="1">
                <a:solidFill>
                  <a:schemeClr val="dk2"/>
                </a:solidFill>
              </a:rPr>
              <a:t>values,removing</a:t>
            </a:r>
            <a:r>
              <a:rPr lang="en-GB" sz="1800" dirty="0">
                <a:solidFill>
                  <a:schemeClr val="dk2"/>
                </a:solidFill>
              </a:rPr>
              <a:t> unused </a:t>
            </a:r>
            <a:r>
              <a:rPr lang="en-GB" sz="1800" dirty="0" err="1">
                <a:solidFill>
                  <a:schemeClr val="dk2"/>
                </a:solidFill>
              </a:rPr>
              <a:t>columns,etc</a:t>
            </a:r>
            <a:r>
              <a:rPr lang="en-GB" sz="1800" dirty="0">
                <a:solidFill>
                  <a:schemeClr val="dk2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D0C23-9360-CD3D-E8FE-0C433E6B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4" y="418822"/>
            <a:ext cx="6447501" cy="990600"/>
          </a:xfrm>
        </p:spPr>
        <p:txBody>
          <a:bodyPr anchor="ctr"/>
          <a:lstStyle/>
          <a:p>
            <a:pPr algn="ctr"/>
            <a:r>
              <a:rPr lang="en-GB" sz="2800" dirty="0">
                <a:solidFill>
                  <a:schemeClr val="dk2"/>
                </a:solidFill>
              </a:rPr>
              <a:t>Loading the data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BA9D-DCC2-5963-986E-CF6D93921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87" y="139391"/>
            <a:ext cx="6447501" cy="990600"/>
          </a:xfrm>
        </p:spPr>
        <p:txBody>
          <a:bodyPr/>
          <a:lstStyle/>
          <a:p>
            <a:r>
              <a:rPr lang="en-US" dirty="0"/>
              <a:t>Preprocessing the data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7A4D6-3535-AAEF-E715-A7A60C53517C}"/>
              </a:ext>
            </a:extLst>
          </p:cNvPr>
          <p:cNvSpPr txBox="1"/>
          <p:nvPr/>
        </p:nvSpPr>
        <p:spPr>
          <a:xfrm>
            <a:off x="1003610" y="1011044"/>
            <a:ext cx="6170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Drop rows with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Define features and target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Split the data into training and testing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Feature Scaling using Standard Scaler</a:t>
            </a:r>
          </a:p>
        </p:txBody>
      </p:sp>
    </p:spTree>
    <p:extLst>
      <p:ext uri="{BB962C8B-B14F-4D97-AF65-F5344CB8AC3E}">
        <p14:creationId xmlns:p14="http://schemas.microsoft.com/office/powerpoint/2010/main" val="63042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BE03-A1D7-4E7C-4C66-F6BAC663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Train the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E549C6-7D26-AB1F-3310-249800640FAD}"/>
              </a:ext>
            </a:extLst>
          </p:cNvPr>
          <p:cNvSpPr txBox="1"/>
          <p:nvPr/>
        </p:nvSpPr>
        <p:spPr>
          <a:xfrm>
            <a:off x="508001" y="1447800"/>
            <a:ext cx="71641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Random Forest classifier object with 100 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the Random Forest classifier using the scaled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the trained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Taking 10 iterations to improve accuracy of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on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on testing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34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29C0-4955-3B8B-B3F6-323DFD7B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Predicting placement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6F80A-7757-4D26-093D-A93C499CCB6E}"/>
              </a:ext>
            </a:extLst>
          </p:cNvPr>
          <p:cNvSpPr txBox="1"/>
          <p:nvPr/>
        </p:nvSpPr>
        <p:spPr>
          <a:xfrm>
            <a:off x="1375317" y="1447800"/>
            <a:ext cx="61766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code takes the user's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Scales data to fit the model created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Predicts using the trained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Finally prints a message based on the prediction</a:t>
            </a:r>
          </a:p>
          <a:p>
            <a:r>
              <a:rPr lang="en-US" dirty="0"/>
              <a:t>     which shows whether the user has been placed or not.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61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C567-D7C8-3A45-5DC8-185AE6E6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7200"/>
            <a:ext cx="6725423" cy="932985"/>
          </a:xfrm>
        </p:spPr>
        <p:txBody>
          <a:bodyPr/>
          <a:lstStyle/>
          <a:p>
            <a:r>
              <a:rPr lang="en-US" dirty="0"/>
              <a:t>Evaluating the Performance of the model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233B3-B2DF-F2BB-93A1-6757ADF7B3AE}"/>
              </a:ext>
            </a:extLst>
          </p:cNvPr>
          <p:cNvSpPr txBox="1"/>
          <p:nvPr/>
        </p:nvSpPr>
        <p:spPr>
          <a:xfrm>
            <a:off x="508001" y="1492405"/>
            <a:ext cx="74158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Plotting a line plot for evaluating accuracy in training</a:t>
            </a:r>
          </a:p>
          <a:p>
            <a:r>
              <a:rPr lang="en-US" dirty="0"/>
              <a:t> v/s testing phase for the first 10 iterations.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passing the scaled features to the trained model,</a:t>
            </a:r>
          </a:p>
          <a:p>
            <a:r>
              <a:rPr lang="en-US" dirty="0"/>
              <a:t>the dependent variable that is placed or not is predicted.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Accuracy_score</a:t>
            </a:r>
            <a:r>
              <a:rPr lang="en-US" dirty="0"/>
              <a:t> is calculated which takes the test values and</a:t>
            </a:r>
          </a:p>
          <a:p>
            <a:r>
              <a:rPr lang="en-US" dirty="0"/>
              <a:t>  compares them to actual values to check for accuracy of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F1-score gives the harmonic mean of precision and </a:t>
            </a:r>
            <a:r>
              <a:rPr lang="en-US" dirty="0" err="1"/>
              <a:t>recall.It</a:t>
            </a:r>
            <a:r>
              <a:rPr lang="en-US" dirty="0"/>
              <a:t> </a:t>
            </a:r>
          </a:p>
          <a:p>
            <a:r>
              <a:rPr lang="en-US" dirty="0"/>
              <a:t>Correctly indicates the reliability of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Absolute Error is measured as the average absolute </a:t>
            </a:r>
          </a:p>
          <a:p>
            <a:r>
              <a:rPr lang="en-US" dirty="0"/>
              <a:t>difference between the predicted values and the actual values </a:t>
            </a:r>
          </a:p>
          <a:p>
            <a:r>
              <a:rPr lang="en-US" dirty="0"/>
              <a:t>and is used to assess the effectiveness of a regression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31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2B11-DAF9-A44B-E324-4194CDA5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7200"/>
            <a:ext cx="6921499" cy="990600"/>
          </a:xfrm>
        </p:spPr>
        <p:txBody>
          <a:bodyPr/>
          <a:lstStyle/>
          <a:p>
            <a:r>
              <a:rPr lang="en-US" dirty="0"/>
              <a:t>Evaluating the Performance of the model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8DAF37-4692-9517-8081-6798666BCE10}"/>
              </a:ext>
            </a:extLst>
          </p:cNvPr>
          <p:cNvSpPr txBox="1"/>
          <p:nvPr/>
        </p:nvSpPr>
        <p:spPr>
          <a:xfrm>
            <a:off x="691376" y="1447800"/>
            <a:ext cx="74975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MSE(Mean Squared Error) measures the average squared difference </a:t>
            </a:r>
          </a:p>
          <a:p>
            <a:r>
              <a:rPr lang="en-US" dirty="0"/>
              <a:t>between the predicted and the actual target values within a dataset.</a:t>
            </a:r>
          </a:p>
          <a:p>
            <a:r>
              <a:rPr lang="en-US" dirty="0"/>
              <a:t>The value of the error ranges from zero to infinity. MSE increases </a:t>
            </a:r>
          </a:p>
          <a:p>
            <a:r>
              <a:rPr lang="en-US" dirty="0"/>
              <a:t>exponentially with an increase in error. A good model will have </a:t>
            </a:r>
          </a:p>
          <a:p>
            <a:r>
              <a:rPr lang="en-US" dirty="0"/>
              <a:t>an MSE value closer to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73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7DD3-E6B5-6B32-CECD-7B8EB202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718" y="338254"/>
            <a:ext cx="6447501" cy="99060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8073F-F2C3-7347-06FD-90E7E2447994}"/>
              </a:ext>
            </a:extLst>
          </p:cNvPr>
          <p:cNvSpPr txBox="1"/>
          <p:nvPr/>
        </p:nvSpPr>
        <p:spPr>
          <a:xfrm>
            <a:off x="284976" y="1328854"/>
            <a:ext cx="80457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The job placement prediction model can be considered effective </a:t>
            </a:r>
          </a:p>
          <a:p>
            <a:r>
              <a:rPr lang="en-US" dirty="0"/>
              <a:t>in predicting job placements based on the provided dataset. It is a valuable</a:t>
            </a:r>
          </a:p>
          <a:p>
            <a:r>
              <a:rPr lang="en-US" dirty="0"/>
              <a:t>tool for assisting individuals and institutions in making informed decisions </a:t>
            </a:r>
          </a:p>
          <a:p>
            <a:r>
              <a:rPr lang="en-US" dirty="0"/>
              <a:t>regarding job placement strategies. Further enhancements and continuous </a:t>
            </a:r>
          </a:p>
          <a:p>
            <a:r>
              <a:rPr lang="en-US" dirty="0"/>
              <a:t>training can refine the model and potentially make it even more </a:t>
            </a:r>
          </a:p>
          <a:p>
            <a:r>
              <a:rPr lang="en-US" dirty="0"/>
              <a:t>accurate and effective.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4954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366</TotalTime>
  <Words>546</Words>
  <Application>Microsoft Office PowerPoint</Application>
  <PresentationFormat>On-screen Show (16:9)</PresentationFormat>
  <Paragraphs>69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Trebuchet MS</vt:lpstr>
      <vt:lpstr>Wingdings 3</vt:lpstr>
      <vt:lpstr>Facet</vt:lpstr>
      <vt:lpstr>Building a Job Placement Prediction Model using Machine Learning </vt:lpstr>
      <vt:lpstr>What is Machine Learning?</vt:lpstr>
      <vt:lpstr>Loading the data</vt:lpstr>
      <vt:lpstr>Preprocessing the data</vt:lpstr>
      <vt:lpstr>                    Train the model</vt:lpstr>
      <vt:lpstr>                  Predicting placement</vt:lpstr>
      <vt:lpstr>Evaluating the Performance of the model</vt:lpstr>
      <vt:lpstr>Evaluating the Performance of the model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</dc:creator>
  <cp:lastModifiedBy>Russel Baptista</cp:lastModifiedBy>
  <cp:revision>35</cp:revision>
  <dcterms:modified xsi:type="dcterms:W3CDTF">2024-04-23T16:25:32Z</dcterms:modified>
</cp:coreProperties>
</file>