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glb" ContentType="model/gltf.binary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-34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D1670-AAED-4FBB-B618-32F551386E39}" type="datetimeFigureOut">
              <a:rPr lang="es-MX" smtClean="0"/>
              <a:t>27/02/2023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0EA9E-6936-40AD-950E-3F021287AA0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D1670-AAED-4FBB-B618-32F551386E39}" type="datetimeFigureOut">
              <a:rPr lang="es-MX" smtClean="0"/>
              <a:t>27/02/2023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0EA9E-6936-40AD-950E-3F021287AA0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D1670-AAED-4FBB-B618-32F551386E39}" type="datetimeFigureOut">
              <a:rPr lang="es-MX" smtClean="0"/>
              <a:t>27/02/2023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0EA9E-6936-40AD-950E-3F021287AA0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D1670-AAED-4FBB-B618-32F551386E39}" type="datetimeFigureOut">
              <a:rPr lang="es-MX" smtClean="0"/>
              <a:t>27/02/2023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0EA9E-6936-40AD-950E-3F021287AA0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D1670-AAED-4FBB-B618-32F551386E39}" type="datetimeFigureOut">
              <a:rPr lang="es-MX" smtClean="0"/>
              <a:t>27/02/2023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0EA9E-6936-40AD-950E-3F021287AA0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D1670-AAED-4FBB-B618-32F551386E39}" type="datetimeFigureOut">
              <a:rPr lang="es-MX" smtClean="0"/>
              <a:t>27/02/2023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0EA9E-6936-40AD-950E-3F021287AA0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D1670-AAED-4FBB-B618-32F551386E39}" type="datetimeFigureOut">
              <a:rPr lang="es-MX" smtClean="0"/>
              <a:t>27/02/2023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0EA9E-6936-40AD-950E-3F021287AA0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D1670-AAED-4FBB-B618-32F551386E39}" type="datetimeFigureOut">
              <a:rPr lang="es-MX" smtClean="0"/>
              <a:t>27/02/2023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0EA9E-6936-40AD-950E-3F021287AA0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D1670-AAED-4FBB-B618-32F551386E39}" type="datetimeFigureOut">
              <a:rPr lang="es-MX" smtClean="0"/>
              <a:t>27/02/2023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0EA9E-6936-40AD-950E-3F021287AA0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D1670-AAED-4FBB-B618-32F551386E39}" type="datetimeFigureOut">
              <a:rPr lang="es-MX" smtClean="0"/>
              <a:t>27/02/2023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0EA9E-6936-40AD-950E-3F021287AA0C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D1670-AAED-4FBB-B618-32F551386E39}" type="datetimeFigureOut">
              <a:rPr lang="es-MX" smtClean="0"/>
              <a:t>27/02/2023</a:t>
            </a:fld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20EA9E-6936-40AD-950E-3F021287AA0C}" type="slidenum">
              <a:rPr lang="es-MX" smtClean="0"/>
              <a:t>‹Nº›</a:t>
            </a:fld>
            <a:endParaRPr lang="es-MX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620EA9E-6936-40AD-950E-3F021287AA0C}" type="slidenum">
              <a:rPr lang="es-MX" smtClean="0"/>
              <a:t>‹Nº›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82D1670-AAED-4FBB-B618-32F551386E39}" type="datetimeFigureOut">
              <a:rPr lang="es-MX" smtClean="0"/>
              <a:t>27/02/2023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microsoft.com/office/2017/06/relationships/model3d" Target="../media/model3d1.glb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 smtClean="0"/>
              <a:t>Login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Explicación de las carpetas y archivos de nuestro código para crear una pagina web.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55676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BEC4FA39-1A01-4D97-9A89-F2B1AADA4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12643" y="3179245"/>
            <a:ext cx="1232452" cy="559145"/>
          </a:xfrm>
        </p:spPr>
        <p:txBody>
          <a:bodyPr/>
          <a:lstStyle/>
          <a:p>
            <a:r>
              <a:rPr lang="es-MX" dirty="0" err="1"/>
              <a:t>Login</a:t>
            </a:r>
            <a:endParaRPr lang="es-MX" dirty="0"/>
          </a:p>
        </p:txBody>
      </p:sp>
      <p:sp>
        <p:nvSpPr>
          <p:cNvPr id="4" name="Abrir llave 3">
            <a:extLst>
              <a:ext uri="{FF2B5EF4-FFF2-40B4-BE49-F238E27FC236}">
                <a16:creationId xmlns="" xmlns:a16="http://schemas.microsoft.com/office/drawing/2014/main" id="{1B3CE2B7-A685-45FF-9AA0-DA24407D81F3}"/>
              </a:ext>
            </a:extLst>
          </p:cNvPr>
          <p:cNvSpPr/>
          <p:nvPr/>
        </p:nvSpPr>
        <p:spPr>
          <a:xfrm>
            <a:off x="1119809" y="159027"/>
            <a:ext cx="812093" cy="6599582"/>
          </a:xfrm>
          <a:prstGeom prst="leftBrace">
            <a:avLst>
              <a:gd name="adj1" fmla="val 3910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4707DB3D-A6AE-4E9E-AC60-2116E062C7D1}"/>
              </a:ext>
            </a:extLst>
          </p:cNvPr>
          <p:cNvSpPr txBox="1"/>
          <p:nvPr/>
        </p:nvSpPr>
        <p:spPr>
          <a:xfrm>
            <a:off x="2352261" y="190827"/>
            <a:ext cx="1719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node_modules</a:t>
            </a:r>
            <a:endParaRPr lang="es-MX" dirty="0"/>
          </a:p>
        </p:txBody>
      </p:sp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8A66ACB2-638A-4696-9765-8C01ABECED82}"/>
              </a:ext>
            </a:extLst>
          </p:cNvPr>
          <p:cNvSpPr txBox="1"/>
          <p:nvPr/>
        </p:nvSpPr>
        <p:spPr>
          <a:xfrm>
            <a:off x="2352260" y="1498115"/>
            <a:ext cx="64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src</a:t>
            </a:r>
            <a:endParaRPr lang="es-MX" dirty="0"/>
          </a:p>
        </p:txBody>
      </p:sp>
      <p:sp>
        <p:nvSpPr>
          <p:cNvPr id="9" name="CuadroTexto 8">
            <a:extLst>
              <a:ext uri="{FF2B5EF4-FFF2-40B4-BE49-F238E27FC236}">
                <a16:creationId xmlns="" xmlns:a16="http://schemas.microsoft.com/office/drawing/2014/main" id="{47DF6D23-7392-4C98-8E6E-26EF159ACF50}"/>
              </a:ext>
            </a:extLst>
          </p:cNvPr>
          <p:cNvSpPr txBox="1"/>
          <p:nvPr/>
        </p:nvSpPr>
        <p:spPr>
          <a:xfrm>
            <a:off x="3246784" y="1498115"/>
            <a:ext cx="125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App.js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="" xmlns:a16="http://schemas.microsoft.com/office/drawing/2014/main" id="{5B1C5BF5-7FAC-4720-8D9F-5D194A34C942}"/>
              </a:ext>
            </a:extLst>
          </p:cNvPr>
          <p:cNvCxnSpPr>
            <a:cxnSpLocks/>
          </p:cNvCxnSpPr>
          <p:nvPr/>
        </p:nvCxnSpPr>
        <p:spPr>
          <a:xfrm>
            <a:off x="2736573" y="1682782"/>
            <a:ext cx="2729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áfico 12" descr="Documento con relleno sólido">
            <a:extLst>
              <a:ext uri="{FF2B5EF4-FFF2-40B4-BE49-F238E27FC236}">
                <a16:creationId xmlns="" xmlns:a16="http://schemas.microsoft.com/office/drawing/2014/main" id="{49E3D037-8C58-4C7A-8697-84A1A5EABA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1739" y="1511367"/>
            <a:ext cx="380381" cy="380381"/>
          </a:xfrm>
          <a:prstGeom prst="rect">
            <a:avLst/>
          </a:prstGeom>
        </p:spPr>
      </p:pic>
      <mc:AlternateContent xmlns:mc="http://schemas.openxmlformats.org/markup-compatibility/2006">
        <mc:Choice xmlns="" xmlns:am3d="http://schemas.microsoft.com/office/drawing/2017/model3d" Requires="am3d">
          <p:graphicFrame>
            <p:nvGraphicFramePr>
              <p:cNvPr id="14" name="Modelo 3D 13" descr="Carpeta vacía">
                <a:extLst>
                  <a:ext uri="{FF2B5EF4-FFF2-40B4-BE49-F238E27FC236}">
                    <a16:creationId xmlns:a16="http://schemas.microsoft.com/office/drawing/2014/main" id="{35E31301-F16F-4F27-BA8D-4DBAEE8B519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78821291"/>
                  </p:ext>
                </p:extLst>
              </p:nvPr>
            </p:nvGraphicFramePr>
            <p:xfrm>
              <a:off x="1971219" y="159027"/>
              <a:ext cx="432235" cy="332291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432235" cy="332291"/>
                    </a:xfrm>
                    <a:prstGeom prst="rect">
                      <a:avLst/>
                    </a:prstGeom>
                  </am3d:spPr>
                  <am3d:camera>
                    <am3d:pos x="0" y="0" z="597954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752410" d="1000000"/>
                    <am3d:preTrans dx="-17255" dy="-13837939" dz="361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56639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4" name="Modelo 3D 13" descr="Carpeta vacía">
                <a:extLst>
                  <a:ext uri="{FF2B5EF4-FFF2-40B4-BE49-F238E27FC236}">
                    <a16:creationId xmlns="" xmlns:a16="http://schemas.microsoft.com/office/drawing/2014/main" id="{35E31301-F16F-4F27-BA8D-4DBAEE8B519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71219" y="159027"/>
                <a:ext cx="432235" cy="3322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am3d="http://schemas.microsoft.com/office/drawing/2017/model3d" Requires="am3d">
          <p:graphicFrame>
            <p:nvGraphicFramePr>
              <p:cNvPr id="15" name="Modelo 3D 14" descr="Carpeta vacía">
                <a:extLst>
                  <a:ext uri="{FF2B5EF4-FFF2-40B4-BE49-F238E27FC236}">
                    <a16:creationId xmlns:a16="http://schemas.microsoft.com/office/drawing/2014/main" id="{0E0B4E66-DCB0-4701-BA1F-0B02D685EAA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08121970"/>
                  </p:ext>
                </p:extLst>
              </p:nvPr>
            </p:nvGraphicFramePr>
            <p:xfrm>
              <a:off x="1971219" y="1511369"/>
              <a:ext cx="432234" cy="332290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432234" cy="332290"/>
                    </a:xfrm>
                    <a:prstGeom prst="rect">
                      <a:avLst/>
                    </a:prstGeom>
                  </am3d:spPr>
                  <am3d:camera>
                    <am3d:pos x="0" y="0" z="597954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752410" d="1000000"/>
                    <am3d:preTrans dx="-17255" dy="-13837939" dz="361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5663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5" name="Modelo 3D 14" descr="Carpeta vacía">
                <a:extLst>
                  <a:ext uri="{FF2B5EF4-FFF2-40B4-BE49-F238E27FC236}">
                    <a16:creationId xmlns="" xmlns:a16="http://schemas.microsoft.com/office/drawing/2014/main" id="{0E0B4E66-DCB0-4701-BA1F-0B02D685EAA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71219" y="1511369"/>
                <a:ext cx="432234" cy="33229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CuadroTexto 15">
            <a:extLst>
              <a:ext uri="{FF2B5EF4-FFF2-40B4-BE49-F238E27FC236}">
                <a16:creationId xmlns="" xmlns:a16="http://schemas.microsoft.com/office/drawing/2014/main" id="{3965BFB1-96F0-439C-B8CD-2F65B41C16B8}"/>
              </a:ext>
            </a:extLst>
          </p:cNvPr>
          <p:cNvSpPr txBox="1"/>
          <p:nvPr/>
        </p:nvSpPr>
        <p:spPr>
          <a:xfrm>
            <a:off x="3351071" y="2009246"/>
            <a:ext cx="128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controllers</a:t>
            </a:r>
            <a:endParaRPr lang="es-MX" dirty="0"/>
          </a:p>
        </p:txBody>
      </p:sp>
      <mc:AlternateContent xmlns:mc="http://schemas.openxmlformats.org/markup-compatibility/2006">
        <mc:Choice xmlns="" xmlns:am3d="http://schemas.microsoft.com/office/drawing/2017/model3d" Requires="am3d">
          <p:graphicFrame>
            <p:nvGraphicFramePr>
              <p:cNvPr id="18" name="Modelo 3D 17" descr="Carpeta vacía">
                <a:extLst>
                  <a:ext uri="{FF2B5EF4-FFF2-40B4-BE49-F238E27FC236}">
                    <a16:creationId xmlns:a16="http://schemas.microsoft.com/office/drawing/2014/main" id="{76A7D3F9-21DF-4BBA-8FA2-BE630D0E886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55712567"/>
                  </p:ext>
                </p:extLst>
              </p:nvPr>
            </p:nvGraphicFramePr>
            <p:xfrm>
              <a:off x="2970031" y="1995993"/>
              <a:ext cx="432234" cy="332290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432234" cy="332290"/>
                    </a:xfrm>
                    <a:prstGeom prst="rect">
                      <a:avLst/>
                    </a:prstGeom>
                  </am3d:spPr>
                  <am3d:camera>
                    <am3d:pos x="0" y="0" z="597954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752410" d="1000000"/>
                    <am3d:preTrans dx="-17255" dy="-13837939" dz="361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5663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8" name="Modelo 3D 17" descr="Carpeta vacía">
                <a:extLst>
                  <a:ext uri="{FF2B5EF4-FFF2-40B4-BE49-F238E27FC236}">
                    <a16:creationId xmlns="" xmlns:a16="http://schemas.microsoft.com/office/drawing/2014/main" id="{76A7D3F9-21DF-4BBA-8FA2-BE630D0E886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70031" y="1995993"/>
                <a:ext cx="432234" cy="332290"/>
              </a:xfrm>
              <a:prstGeom prst="rect">
                <a:avLst/>
              </a:prstGeom>
            </p:spPr>
          </p:pic>
        </mc:Fallback>
      </mc:AlternateContent>
      <p:cxnSp>
        <p:nvCxnSpPr>
          <p:cNvPr id="28" name="Conector: angular 27">
            <a:extLst>
              <a:ext uri="{FF2B5EF4-FFF2-40B4-BE49-F238E27FC236}">
                <a16:creationId xmlns="" xmlns:a16="http://schemas.microsoft.com/office/drawing/2014/main" id="{A4EE498D-3E0D-4DAF-BFD1-09665BD567DF}"/>
              </a:ext>
            </a:extLst>
          </p:cNvPr>
          <p:cNvCxnSpPr>
            <a:cxnSpLocks/>
          </p:cNvCxnSpPr>
          <p:nvPr/>
        </p:nvCxnSpPr>
        <p:spPr>
          <a:xfrm>
            <a:off x="4431124" y="2226298"/>
            <a:ext cx="485050" cy="2811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="" xmlns:a16="http://schemas.microsoft.com/office/drawing/2014/main" id="{D53C7B5B-5F65-42B0-B01E-09C7D47D0D0A}"/>
              </a:ext>
            </a:extLst>
          </p:cNvPr>
          <p:cNvSpPr txBox="1"/>
          <p:nvPr/>
        </p:nvSpPr>
        <p:spPr>
          <a:xfrm>
            <a:off x="5175380" y="2378578"/>
            <a:ext cx="20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LoginController.js</a:t>
            </a:r>
          </a:p>
        </p:txBody>
      </p:sp>
      <p:pic>
        <p:nvPicPr>
          <p:cNvPr id="31" name="Gráfico 30" descr="Documento con relleno sólido">
            <a:extLst>
              <a:ext uri="{FF2B5EF4-FFF2-40B4-BE49-F238E27FC236}">
                <a16:creationId xmlns="" xmlns:a16="http://schemas.microsoft.com/office/drawing/2014/main" id="{314FDB1E-F2B1-4F72-9DD0-A8AEE37A63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0336" y="2391830"/>
            <a:ext cx="380381" cy="380381"/>
          </a:xfrm>
          <a:prstGeom prst="rect">
            <a:avLst/>
          </a:prstGeom>
        </p:spPr>
      </p:pic>
      <p:sp>
        <p:nvSpPr>
          <p:cNvPr id="32" name="CuadroTexto 31">
            <a:extLst>
              <a:ext uri="{FF2B5EF4-FFF2-40B4-BE49-F238E27FC236}">
                <a16:creationId xmlns="" xmlns:a16="http://schemas.microsoft.com/office/drawing/2014/main" id="{558946EA-1EE7-4518-83C5-F0744DEBE08F}"/>
              </a:ext>
            </a:extLst>
          </p:cNvPr>
          <p:cNvSpPr txBox="1"/>
          <p:nvPr/>
        </p:nvSpPr>
        <p:spPr>
          <a:xfrm>
            <a:off x="3351071" y="2969557"/>
            <a:ext cx="128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routes</a:t>
            </a:r>
            <a:endParaRPr lang="es-MX" dirty="0"/>
          </a:p>
        </p:txBody>
      </p:sp>
      <mc:AlternateContent xmlns:mc="http://schemas.openxmlformats.org/markup-compatibility/2006">
        <mc:Choice xmlns="" xmlns:am3d="http://schemas.microsoft.com/office/drawing/2017/model3d" Requires="am3d">
          <p:graphicFrame>
            <p:nvGraphicFramePr>
              <p:cNvPr id="33" name="Modelo 3D 32" descr="Carpeta vacía">
                <a:extLst>
                  <a:ext uri="{FF2B5EF4-FFF2-40B4-BE49-F238E27FC236}">
                    <a16:creationId xmlns:a16="http://schemas.microsoft.com/office/drawing/2014/main" id="{52751A90-4C4D-45AF-A293-A4A2B02BEF4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53735202"/>
                  </p:ext>
                </p:extLst>
              </p:nvPr>
            </p:nvGraphicFramePr>
            <p:xfrm>
              <a:off x="2970031" y="2956304"/>
              <a:ext cx="432234" cy="332290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432234" cy="332290"/>
                    </a:xfrm>
                    <a:prstGeom prst="rect">
                      <a:avLst/>
                    </a:prstGeom>
                  </am3d:spPr>
                  <am3d:camera>
                    <am3d:pos x="0" y="0" z="597954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752410" d="1000000"/>
                    <am3d:preTrans dx="-17255" dy="-13837939" dz="361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5663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3" name="Modelo 3D 32" descr="Carpeta vacía">
                <a:extLst>
                  <a:ext uri="{FF2B5EF4-FFF2-40B4-BE49-F238E27FC236}">
                    <a16:creationId xmlns="" xmlns:a16="http://schemas.microsoft.com/office/drawing/2014/main" id="{52751A90-4C4D-45AF-A293-A4A2B02BEF4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70031" y="2956304"/>
                <a:ext cx="432234" cy="332290"/>
              </a:xfrm>
              <a:prstGeom prst="rect">
                <a:avLst/>
              </a:prstGeom>
            </p:spPr>
          </p:pic>
        </mc:Fallback>
      </mc:AlternateContent>
      <p:cxnSp>
        <p:nvCxnSpPr>
          <p:cNvPr id="34" name="Conector: angular 33">
            <a:extLst>
              <a:ext uri="{FF2B5EF4-FFF2-40B4-BE49-F238E27FC236}">
                <a16:creationId xmlns="" xmlns:a16="http://schemas.microsoft.com/office/drawing/2014/main" id="{3AAD82A1-8CE6-4631-B816-50BD403C07F9}"/>
              </a:ext>
            </a:extLst>
          </p:cNvPr>
          <p:cNvCxnSpPr>
            <a:cxnSpLocks/>
          </p:cNvCxnSpPr>
          <p:nvPr/>
        </p:nvCxnSpPr>
        <p:spPr>
          <a:xfrm>
            <a:off x="4091142" y="3188020"/>
            <a:ext cx="485050" cy="2811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="" xmlns:a16="http://schemas.microsoft.com/office/drawing/2014/main" id="{8F7B314D-455A-45FB-9292-029BFAE77ED9}"/>
              </a:ext>
            </a:extLst>
          </p:cNvPr>
          <p:cNvSpPr txBox="1"/>
          <p:nvPr/>
        </p:nvSpPr>
        <p:spPr>
          <a:xfrm>
            <a:off x="4839241" y="3352142"/>
            <a:ext cx="20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login.js</a:t>
            </a:r>
          </a:p>
        </p:txBody>
      </p:sp>
      <p:pic>
        <p:nvPicPr>
          <p:cNvPr id="36" name="Gráfico 35" descr="Documento con relleno sólido">
            <a:extLst>
              <a:ext uri="{FF2B5EF4-FFF2-40B4-BE49-F238E27FC236}">
                <a16:creationId xmlns="" xmlns:a16="http://schemas.microsoft.com/office/drawing/2014/main" id="{22C1118B-B30D-46FF-9440-539AE28E9E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0354" y="3353552"/>
            <a:ext cx="380381" cy="380381"/>
          </a:xfrm>
          <a:prstGeom prst="rect">
            <a:avLst/>
          </a:prstGeom>
        </p:spPr>
      </p:pic>
      <p:sp>
        <p:nvSpPr>
          <p:cNvPr id="39" name="CuadroTexto 38">
            <a:extLst>
              <a:ext uri="{FF2B5EF4-FFF2-40B4-BE49-F238E27FC236}">
                <a16:creationId xmlns="" xmlns:a16="http://schemas.microsoft.com/office/drawing/2014/main" id="{FC06FF77-DC1C-4EDA-919B-6CFABA22F104}"/>
              </a:ext>
            </a:extLst>
          </p:cNvPr>
          <p:cNvSpPr txBox="1"/>
          <p:nvPr/>
        </p:nvSpPr>
        <p:spPr>
          <a:xfrm>
            <a:off x="3373395" y="3911347"/>
            <a:ext cx="128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views</a:t>
            </a:r>
            <a:endParaRPr lang="es-MX" dirty="0"/>
          </a:p>
        </p:txBody>
      </p:sp>
      <p:pic>
        <p:nvPicPr>
          <p:cNvPr id="40" name="Modelo 3D 39" descr="Carpeta vacía">
            <a:extLst>
              <a:ext uri="{FF2B5EF4-FFF2-40B4-BE49-F238E27FC236}">
                <a16:creationId xmlns="" xmlns:mc="http://schemas.openxmlformats.org/markup-compatibility/2006" xmlns:a16="http://schemas.microsoft.com/office/drawing/2014/main" id="{7F350119-1C58-4E21-B87F-74767EF462F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70031" y="3929868"/>
            <a:ext cx="432234" cy="332290"/>
          </a:xfrm>
          <a:prstGeom prst="rect">
            <a:avLst/>
          </a:prstGeom>
        </p:spPr>
      </p:pic>
      <p:cxnSp>
        <p:nvCxnSpPr>
          <p:cNvPr id="41" name="Conector: angular 40">
            <a:extLst>
              <a:ext uri="{FF2B5EF4-FFF2-40B4-BE49-F238E27FC236}">
                <a16:creationId xmlns="" xmlns:a16="http://schemas.microsoft.com/office/drawing/2014/main" id="{154D6F61-B42D-4252-9A21-21F75BC2C3D9}"/>
              </a:ext>
            </a:extLst>
          </p:cNvPr>
          <p:cNvCxnSpPr>
            <a:cxnSpLocks/>
          </p:cNvCxnSpPr>
          <p:nvPr/>
        </p:nvCxnSpPr>
        <p:spPr>
          <a:xfrm>
            <a:off x="4053489" y="4128399"/>
            <a:ext cx="485050" cy="2811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41">
            <a:extLst>
              <a:ext uri="{FF2B5EF4-FFF2-40B4-BE49-F238E27FC236}">
                <a16:creationId xmlns="" xmlns:a16="http://schemas.microsoft.com/office/drawing/2014/main" id="{B023788D-C6AA-47E1-8D6F-A0FF2E746554}"/>
              </a:ext>
            </a:extLst>
          </p:cNvPr>
          <p:cNvSpPr txBox="1"/>
          <p:nvPr/>
        </p:nvSpPr>
        <p:spPr>
          <a:xfrm>
            <a:off x="4943187" y="4280679"/>
            <a:ext cx="20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Layouts</a:t>
            </a:r>
            <a:endParaRPr lang="es-MX" dirty="0"/>
          </a:p>
        </p:txBody>
      </p:sp>
      <p:pic>
        <p:nvPicPr>
          <p:cNvPr id="44" name="Modelo 3D 43" descr="Carpeta vacía">
            <a:extLst>
              <a:ext uri="{FF2B5EF4-FFF2-40B4-BE49-F238E27FC236}">
                <a16:creationId xmlns="" xmlns:mc="http://schemas.openxmlformats.org/markup-compatibility/2006" xmlns:a16="http://schemas.microsoft.com/office/drawing/2014/main" id="{26C27100-6F9D-4426-96D2-05670C8C197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57279" y="4312453"/>
            <a:ext cx="432233" cy="332289"/>
          </a:xfrm>
          <a:prstGeom prst="rect">
            <a:avLst/>
          </a:prstGeom>
        </p:spPr>
      </p:pic>
      <p:cxnSp>
        <p:nvCxnSpPr>
          <p:cNvPr id="45" name="Conector: angular 44">
            <a:extLst>
              <a:ext uri="{FF2B5EF4-FFF2-40B4-BE49-F238E27FC236}">
                <a16:creationId xmlns="" xmlns:a16="http://schemas.microsoft.com/office/drawing/2014/main" id="{8ABE0B7F-0BF2-4546-92DC-99967B78BB2F}"/>
              </a:ext>
            </a:extLst>
          </p:cNvPr>
          <p:cNvCxnSpPr>
            <a:cxnSpLocks/>
          </p:cNvCxnSpPr>
          <p:nvPr/>
        </p:nvCxnSpPr>
        <p:spPr>
          <a:xfrm>
            <a:off x="5811270" y="4502971"/>
            <a:ext cx="485050" cy="2811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="" xmlns:a16="http://schemas.microsoft.com/office/drawing/2014/main" id="{B26DC3B3-D9D1-4158-8C3C-5CE577C0D233}"/>
              </a:ext>
            </a:extLst>
          </p:cNvPr>
          <p:cNvSpPr txBox="1"/>
          <p:nvPr/>
        </p:nvSpPr>
        <p:spPr>
          <a:xfrm>
            <a:off x="6638746" y="4644874"/>
            <a:ext cx="123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main.hbs</a:t>
            </a:r>
            <a:endParaRPr lang="es-MX" dirty="0"/>
          </a:p>
        </p:txBody>
      </p:sp>
      <p:pic>
        <p:nvPicPr>
          <p:cNvPr id="47" name="Gráfico 46" descr="Documento con relleno sólido">
            <a:extLst>
              <a:ext uri="{FF2B5EF4-FFF2-40B4-BE49-F238E27FC236}">
                <a16:creationId xmlns="" xmlns:a16="http://schemas.microsoft.com/office/drawing/2014/main" id="{283AB1FA-1AAC-44A3-AF09-4F645CB65B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14864" y="4600311"/>
            <a:ext cx="380381" cy="380381"/>
          </a:xfrm>
          <a:prstGeom prst="rect">
            <a:avLst/>
          </a:prstGeom>
        </p:spPr>
      </p:pic>
      <p:sp>
        <p:nvSpPr>
          <p:cNvPr id="53" name="CuadroTexto 52">
            <a:extLst>
              <a:ext uri="{FF2B5EF4-FFF2-40B4-BE49-F238E27FC236}">
                <a16:creationId xmlns="" xmlns:a16="http://schemas.microsoft.com/office/drawing/2014/main" id="{DEA1A631-DAE9-4620-B730-707E51C0B6E9}"/>
              </a:ext>
            </a:extLst>
          </p:cNvPr>
          <p:cNvSpPr txBox="1"/>
          <p:nvPr/>
        </p:nvSpPr>
        <p:spPr>
          <a:xfrm>
            <a:off x="4932661" y="4932017"/>
            <a:ext cx="20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Login</a:t>
            </a:r>
            <a:endParaRPr lang="es-MX" dirty="0"/>
          </a:p>
        </p:txBody>
      </p:sp>
      <p:pic>
        <p:nvPicPr>
          <p:cNvPr id="54" name="Modelo 3D 53" descr="Carpeta vacía">
            <a:extLst>
              <a:ext uri="{FF2B5EF4-FFF2-40B4-BE49-F238E27FC236}">
                <a16:creationId xmlns="" xmlns:mc="http://schemas.openxmlformats.org/markup-compatibility/2006" xmlns:a16="http://schemas.microsoft.com/office/drawing/2014/main" id="{BE763899-2C89-41CE-8701-736B60CADA5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46753" y="4963791"/>
            <a:ext cx="432233" cy="332289"/>
          </a:xfrm>
          <a:prstGeom prst="rect">
            <a:avLst/>
          </a:prstGeom>
        </p:spPr>
      </p:pic>
      <p:cxnSp>
        <p:nvCxnSpPr>
          <p:cNvPr id="55" name="Conector: angular 54">
            <a:extLst>
              <a:ext uri="{FF2B5EF4-FFF2-40B4-BE49-F238E27FC236}">
                <a16:creationId xmlns="" xmlns:a16="http://schemas.microsoft.com/office/drawing/2014/main" id="{F4238B21-2F73-4006-89ED-D66A6E706442}"/>
              </a:ext>
            </a:extLst>
          </p:cNvPr>
          <p:cNvCxnSpPr>
            <a:cxnSpLocks/>
          </p:cNvCxnSpPr>
          <p:nvPr/>
        </p:nvCxnSpPr>
        <p:spPr>
          <a:xfrm>
            <a:off x="5575790" y="5161877"/>
            <a:ext cx="485050" cy="2811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adroTexto 55">
            <a:extLst>
              <a:ext uri="{FF2B5EF4-FFF2-40B4-BE49-F238E27FC236}">
                <a16:creationId xmlns="" xmlns:a16="http://schemas.microsoft.com/office/drawing/2014/main" id="{FB4D698E-7515-4DE0-A696-1F22EA876F0E}"/>
              </a:ext>
            </a:extLst>
          </p:cNvPr>
          <p:cNvSpPr txBox="1"/>
          <p:nvPr/>
        </p:nvSpPr>
        <p:spPr>
          <a:xfrm>
            <a:off x="6403266" y="5303780"/>
            <a:ext cx="123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index.hbs</a:t>
            </a:r>
            <a:endParaRPr lang="es-MX" dirty="0"/>
          </a:p>
        </p:txBody>
      </p:sp>
      <p:pic>
        <p:nvPicPr>
          <p:cNvPr id="57" name="Gráfico 56" descr="Documento con relleno sólido">
            <a:extLst>
              <a:ext uri="{FF2B5EF4-FFF2-40B4-BE49-F238E27FC236}">
                <a16:creationId xmlns="" xmlns:a16="http://schemas.microsoft.com/office/drawing/2014/main" id="{522C0F25-B6AB-469E-9EA9-F47BB48D89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79384" y="5259217"/>
            <a:ext cx="380381" cy="380381"/>
          </a:xfrm>
          <a:prstGeom prst="rect">
            <a:avLst/>
          </a:prstGeom>
        </p:spPr>
      </p:pic>
      <p:sp>
        <p:nvSpPr>
          <p:cNvPr id="58" name="CuadroTexto 57">
            <a:extLst>
              <a:ext uri="{FF2B5EF4-FFF2-40B4-BE49-F238E27FC236}">
                <a16:creationId xmlns="" xmlns:a16="http://schemas.microsoft.com/office/drawing/2014/main" id="{89BB4544-8FED-4A18-A2B3-05C37DEE0727}"/>
              </a:ext>
            </a:extLst>
          </p:cNvPr>
          <p:cNvSpPr txBox="1"/>
          <p:nvPr/>
        </p:nvSpPr>
        <p:spPr>
          <a:xfrm>
            <a:off x="6320586" y="5781461"/>
            <a:ext cx="1480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register.hbs</a:t>
            </a:r>
            <a:endParaRPr lang="es-MX" dirty="0"/>
          </a:p>
        </p:txBody>
      </p:sp>
      <p:pic>
        <p:nvPicPr>
          <p:cNvPr id="59" name="Gráfico 58" descr="Documento con relleno sólido">
            <a:extLst>
              <a:ext uri="{FF2B5EF4-FFF2-40B4-BE49-F238E27FC236}">
                <a16:creationId xmlns="" xmlns:a16="http://schemas.microsoft.com/office/drawing/2014/main" id="{42269CBD-D5AA-4BE7-99BB-53DA8BC5D4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73062" y="5733457"/>
            <a:ext cx="380381" cy="380381"/>
          </a:xfrm>
          <a:prstGeom prst="rect">
            <a:avLst/>
          </a:prstGeom>
        </p:spPr>
      </p:pic>
      <p:sp>
        <p:nvSpPr>
          <p:cNvPr id="60" name="CuadroTexto 59">
            <a:extLst>
              <a:ext uri="{FF2B5EF4-FFF2-40B4-BE49-F238E27FC236}">
                <a16:creationId xmlns="" xmlns:a16="http://schemas.microsoft.com/office/drawing/2014/main" id="{744C75D9-EB6A-4331-B838-92C7395252DE}"/>
              </a:ext>
            </a:extLst>
          </p:cNvPr>
          <p:cNvSpPr txBox="1"/>
          <p:nvPr/>
        </p:nvSpPr>
        <p:spPr>
          <a:xfrm>
            <a:off x="4850995" y="6266067"/>
            <a:ext cx="122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home.hbs</a:t>
            </a:r>
            <a:endParaRPr lang="es-MX" dirty="0"/>
          </a:p>
        </p:txBody>
      </p:sp>
      <p:pic>
        <p:nvPicPr>
          <p:cNvPr id="61" name="Gráfico 60" descr="Documento con relleno sólido">
            <a:extLst>
              <a:ext uri="{FF2B5EF4-FFF2-40B4-BE49-F238E27FC236}">
                <a16:creationId xmlns="" xmlns:a16="http://schemas.microsoft.com/office/drawing/2014/main" id="{EC82B5D4-6669-4F77-84F5-E976AEF5115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7114" y="6221505"/>
            <a:ext cx="377458" cy="334134"/>
          </a:xfrm>
          <a:prstGeom prst="rect">
            <a:avLst/>
          </a:prstGeom>
        </p:spPr>
      </p:pic>
      <p:sp>
        <p:nvSpPr>
          <p:cNvPr id="74" name="CuadroTexto 73">
            <a:extLst>
              <a:ext uri="{FF2B5EF4-FFF2-40B4-BE49-F238E27FC236}">
                <a16:creationId xmlns="" xmlns:a16="http://schemas.microsoft.com/office/drawing/2014/main" id="{1195C4D1-E9C9-41BF-9063-D7884874268D}"/>
              </a:ext>
            </a:extLst>
          </p:cNvPr>
          <p:cNvSpPr txBox="1"/>
          <p:nvPr/>
        </p:nvSpPr>
        <p:spPr>
          <a:xfrm>
            <a:off x="2222434" y="589991"/>
            <a:ext cx="125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main.hbs</a:t>
            </a:r>
            <a:endParaRPr lang="es-MX" dirty="0"/>
          </a:p>
        </p:txBody>
      </p:sp>
      <p:pic>
        <p:nvPicPr>
          <p:cNvPr id="75" name="Gráfico 74" descr="Documento con relleno sólido">
            <a:extLst>
              <a:ext uri="{FF2B5EF4-FFF2-40B4-BE49-F238E27FC236}">
                <a16:creationId xmlns="" xmlns:a16="http://schemas.microsoft.com/office/drawing/2014/main" id="{FFBE67EA-09A3-42FD-A6EC-3607DD1349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7389" y="603243"/>
            <a:ext cx="380381" cy="380381"/>
          </a:xfrm>
          <a:prstGeom prst="rect">
            <a:avLst/>
          </a:prstGeom>
        </p:spPr>
      </p:pic>
      <p:sp>
        <p:nvSpPr>
          <p:cNvPr id="76" name="CuadroTexto 75">
            <a:extLst>
              <a:ext uri="{FF2B5EF4-FFF2-40B4-BE49-F238E27FC236}">
                <a16:creationId xmlns="" xmlns:a16="http://schemas.microsoft.com/office/drawing/2014/main" id="{B70CAE5E-DE9A-463F-9463-FBCFF0C3903E}"/>
              </a:ext>
            </a:extLst>
          </p:cNvPr>
          <p:cNvSpPr txBox="1"/>
          <p:nvPr/>
        </p:nvSpPr>
        <p:spPr>
          <a:xfrm>
            <a:off x="2251162" y="1041508"/>
            <a:ext cx="1839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Package-lock.json</a:t>
            </a:r>
            <a:endParaRPr lang="es-MX" dirty="0"/>
          </a:p>
        </p:txBody>
      </p:sp>
      <p:pic>
        <p:nvPicPr>
          <p:cNvPr id="77" name="Gráfico 76" descr="Documento con relleno sólido">
            <a:extLst>
              <a:ext uri="{FF2B5EF4-FFF2-40B4-BE49-F238E27FC236}">
                <a16:creationId xmlns="" xmlns:a16="http://schemas.microsoft.com/office/drawing/2014/main" id="{FA29B82E-DB0E-4B05-94D6-A9ADB2C20E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6117" y="1054760"/>
            <a:ext cx="380381" cy="380381"/>
          </a:xfrm>
          <a:prstGeom prst="rect">
            <a:avLst/>
          </a:prstGeom>
        </p:spPr>
      </p:pic>
      <p:sp>
        <p:nvSpPr>
          <p:cNvPr id="43" name="CuadroTexto 59">
            <a:extLst>
              <a:ext uri="{FF2B5EF4-FFF2-40B4-BE49-F238E27FC236}">
                <a16:creationId xmlns="" xmlns:a16="http://schemas.microsoft.com/office/drawing/2014/main" id="{744C75D9-EB6A-4331-B838-92C7395252DE}"/>
              </a:ext>
            </a:extLst>
          </p:cNvPr>
          <p:cNvSpPr txBox="1"/>
          <p:nvPr/>
        </p:nvSpPr>
        <p:spPr>
          <a:xfrm>
            <a:off x="4871590" y="5896735"/>
            <a:ext cx="122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app</a:t>
            </a:r>
            <a:r>
              <a:rPr lang="es-MX" dirty="0" smtClean="0"/>
              <a:t>.js</a:t>
            </a:r>
            <a:endParaRPr lang="es-MX" dirty="0"/>
          </a:p>
        </p:txBody>
      </p:sp>
      <p:pic>
        <p:nvPicPr>
          <p:cNvPr id="48" name="Gráfico 60" descr="Documento con relleno sólido">
            <a:extLst>
              <a:ext uri="{FF2B5EF4-FFF2-40B4-BE49-F238E27FC236}">
                <a16:creationId xmlns="" xmlns:a16="http://schemas.microsoft.com/office/drawing/2014/main" id="{EC82B5D4-6669-4F77-84F5-E976AEF5115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7709" y="5852173"/>
            <a:ext cx="377458" cy="33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98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802574" y="246372"/>
            <a:ext cx="10515600" cy="822407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b="1" dirty="0" err="1" smtClean="0"/>
              <a:t>node_modules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43198" y="1172482"/>
            <a:ext cx="10515600" cy="1071954"/>
          </a:xfrm>
        </p:spPr>
        <p:txBody>
          <a:bodyPr/>
          <a:lstStyle/>
          <a:p>
            <a:r>
              <a:rPr lang="es-MX" dirty="0" smtClean="0"/>
              <a:t>Carpeta en la cual se almacenan absolutamente todas </a:t>
            </a:r>
            <a:r>
              <a:rPr lang="es-MX" dirty="0" err="1" smtClean="0"/>
              <a:t>laslibrerias</a:t>
            </a:r>
            <a:r>
              <a:rPr lang="es-MX" dirty="0" smtClean="0"/>
              <a:t> y funciones que se utilizaran en nuestro código.</a:t>
            </a:r>
            <a:endParaRPr lang="es-MX" dirty="0"/>
          </a:p>
        </p:txBody>
      </p:sp>
      <p:sp>
        <p:nvSpPr>
          <p:cNvPr id="11" name="1 Título"/>
          <p:cNvSpPr txBox="1">
            <a:spLocks/>
          </p:cNvSpPr>
          <p:nvPr/>
        </p:nvSpPr>
        <p:spPr>
          <a:xfrm>
            <a:off x="848097" y="2252660"/>
            <a:ext cx="10515600" cy="8224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0" dirty="0" smtClean="0"/>
          </a:p>
          <a:p>
            <a:r>
              <a:rPr lang="es-MX" sz="16000" b="1" dirty="0" err="1" smtClean="0"/>
              <a:t>main.hbs</a:t>
            </a:r>
            <a:endParaRPr lang="es-MX" sz="16000" b="1" dirty="0"/>
          </a:p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12" name="2 Marcador de contenido"/>
          <p:cNvSpPr txBox="1">
            <a:spLocks/>
          </p:cNvSpPr>
          <p:nvPr/>
        </p:nvSpPr>
        <p:spPr>
          <a:xfrm>
            <a:off x="848097" y="3217490"/>
            <a:ext cx="10515600" cy="1071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smtClean="0"/>
              <a:t>Archivo (</a:t>
            </a:r>
            <a:r>
              <a:rPr lang="es-MX" dirty="0" err="1" smtClean="0"/>
              <a:t>hbs</a:t>
            </a:r>
            <a:r>
              <a:rPr lang="es-MX" dirty="0" smtClean="0"/>
              <a:t>) donde se encuentra el aspecto visual y algo funcional de nuestra pagina web.</a:t>
            </a:r>
            <a:endParaRPr lang="es-MX" dirty="0"/>
          </a:p>
        </p:txBody>
      </p:sp>
      <p:pic>
        <p:nvPicPr>
          <p:cNvPr id="13" name="Gráfico 74" descr="Documento con relleno sólido">
            <a:extLst>
              <a:ext uri="{FF2B5EF4-FFF2-40B4-BE49-F238E27FC236}">
                <a16:creationId xmlns="" xmlns:a16="http://schemas.microsoft.com/office/drawing/2014/main" id="{FFBE67EA-09A3-42FD-A6EC-3607DD1349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252" y="2369440"/>
            <a:ext cx="588846" cy="588846"/>
          </a:xfrm>
          <a:prstGeom prst="rect">
            <a:avLst/>
          </a:prstGeom>
        </p:spPr>
      </p:pic>
      <p:sp>
        <p:nvSpPr>
          <p:cNvPr id="14" name="1 Título"/>
          <p:cNvSpPr txBox="1">
            <a:spLocks/>
          </p:cNvSpPr>
          <p:nvPr/>
        </p:nvSpPr>
        <p:spPr>
          <a:xfrm>
            <a:off x="848097" y="4498767"/>
            <a:ext cx="10515600" cy="8224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0" dirty="0" smtClean="0"/>
          </a:p>
          <a:p>
            <a:r>
              <a:rPr lang="es-MX" sz="16000" b="1" dirty="0" err="1" smtClean="0"/>
              <a:t>Package.json</a:t>
            </a:r>
            <a:endParaRPr lang="es-MX" sz="16000" b="1" dirty="0"/>
          </a:p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15" name="2 Marcador de contenido"/>
          <p:cNvSpPr txBox="1">
            <a:spLocks/>
          </p:cNvSpPr>
          <p:nvPr/>
        </p:nvSpPr>
        <p:spPr>
          <a:xfrm>
            <a:off x="848097" y="5463597"/>
            <a:ext cx="10515600" cy="1071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smtClean="0"/>
              <a:t>Archivo (</a:t>
            </a:r>
            <a:r>
              <a:rPr lang="es-MX" dirty="0" err="1" smtClean="0"/>
              <a:t>json</a:t>
            </a:r>
            <a:r>
              <a:rPr lang="es-MX" dirty="0" smtClean="0"/>
              <a:t>)  que se </a:t>
            </a:r>
            <a:r>
              <a:rPr lang="es-MX" dirty="0"/>
              <a:t>utiliza para estructurar datos </a:t>
            </a:r>
            <a:r>
              <a:rPr lang="es-MX" dirty="0" smtClean="0"/>
              <a:t>de nuestra pagina web como el nombre, versión, descripción, </a:t>
            </a:r>
            <a:r>
              <a:rPr lang="es-MX" dirty="0" err="1" smtClean="0"/>
              <a:t>main</a:t>
            </a:r>
            <a:r>
              <a:rPr lang="es-MX" dirty="0" smtClean="0"/>
              <a:t>, etc.</a:t>
            </a:r>
            <a:endParaRPr lang="es-MX" dirty="0"/>
          </a:p>
        </p:txBody>
      </p:sp>
      <p:pic>
        <p:nvPicPr>
          <p:cNvPr id="16" name="Gráfico 74" descr="Documento con relleno sólido">
            <a:extLst>
              <a:ext uri="{FF2B5EF4-FFF2-40B4-BE49-F238E27FC236}">
                <a16:creationId xmlns="" xmlns:a16="http://schemas.microsoft.com/office/drawing/2014/main" id="{FFBE67EA-09A3-42FD-A6EC-3607DD1349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252" y="4615547"/>
            <a:ext cx="588846" cy="58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49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 Título"/>
          <p:cNvSpPr txBox="1">
            <a:spLocks/>
          </p:cNvSpPr>
          <p:nvPr/>
        </p:nvSpPr>
        <p:spPr>
          <a:xfrm>
            <a:off x="848097" y="235525"/>
            <a:ext cx="10515600" cy="8224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0" dirty="0" smtClean="0"/>
          </a:p>
          <a:p>
            <a:r>
              <a:rPr lang="es-MX" sz="16000" b="1" dirty="0" err="1" smtClean="0"/>
              <a:t>Package-lock.json</a:t>
            </a:r>
            <a:endParaRPr lang="es-MX" sz="16000" b="1" dirty="0"/>
          </a:p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15" name="2 Marcador de contenido"/>
          <p:cNvSpPr txBox="1">
            <a:spLocks/>
          </p:cNvSpPr>
          <p:nvPr/>
        </p:nvSpPr>
        <p:spPr>
          <a:xfrm>
            <a:off x="848097" y="1200355"/>
            <a:ext cx="10515600" cy="10719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smtClean="0"/>
              <a:t>Al igual que el anterior </a:t>
            </a:r>
            <a:r>
              <a:rPr lang="es-MX" dirty="0"/>
              <a:t>se utiliza para estructurar </a:t>
            </a:r>
            <a:r>
              <a:rPr lang="es-MX" dirty="0" smtClean="0"/>
              <a:t>datos pero esta ves es de nuestras librerías y funciones que tenemos en la carpeta </a:t>
            </a:r>
            <a:r>
              <a:rPr lang="es-MX" b="1" dirty="0" err="1"/>
              <a:t>node_modules</a:t>
            </a:r>
            <a:r>
              <a:rPr lang="es-MX" dirty="0" smtClean="0"/>
              <a:t> .</a:t>
            </a:r>
            <a:endParaRPr lang="es-MX" dirty="0"/>
          </a:p>
        </p:txBody>
      </p:sp>
      <p:pic>
        <p:nvPicPr>
          <p:cNvPr id="16" name="Gráfico 74" descr="Documento con relleno sólido">
            <a:extLst>
              <a:ext uri="{FF2B5EF4-FFF2-40B4-BE49-F238E27FC236}">
                <a16:creationId xmlns="" xmlns:a16="http://schemas.microsoft.com/office/drawing/2014/main" id="{FFBE67EA-09A3-42FD-A6EC-3607DD1349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252" y="352305"/>
            <a:ext cx="588846" cy="588846"/>
          </a:xfrm>
          <a:prstGeom prst="rect">
            <a:avLst/>
          </a:prstGeom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08710" y="2444504"/>
            <a:ext cx="10515600" cy="8224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0" dirty="0" smtClean="0"/>
          </a:p>
          <a:p>
            <a:r>
              <a:rPr lang="es-MX" sz="16000" b="1" dirty="0" smtClean="0"/>
              <a:t>SRC</a:t>
            </a:r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848097" y="3409335"/>
            <a:ext cx="10515600" cy="1071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smtClean="0"/>
              <a:t>Carpeta la cual contiene </a:t>
            </a:r>
            <a:r>
              <a:rPr lang="es-MX" dirty="0" err="1" smtClean="0"/>
              <a:t>controllers</a:t>
            </a:r>
            <a:r>
              <a:rPr lang="es-MX" dirty="0" smtClean="0"/>
              <a:t>, las </a:t>
            </a:r>
            <a:r>
              <a:rPr lang="es-MX" dirty="0" err="1" smtClean="0"/>
              <a:t>routes</a:t>
            </a:r>
            <a:r>
              <a:rPr lang="es-MX" dirty="0" smtClean="0"/>
              <a:t>, las </a:t>
            </a:r>
            <a:r>
              <a:rPr lang="es-MX" dirty="0" err="1" smtClean="0"/>
              <a:t>views</a:t>
            </a:r>
            <a:r>
              <a:rPr lang="es-MX" dirty="0" smtClean="0"/>
              <a:t> y </a:t>
            </a:r>
            <a:r>
              <a:rPr lang="es-MX" dirty="0" err="1" smtClean="0"/>
              <a:t>unarchivo</a:t>
            </a:r>
            <a:r>
              <a:rPr lang="es-MX" dirty="0" smtClean="0"/>
              <a:t> java script</a:t>
            </a:r>
            <a:r>
              <a:rPr lang="es-MX" dirty="0" smtClean="0"/>
              <a:t>.</a:t>
            </a:r>
            <a:endParaRPr lang="es-MX" dirty="0"/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848097" y="4481288"/>
            <a:ext cx="10515600" cy="8224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0" dirty="0" smtClean="0"/>
          </a:p>
          <a:p>
            <a:r>
              <a:rPr lang="es-MX" sz="16000" b="1" dirty="0" smtClean="0"/>
              <a:t>App.js</a:t>
            </a:r>
            <a:endParaRPr lang="es-MX" sz="16000" b="1" dirty="0"/>
          </a:p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848097" y="5446118"/>
            <a:ext cx="10515600" cy="1071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smtClean="0"/>
              <a:t>Esqueleto funcional de nuestra pagina carga </a:t>
            </a:r>
            <a:r>
              <a:rPr lang="es-MX" dirty="0" err="1" smtClean="0"/>
              <a:t>librerias</a:t>
            </a:r>
            <a:r>
              <a:rPr lang="es-MX" dirty="0" smtClean="0"/>
              <a:t>, define rutas y accesos y es aquel que hace que podamos ejecutar nuestro </a:t>
            </a:r>
            <a:r>
              <a:rPr lang="es-MX" dirty="0" err="1" smtClean="0"/>
              <a:t>codigo</a:t>
            </a:r>
            <a:r>
              <a:rPr lang="es-MX" dirty="0" smtClean="0"/>
              <a:t>.</a:t>
            </a:r>
            <a:endParaRPr lang="es-MX" dirty="0"/>
          </a:p>
        </p:txBody>
      </p:sp>
      <p:pic>
        <p:nvPicPr>
          <p:cNvPr id="10" name="Gráfico 74" descr="Documento con relleno sólido">
            <a:extLst>
              <a:ext uri="{FF2B5EF4-FFF2-40B4-BE49-F238E27FC236}">
                <a16:creationId xmlns="" xmlns:a16="http://schemas.microsoft.com/office/drawing/2014/main" id="{FFBE67EA-09A3-42FD-A6EC-3607DD1349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252" y="4598068"/>
            <a:ext cx="588846" cy="58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77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259252" y="176317"/>
            <a:ext cx="10515600" cy="8224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0" dirty="0" smtClean="0"/>
          </a:p>
          <a:p>
            <a:r>
              <a:rPr lang="es-MX" sz="16000" b="1" dirty="0" err="1" smtClean="0"/>
              <a:t>Controllers</a:t>
            </a:r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698639" y="1141148"/>
            <a:ext cx="10515600" cy="1071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smtClean="0"/>
              <a:t>Carpeta la cual contiene </a:t>
            </a:r>
            <a:r>
              <a:rPr lang="es-MX" dirty="0" err="1" smtClean="0"/>
              <a:t>codigo</a:t>
            </a:r>
            <a:r>
              <a:rPr lang="es-MX" dirty="0" smtClean="0"/>
              <a:t> para definir las funciones de botones o enlaces.</a:t>
            </a:r>
            <a:endParaRPr lang="es-MX" dirty="0"/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848097" y="2213102"/>
            <a:ext cx="10515600" cy="8224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0" dirty="0" smtClean="0"/>
          </a:p>
          <a:p>
            <a:r>
              <a:rPr lang="es-MX" sz="16000" b="1" dirty="0" smtClean="0"/>
              <a:t>LoginControllers.js</a:t>
            </a:r>
            <a:endParaRPr lang="es-MX" sz="16000" b="1" dirty="0" smtClean="0"/>
          </a:p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848097" y="3177932"/>
            <a:ext cx="10515600" cy="1071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smtClean="0"/>
              <a:t>Archivo </a:t>
            </a:r>
            <a:r>
              <a:rPr lang="es-MX" dirty="0" err="1" smtClean="0"/>
              <a:t>javascript</a:t>
            </a:r>
            <a:r>
              <a:rPr lang="es-MX" dirty="0" smtClean="0"/>
              <a:t> el cual da funciones a ciertos botones que tendremos en nuestra pagina.</a:t>
            </a:r>
            <a:endParaRPr lang="es-MX" dirty="0"/>
          </a:p>
        </p:txBody>
      </p:sp>
      <p:pic>
        <p:nvPicPr>
          <p:cNvPr id="10" name="Gráfico 74" descr="Documento con relleno sólido">
            <a:extLst>
              <a:ext uri="{FF2B5EF4-FFF2-40B4-BE49-F238E27FC236}">
                <a16:creationId xmlns="" xmlns:a16="http://schemas.microsoft.com/office/drawing/2014/main" id="{FFBE67EA-09A3-42FD-A6EC-3607DD1349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252" y="2329882"/>
            <a:ext cx="588846" cy="588846"/>
          </a:xfrm>
          <a:prstGeom prst="rect">
            <a:avLst/>
          </a:prstGeom>
        </p:spPr>
      </p:pic>
      <p:sp>
        <p:nvSpPr>
          <p:cNvPr id="17" name="1 Título"/>
          <p:cNvSpPr txBox="1">
            <a:spLocks/>
          </p:cNvSpPr>
          <p:nvPr/>
        </p:nvSpPr>
        <p:spPr>
          <a:xfrm>
            <a:off x="259252" y="4513264"/>
            <a:ext cx="10515600" cy="8224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0" dirty="0" smtClean="0"/>
          </a:p>
          <a:p>
            <a:r>
              <a:rPr lang="es-MX" sz="16000" b="1" dirty="0" err="1" smtClean="0"/>
              <a:t>Routes</a:t>
            </a:r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18" name="2 Marcador de contenido"/>
          <p:cNvSpPr txBox="1">
            <a:spLocks/>
          </p:cNvSpPr>
          <p:nvPr/>
        </p:nvSpPr>
        <p:spPr>
          <a:xfrm>
            <a:off x="698639" y="5478095"/>
            <a:ext cx="10515600" cy="1071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smtClean="0"/>
              <a:t>Carpeta la cual almacena un archivo con las diferentes conexiones que tendrá la </a:t>
            </a:r>
            <a:r>
              <a:rPr lang="es-MX" dirty="0" err="1" smtClean="0"/>
              <a:t>pgina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183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>
          <a:xfrm>
            <a:off x="848097" y="514930"/>
            <a:ext cx="10515600" cy="8224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0" dirty="0" smtClean="0"/>
          </a:p>
          <a:p>
            <a:r>
              <a:rPr lang="es-MX" sz="16000" b="1" dirty="0" smtClean="0"/>
              <a:t>login.js</a:t>
            </a:r>
            <a:endParaRPr lang="es-MX" sz="16000" b="1" dirty="0" smtClean="0"/>
          </a:p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848097" y="1479760"/>
            <a:ext cx="10515600" cy="1071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smtClean="0"/>
              <a:t>Archivo </a:t>
            </a:r>
            <a:r>
              <a:rPr lang="es-MX" dirty="0" err="1" smtClean="0"/>
              <a:t>javascript</a:t>
            </a:r>
            <a:r>
              <a:rPr lang="es-MX" dirty="0" smtClean="0"/>
              <a:t> el cual hace las conexiones con todos los </a:t>
            </a:r>
            <a:r>
              <a:rPr lang="es-MX" dirty="0" err="1" smtClean="0"/>
              <a:t>demas</a:t>
            </a:r>
            <a:r>
              <a:rPr lang="es-MX" dirty="0" smtClean="0"/>
              <a:t> </a:t>
            </a:r>
            <a:r>
              <a:rPr lang="es-MX" dirty="0" err="1" smtClean="0"/>
              <a:t>codigos</a:t>
            </a:r>
            <a:r>
              <a:rPr lang="es-MX" dirty="0" smtClean="0"/>
              <a:t>.</a:t>
            </a:r>
            <a:endParaRPr lang="es-MX" dirty="0"/>
          </a:p>
        </p:txBody>
      </p:sp>
      <p:pic>
        <p:nvPicPr>
          <p:cNvPr id="10" name="Gráfico 74" descr="Documento con relleno sólido">
            <a:extLst>
              <a:ext uri="{FF2B5EF4-FFF2-40B4-BE49-F238E27FC236}">
                <a16:creationId xmlns="" xmlns:a16="http://schemas.microsoft.com/office/drawing/2014/main" id="{FFBE67EA-09A3-42FD-A6EC-3607DD1349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252" y="631710"/>
            <a:ext cx="588846" cy="588846"/>
          </a:xfrm>
          <a:prstGeom prst="rect">
            <a:avLst/>
          </a:prstGeom>
        </p:spPr>
      </p:pic>
      <p:sp>
        <p:nvSpPr>
          <p:cNvPr id="17" name="1 Título"/>
          <p:cNvSpPr txBox="1">
            <a:spLocks/>
          </p:cNvSpPr>
          <p:nvPr/>
        </p:nvSpPr>
        <p:spPr>
          <a:xfrm>
            <a:off x="259252" y="2551714"/>
            <a:ext cx="10515600" cy="8224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0" dirty="0" smtClean="0"/>
          </a:p>
          <a:p>
            <a:r>
              <a:rPr lang="es-MX" sz="16000" b="1" dirty="0" err="1" smtClean="0"/>
              <a:t>views</a:t>
            </a:r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18" name="2 Marcador de contenido"/>
          <p:cNvSpPr txBox="1">
            <a:spLocks/>
          </p:cNvSpPr>
          <p:nvPr/>
        </p:nvSpPr>
        <p:spPr>
          <a:xfrm>
            <a:off x="698639" y="3516545"/>
            <a:ext cx="10515600" cy="1071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smtClean="0"/>
              <a:t>Carpeta con los </a:t>
            </a:r>
            <a:r>
              <a:rPr lang="es-MX" dirty="0" err="1" smtClean="0"/>
              <a:t>codigos</a:t>
            </a:r>
            <a:r>
              <a:rPr lang="es-MX" dirty="0" smtClean="0"/>
              <a:t> que tienen la estructura de lo que se vera en las paginas de nuestras pagina web.</a:t>
            </a:r>
            <a:endParaRPr lang="es-MX" dirty="0"/>
          </a:p>
        </p:txBody>
      </p:sp>
      <p:sp>
        <p:nvSpPr>
          <p:cNvPr id="11" name="1 Título"/>
          <p:cNvSpPr txBox="1">
            <a:spLocks/>
          </p:cNvSpPr>
          <p:nvPr/>
        </p:nvSpPr>
        <p:spPr>
          <a:xfrm>
            <a:off x="259252" y="4598870"/>
            <a:ext cx="10515600" cy="8224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0" dirty="0" smtClean="0"/>
          </a:p>
          <a:p>
            <a:r>
              <a:rPr lang="es-MX" sz="16000" b="1" dirty="0" err="1" smtClean="0"/>
              <a:t>Layoust</a:t>
            </a:r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12" name="2 Marcador de contenido"/>
          <p:cNvSpPr txBox="1">
            <a:spLocks/>
          </p:cNvSpPr>
          <p:nvPr/>
        </p:nvSpPr>
        <p:spPr>
          <a:xfrm>
            <a:off x="698639" y="5563701"/>
            <a:ext cx="10515600" cy="1071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smtClean="0"/>
              <a:t>Carpeta con archivo que tiene el diseño de la pagina.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1710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>
          <a:xfrm>
            <a:off x="848097" y="514930"/>
            <a:ext cx="10515600" cy="8224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0" dirty="0" smtClean="0"/>
          </a:p>
          <a:p>
            <a:r>
              <a:rPr lang="es-MX" sz="16000" b="1" dirty="0" err="1" smtClean="0"/>
              <a:t>main.hbs</a:t>
            </a:r>
            <a:endParaRPr lang="es-MX" sz="16000" b="1" dirty="0" smtClean="0"/>
          </a:p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848097" y="1479760"/>
            <a:ext cx="10515600" cy="1071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smtClean="0"/>
              <a:t>Archivo </a:t>
            </a:r>
            <a:r>
              <a:rPr lang="es-MX" dirty="0" err="1" smtClean="0"/>
              <a:t>javascript</a:t>
            </a:r>
            <a:r>
              <a:rPr lang="es-MX" dirty="0" smtClean="0"/>
              <a:t> el cual contiene el diseño de la pagina.</a:t>
            </a:r>
            <a:endParaRPr lang="es-MX" dirty="0"/>
          </a:p>
        </p:txBody>
      </p:sp>
      <p:pic>
        <p:nvPicPr>
          <p:cNvPr id="10" name="Gráfico 74" descr="Documento con relleno sólido">
            <a:extLst>
              <a:ext uri="{FF2B5EF4-FFF2-40B4-BE49-F238E27FC236}">
                <a16:creationId xmlns="" xmlns:a16="http://schemas.microsoft.com/office/drawing/2014/main" id="{FFBE67EA-09A3-42FD-A6EC-3607DD1349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252" y="631710"/>
            <a:ext cx="588846" cy="588846"/>
          </a:xfrm>
          <a:prstGeom prst="rect">
            <a:avLst/>
          </a:prstGeom>
        </p:spPr>
      </p:pic>
      <p:sp>
        <p:nvSpPr>
          <p:cNvPr id="17" name="1 Título"/>
          <p:cNvSpPr txBox="1">
            <a:spLocks/>
          </p:cNvSpPr>
          <p:nvPr/>
        </p:nvSpPr>
        <p:spPr>
          <a:xfrm>
            <a:off x="259252" y="2551714"/>
            <a:ext cx="10515600" cy="8224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0" dirty="0" smtClean="0"/>
          </a:p>
          <a:p>
            <a:r>
              <a:rPr lang="es-MX" sz="16000" b="1" dirty="0" err="1" smtClean="0"/>
              <a:t>Login</a:t>
            </a:r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18" name="2 Marcador de contenido"/>
          <p:cNvSpPr txBox="1">
            <a:spLocks/>
          </p:cNvSpPr>
          <p:nvPr/>
        </p:nvSpPr>
        <p:spPr>
          <a:xfrm>
            <a:off x="698639" y="3516545"/>
            <a:ext cx="10515600" cy="1071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smtClean="0"/>
              <a:t>Carpeta con los </a:t>
            </a:r>
            <a:r>
              <a:rPr lang="es-MX" dirty="0" err="1" smtClean="0"/>
              <a:t>codigos</a:t>
            </a:r>
            <a:r>
              <a:rPr lang="es-MX" dirty="0" smtClean="0"/>
              <a:t> que tienen el </a:t>
            </a:r>
            <a:r>
              <a:rPr lang="es-MX" dirty="0" err="1" smtClean="0"/>
              <a:t>cerpo</a:t>
            </a:r>
            <a:r>
              <a:rPr lang="es-MX" dirty="0" smtClean="0"/>
              <a:t> de cada pagina que tendremos.</a:t>
            </a:r>
            <a:endParaRPr lang="es-MX" dirty="0"/>
          </a:p>
        </p:txBody>
      </p:sp>
      <p:sp>
        <p:nvSpPr>
          <p:cNvPr id="13" name="1 Título"/>
          <p:cNvSpPr txBox="1">
            <a:spLocks/>
          </p:cNvSpPr>
          <p:nvPr/>
        </p:nvSpPr>
        <p:spPr>
          <a:xfrm>
            <a:off x="848097" y="4588499"/>
            <a:ext cx="10515600" cy="8224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0" dirty="0" smtClean="0"/>
          </a:p>
          <a:p>
            <a:r>
              <a:rPr lang="es-MX" sz="16000" b="1" dirty="0" err="1" smtClean="0"/>
              <a:t>index.hbs</a:t>
            </a:r>
            <a:endParaRPr lang="es-MX" sz="16000" b="1" dirty="0" smtClean="0"/>
          </a:p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14" name="2 Marcador de contenido"/>
          <p:cNvSpPr txBox="1">
            <a:spLocks/>
          </p:cNvSpPr>
          <p:nvPr/>
        </p:nvSpPr>
        <p:spPr>
          <a:xfrm>
            <a:off x="848097" y="5553329"/>
            <a:ext cx="10515600" cy="1071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smtClean="0"/>
              <a:t>Archivo con  el cuerpo de nuestra pagina para poder crear el </a:t>
            </a:r>
            <a:r>
              <a:rPr lang="es-MX" dirty="0" err="1" smtClean="0"/>
              <a:t>login</a:t>
            </a:r>
            <a:r>
              <a:rPr lang="es-MX" dirty="0" smtClean="0"/>
              <a:t>.</a:t>
            </a:r>
            <a:endParaRPr lang="es-MX" dirty="0"/>
          </a:p>
        </p:txBody>
      </p:sp>
      <p:pic>
        <p:nvPicPr>
          <p:cNvPr id="15" name="Gráfico 74" descr="Documento con relleno sólido">
            <a:extLst>
              <a:ext uri="{FF2B5EF4-FFF2-40B4-BE49-F238E27FC236}">
                <a16:creationId xmlns="" xmlns:a16="http://schemas.microsoft.com/office/drawing/2014/main" id="{FFBE67EA-09A3-42FD-A6EC-3607DD1349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252" y="4705279"/>
            <a:ext cx="588846" cy="58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27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>
          <a:xfrm>
            <a:off x="848097" y="514930"/>
            <a:ext cx="10515600" cy="8224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0" dirty="0" smtClean="0"/>
          </a:p>
          <a:p>
            <a:r>
              <a:rPr lang="es-MX" sz="16000" b="1" dirty="0" err="1" smtClean="0"/>
              <a:t>register.hbs</a:t>
            </a:r>
            <a:endParaRPr lang="es-MX" sz="16000" b="1" dirty="0" smtClean="0"/>
          </a:p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848097" y="1479760"/>
            <a:ext cx="10515600" cy="1071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smtClean="0"/>
              <a:t>Archivo con el cuerpo de otra de nuestras paginas con la cual el usuario pueda registrarse.</a:t>
            </a:r>
            <a:endParaRPr lang="es-MX" dirty="0"/>
          </a:p>
        </p:txBody>
      </p:sp>
      <p:pic>
        <p:nvPicPr>
          <p:cNvPr id="10" name="Gráfico 74" descr="Documento con relleno sólido">
            <a:extLst>
              <a:ext uri="{FF2B5EF4-FFF2-40B4-BE49-F238E27FC236}">
                <a16:creationId xmlns="" xmlns:a16="http://schemas.microsoft.com/office/drawing/2014/main" id="{FFBE67EA-09A3-42FD-A6EC-3607DD1349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252" y="631710"/>
            <a:ext cx="588846" cy="58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0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Adyace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136</TotalTime>
  <Words>304</Words>
  <Application>Microsoft Office PowerPoint</Application>
  <PresentationFormat>Personalizado</PresentationFormat>
  <Paragraphs>76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Adyacencia</vt:lpstr>
      <vt:lpstr>Login</vt:lpstr>
      <vt:lpstr>Presentación de PowerPoint</vt:lpstr>
      <vt:lpstr> node_modules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Computo 2</dc:creator>
  <cp:lastModifiedBy>Jose CG</cp:lastModifiedBy>
  <cp:revision>12</cp:revision>
  <dcterms:created xsi:type="dcterms:W3CDTF">2023-02-25T00:02:00Z</dcterms:created>
  <dcterms:modified xsi:type="dcterms:W3CDTF">2023-02-27T12:00:32Z</dcterms:modified>
</cp:coreProperties>
</file>