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9" r:id="rId1"/>
  </p:sldMasterIdLst>
  <p:notesMasterIdLst>
    <p:notesMasterId r:id="rId32"/>
  </p:notesMasterIdLst>
  <p:handoutMasterIdLst>
    <p:handoutMasterId r:id="rId33"/>
  </p:handoutMasterIdLst>
  <p:sldIdLst>
    <p:sldId id="256" r:id="rId2"/>
    <p:sldId id="258" r:id="rId3"/>
    <p:sldId id="259" r:id="rId4"/>
    <p:sldId id="261" r:id="rId5"/>
    <p:sldId id="262" r:id="rId6"/>
    <p:sldId id="263" r:id="rId7"/>
    <p:sldId id="267" r:id="rId8"/>
    <p:sldId id="269" r:id="rId9"/>
    <p:sldId id="295" r:id="rId10"/>
    <p:sldId id="270" r:id="rId11"/>
    <p:sldId id="274" r:id="rId12"/>
    <p:sldId id="276" r:id="rId13"/>
    <p:sldId id="278" r:id="rId14"/>
    <p:sldId id="279" r:id="rId15"/>
    <p:sldId id="281" r:id="rId16"/>
    <p:sldId id="282" r:id="rId17"/>
    <p:sldId id="285" r:id="rId18"/>
    <p:sldId id="290" r:id="rId19"/>
    <p:sldId id="294" r:id="rId20"/>
    <p:sldId id="297" r:id="rId21"/>
    <p:sldId id="298" r:id="rId22"/>
    <p:sldId id="301" r:id="rId23"/>
    <p:sldId id="304" r:id="rId24"/>
    <p:sldId id="307" r:id="rId25"/>
    <p:sldId id="309" r:id="rId26"/>
    <p:sldId id="312" r:id="rId27"/>
    <p:sldId id="313" r:id="rId28"/>
    <p:sldId id="303" r:id="rId29"/>
    <p:sldId id="310" r:id="rId30"/>
    <p:sldId id="311" r:id="rId3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7AB9"/>
    <a:srgbClr val="0082B0"/>
    <a:srgbClr val="97C9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291" autoAdjust="0"/>
  </p:normalViewPr>
  <p:slideViewPr>
    <p:cSldViewPr snapToGrid="0">
      <p:cViewPr varScale="1">
        <p:scale>
          <a:sx n="102" d="100"/>
          <a:sy n="102" d="100"/>
        </p:scale>
        <p:origin x="960"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194E7ABE-B934-427B-9E05-88358EDC1C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2C0870AF-4062-4AAC-9265-CDEC44B564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B02418-4B5F-4F5D-8BDE-9429F70DA786}" type="datetimeFigureOut">
              <a:rPr lang="es-MX" smtClean="0"/>
              <a:t>02/10/2020</a:t>
            </a:fld>
            <a:endParaRPr lang="es-MX"/>
          </a:p>
        </p:txBody>
      </p:sp>
      <p:sp>
        <p:nvSpPr>
          <p:cNvPr id="4" name="Marcador de pie de página 3">
            <a:extLst>
              <a:ext uri="{FF2B5EF4-FFF2-40B4-BE49-F238E27FC236}">
                <a16:creationId xmlns:a16="http://schemas.microsoft.com/office/drawing/2014/main" id="{474CD1A5-F83F-4B94-9F0A-C361234E7F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3A406D6E-2603-419E-810E-51F8CEFAF6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19FDB2-47F7-4DD4-AB4A-A34AE7F2F8B3}" type="slidenum">
              <a:rPr lang="es-MX" smtClean="0"/>
              <a:t>‹#›</a:t>
            </a:fld>
            <a:endParaRPr lang="es-MX"/>
          </a:p>
        </p:txBody>
      </p:sp>
    </p:spTree>
    <p:extLst>
      <p:ext uri="{BB962C8B-B14F-4D97-AF65-F5344CB8AC3E}">
        <p14:creationId xmlns:p14="http://schemas.microsoft.com/office/powerpoint/2010/main" val="650521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931AA-B07D-4380-BCBC-1CD91EB3AE16}" type="datetimeFigureOut">
              <a:rPr lang="es-MX" smtClean="0"/>
              <a:t>02/10/2020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189B8-5B36-4483-BC86-5F19860CF211}" type="slidenum">
              <a:rPr lang="es-MX" smtClean="0"/>
              <a:t>‹#›</a:t>
            </a:fld>
            <a:endParaRPr lang="es-MX"/>
          </a:p>
        </p:txBody>
      </p:sp>
    </p:spTree>
    <p:extLst>
      <p:ext uri="{BB962C8B-B14F-4D97-AF65-F5344CB8AC3E}">
        <p14:creationId xmlns:p14="http://schemas.microsoft.com/office/powerpoint/2010/main" val="3796689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66D189B8-5B36-4483-BC86-5F19860CF211}" type="slidenum">
              <a:rPr lang="es-MX" smtClean="0"/>
              <a:t>2</a:t>
            </a:fld>
            <a:endParaRPr lang="es-MX"/>
          </a:p>
        </p:txBody>
      </p:sp>
    </p:spTree>
    <p:extLst>
      <p:ext uri="{BB962C8B-B14F-4D97-AF65-F5344CB8AC3E}">
        <p14:creationId xmlns:p14="http://schemas.microsoft.com/office/powerpoint/2010/main" val="164255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6D189B8-5B36-4483-BC86-5F19860CF211}" type="slidenum">
              <a:rPr lang="es-MX" smtClean="0"/>
              <a:t>23</a:t>
            </a:fld>
            <a:endParaRPr lang="es-MX"/>
          </a:p>
        </p:txBody>
      </p:sp>
    </p:spTree>
    <p:extLst>
      <p:ext uri="{BB962C8B-B14F-4D97-AF65-F5344CB8AC3E}">
        <p14:creationId xmlns:p14="http://schemas.microsoft.com/office/powerpoint/2010/main" val="2060684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F2F0A06-2982-4D88-933D-34FF43B3E5D0}" type="datetime1">
              <a:rPr lang="es-MX" smtClean="0"/>
              <a:t>02/10/2020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54CDA4C-8D35-4F42-993F-067BCFF88A2F}" type="slidenum">
              <a:rPr lang="es-MX" smtClean="0"/>
              <a:t>‹#›</a:t>
            </a:fld>
            <a:endParaRPr lang="es-MX"/>
          </a:p>
        </p:txBody>
      </p:sp>
    </p:spTree>
    <p:extLst>
      <p:ext uri="{BB962C8B-B14F-4D97-AF65-F5344CB8AC3E}">
        <p14:creationId xmlns:p14="http://schemas.microsoft.com/office/powerpoint/2010/main" val="259021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51815F18-C943-4C40-9093-3FD2BDCF99DC}" type="datetime1">
              <a:rPr lang="es-MX" smtClean="0"/>
              <a:t>02/10/2020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54CDA4C-8D35-4F42-993F-067BCFF88A2F}" type="slidenum">
              <a:rPr lang="es-MX" smtClean="0"/>
              <a:t>‹#›</a:t>
            </a:fld>
            <a:endParaRPr lang="es-MX"/>
          </a:p>
        </p:txBody>
      </p:sp>
    </p:spTree>
    <p:extLst>
      <p:ext uri="{BB962C8B-B14F-4D97-AF65-F5344CB8AC3E}">
        <p14:creationId xmlns:p14="http://schemas.microsoft.com/office/powerpoint/2010/main" val="392145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96B7DD3-B5AB-49BD-90AD-96373D7ED9B8}" type="datetime1">
              <a:rPr lang="es-MX" smtClean="0"/>
              <a:t>02/10/2020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54CDA4C-8D35-4F42-993F-067BCFF88A2F}" type="slidenum">
              <a:rPr lang="es-MX" smtClean="0"/>
              <a:t>‹#›</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12056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BFD5B2D-B44E-4D00-A335-29DD11264B84}" type="datetime1">
              <a:rPr lang="es-MX" smtClean="0"/>
              <a:t>02/10/2020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54CDA4C-8D35-4F42-993F-067BCFF88A2F}" type="slidenum">
              <a:rPr lang="es-MX" smtClean="0"/>
              <a:t>‹#›</a:t>
            </a:fld>
            <a:endParaRPr lang="es-MX"/>
          </a:p>
        </p:txBody>
      </p:sp>
    </p:spTree>
    <p:extLst>
      <p:ext uri="{BB962C8B-B14F-4D97-AF65-F5344CB8AC3E}">
        <p14:creationId xmlns:p14="http://schemas.microsoft.com/office/powerpoint/2010/main" val="2264038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BA61073-735C-408F-8F24-01CCD530CF5B}" type="datetime1">
              <a:rPr lang="es-MX" smtClean="0"/>
              <a:t>02/10/2020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54CDA4C-8D35-4F42-993F-067BCFF88A2F}" type="slidenum">
              <a:rPr lang="es-MX" smtClean="0"/>
              <a:t>‹#›</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2826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1997B47A-561F-4E9E-8E28-D3858DEB6AA5}" type="datetime1">
              <a:rPr lang="es-MX" smtClean="0"/>
              <a:t>02/10/2020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54CDA4C-8D35-4F42-993F-067BCFF88A2F}" type="slidenum">
              <a:rPr lang="es-MX" smtClean="0"/>
              <a:t>‹#›</a:t>
            </a:fld>
            <a:endParaRPr lang="es-MX"/>
          </a:p>
        </p:txBody>
      </p:sp>
    </p:spTree>
    <p:extLst>
      <p:ext uri="{BB962C8B-B14F-4D97-AF65-F5344CB8AC3E}">
        <p14:creationId xmlns:p14="http://schemas.microsoft.com/office/powerpoint/2010/main" val="1889131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A4DCC29-76B2-445E-B11C-914C39A22726}" type="datetime1">
              <a:rPr lang="es-MX" smtClean="0"/>
              <a:t>02/10/2020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54CDA4C-8D35-4F42-993F-067BCFF88A2F}" type="slidenum">
              <a:rPr lang="es-MX" smtClean="0"/>
              <a:t>‹#›</a:t>
            </a:fld>
            <a:endParaRPr lang="es-MX"/>
          </a:p>
        </p:txBody>
      </p:sp>
    </p:spTree>
    <p:extLst>
      <p:ext uri="{BB962C8B-B14F-4D97-AF65-F5344CB8AC3E}">
        <p14:creationId xmlns:p14="http://schemas.microsoft.com/office/powerpoint/2010/main" val="1034142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66BAC9-1525-42C7-B798-65C911A99E7E}" type="datetime1">
              <a:rPr lang="es-MX" smtClean="0"/>
              <a:t>02/10/2020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54CDA4C-8D35-4F42-993F-067BCFF88A2F}" type="slidenum">
              <a:rPr lang="es-MX" smtClean="0"/>
              <a:t>‹#›</a:t>
            </a:fld>
            <a:endParaRPr lang="es-MX"/>
          </a:p>
        </p:txBody>
      </p:sp>
    </p:spTree>
    <p:extLst>
      <p:ext uri="{BB962C8B-B14F-4D97-AF65-F5344CB8AC3E}">
        <p14:creationId xmlns:p14="http://schemas.microsoft.com/office/powerpoint/2010/main" val="3063339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normAutofit/>
          </a:bodyPr>
          <a:lstStyle>
            <a:lvl1pPr>
              <a:defRPr sz="1400"/>
            </a:lvl1pPr>
            <a:lvl2pPr>
              <a:defRPr sz="1400"/>
            </a:lvl2pPr>
            <a:lvl3pPr>
              <a:defRPr sz="1400"/>
            </a:lvl3pPr>
            <a:lvl4pPr>
              <a:defRPr sz="1400"/>
            </a:lvl4pPr>
            <a:lvl5pPr>
              <a:defRPr sz="14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37597B-3D84-4F50-8780-87B88C011734}" type="datetime1">
              <a:rPr lang="es-MX" smtClean="0"/>
              <a:t>02/10/2020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857770" y="6158929"/>
            <a:ext cx="683339" cy="365125"/>
          </a:xfrm>
        </p:spPr>
        <p:txBody>
          <a:bodyPr/>
          <a:lstStyle>
            <a:lvl1pPr>
              <a:defRPr sz="1400" b="1" cap="none" spc="0">
                <a:ln w="0"/>
                <a:solidFill>
                  <a:schemeClr val="tx1"/>
                </a:solidFill>
                <a:effectLst>
                  <a:outerShdw blurRad="38100" dist="19050" dir="2700000" algn="tl" rotWithShape="0">
                    <a:schemeClr val="dk1">
                      <a:alpha val="40000"/>
                    </a:schemeClr>
                  </a:outerShdw>
                </a:effectLst>
              </a:defRPr>
            </a:lvl1pPr>
          </a:lstStyle>
          <a:p>
            <a:fld id="{A54CDA4C-8D35-4F42-993F-067BCFF88A2F}" type="slidenum">
              <a:rPr lang="es-MX" smtClean="0"/>
              <a:pPr/>
              <a:t>‹#›</a:t>
            </a:fld>
            <a:endParaRPr lang="es-MX" dirty="0"/>
          </a:p>
        </p:txBody>
      </p:sp>
    </p:spTree>
    <p:extLst>
      <p:ext uri="{BB962C8B-B14F-4D97-AF65-F5344CB8AC3E}">
        <p14:creationId xmlns:p14="http://schemas.microsoft.com/office/powerpoint/2010/main" val="68511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3FA3BBD-5CEE-422D-96BC-316B67F068E5}" type="datetime1">
              <a:rPr lang="es-MX" smtClean="0"/>
              <a:t>02/10/2020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54CDA4C-8D35-4F42-993F-067BCFF88A2F}" type="slidenum">
              <a:rPr lang="es-MX" smtClean="0"/>
              <a:t>‹#›</a:t>
            </a:fld>
            <a:endParaRPr lang="es-MX"/>
          </a:p>
        </p:txBody>
      </p:sp>
    </p:spTree>
    <p:extLst>
      <p:ext uri="{BB962C8B-B14F-4D97-AF65-F5344CB8AC3E}">
        <p14:creationId xmlns:p14="http://schemas.microsoft.com/office/powerpoint/2010/main" val="30424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B7011D9-4414-4C80-818A-EB7691F0CC17}" type="datetime1">
              <a:rPr lang="es-MX" smtClean="0"/>
              <a:t>02/10/2020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54CDA4C-8D35-4F42-993F-067BCFF88A2F}" type="slidenum">
              <a:rPr lang="es-MX" smtClean="0"/>
              <a:t>‹#›</a:t>
            </a:fld>
            <a:endParaRPr lang="es-MX"/>
          </a:p>
        </p:txBody>
      </p:sp>
    </p:spTree>
    <p:extLst>
      <p:ext uri="{BB962C8B-B14F-4D97-AF65-F5344CB8AC3E}">
        <p14:creationId xmlns:p14="http://schemas.microsoft.com/office/powerpoint/2010/main" val="3122662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3E6DD3F-3616-4BD8-B682-675F71B42263}" type="datetime1">
              <a:rPr lang="es-MX" smtClean="0"/>
              <a:t>02/10/2020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54CDA4C-8D35-4F42-993F-067BCFF88A2F}" type="slidenum">
              <a:rPr lang="es-MX" smtClean="0"/>
              <a:t>‹#›</a:t>
            </a:fld>
            <a:endParaRPr lang="es-MX"/>
          </a:p>
        </p:txBody>
      </p:sp>
    </p:spTree>
    <p:extLst>
      <p:ext uri="{BB962C8B-B14F-4D97-AF65-F5344CB8AC3E}">
        <p14:creationId xmlns:p14="http://schemas.microsoft.com/office/powerpoint/2010/main" val="422674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B27B426-FA4B-4EAB-9ACC-101AA66DDB79}" type="datetime1">
              <a:rPr lang="es-MX" smtClean="0"/>
              <a:t>02/10/2020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54CDA4C-8D35-4F42-993F-067BCFF88A2F}" type="slidenum">
              <a:rPr lang="es-MX" smtClean="0"/>
              <a:t>‹#›</a:t>
            </a:fld>
            <a:endParaRPr lang="es-MX"/>
          </a:p>
        </p:txBody>
      </p:sp>
    </p:spTree>
    <p:extLst>
      <p:ext uri="{BB962C8B-B14F-4D97-AF65-F5344CB8AC3E}">
        <p14:creationId xmlns:p14="http://schemas.microsoft.com/office/powerpoint/2010/main" val="41366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4E0C3-0D8C-463B-965F-92D39AF68753}" type="datetime1">
              <a:rPr lang="es-MX" smtClean="0"/>
              <a:t>02/10/2020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54CDA4C-8D35-4F42-993F-067BCFF88A2F}" type="slidenum">
              <a:rPr lang="es-MX" smtClean="0"/>
              <a:t>‹#›</a:t>
            </a:fld>
            <a:endParaRPr lang="es-MX"/>
          </a:p>
        </p:txBody>
      </p:sp>
    </p:spTree>
    <p:extLst>
      <p:ext uri="{BB962C8B-B14F-4D97-AF65-F5344CB8AC3E}">
        <p14:creationId xmlns:p14="http://schemas.microsoft.com/office/powerpoint/2010/main" val="335023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7BD72B8-5BAA-4D57-8664-286C09DCF014}" type="datetime1">
              <a:rPr lang="es-MX" smtClean="0"/>
              <a:t>02/10/2020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54CDA4C-8D35-4F42-993F-067BCFF88A2F}" type="slidenum">
              <a:rPr lang="es-MX" smtClean="0"/>
              <a:t>‹#›</a:t>
            </a:fld>
            <a:endParaRPr lang="es-MX"/>
          </a:p>
        </p:txBody>
      </p:sp>
    </p:spTree>
    <p:extLst>
      <p:ext uri="{BB962C8B-B14F-4D97-AF65-F5344CB8AC3E}">
        <p14:creationId xmlns:p14="http://schemas.microsoft.com/office/powerpoint/2010/main" val="2955289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C493C53-EBDC-45F5-9685-D5E56FB236AE}" type="datetime1">
              <a:rPr lang="es-MX" smtClean="0"/>
              <a:t>02/10/2020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54CDA4C-8D35-4F42-993F-067BCFF88A2F}" type="slidenum">
              <a:rPr lang="es-MX" smtClean="0"/>
              <a:t>‹#›</a:t>
            </a:fld>
            <a:endParaRPr lang="es-MX"/>
          </a:p>
        </p:txBody>
      </p:sp>
    </p:spTree>
    <p:extLst>
      <p:ext uri="{BB962C8B-B14F-4D97-AF65-F5344CB8AC3E}">
        <p14:creationId xmlns:p14="http://schemas.microsoft.com/office/powerpoint/2010/main" val="3342498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62EEAE-3403-47B2-A68F-2738424479BB}" type="datetime1">
              <a:rPr lang="es-MX" smtClean="0"/>
              <a:t>02/10/2020</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4CDA4C-8D35-4F42-993F-067BCFF88A2F}" type="slidenum">
              <a:rPr lang="es-MX" smtClean="0"/>
              <a:t>‹#›</a:t>
            </a:fld>
            <a:endParaRPr lang="es-MX"/>
          </a:p>
        </p:txBody>
      </p:sp>
    </p:spTree>
    <p:extLst>
      <p:ext uri="{BB962C8B-B14F-4D97-AF65-F5344CB8AC3E}">
        <p14:creationId xmlns:p14="http://schemas.microsoft.com/office/powerpoint/2010/main" val="146882145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dropbox.com/s/nvpsjqae1pqd3jl/setup.7z?dl=0"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266019" y="288122"/>
            <a:ext cx="5041765" cy="830997"/>
          </a:xfrm>
          <a:prstGeom prst="rect">
            <a:avLst/>
          </a:prstGeom>
        </p:spPr>
        <p:txBody>
          <a:bodyPr wrap="none">
            <a:spAutoFit/>
          </a:bodyPr>
          <a:lstStyle/>
          <a:p>
            <a:pPr algn="ctr">
              <a:spcAft>
                <a:spcPts val="0"/>
              </a:spcAft>
            </a:pPr>
            <a:r>
              <a:rPr lang="es-MX" sz="2400" b="1" dirty="0">
                <a:effectLst/>
                <a:latin typeface="Century Gothic" panose="020B0502020202020204" pitchFamily="34" charset="0"/>
                <a:ea typeface="Calibri" panose="020F0502020204030204" pitchFamily="34" charset="0"/>
                <a:cs typeface="Times New Roman" panose="02020603050405020304" pitchFamily="18" charset="0"/>
              </a:rPr>
              <a:t>Universidad de Guadalajara</a:t>
            </a:r>
            <a:br>
              <a:rPr lang="es-MX" sz="2400" b="1" dirty="0">
                <a:effectLst/>
                <a:latin typeface="Century Gothic" panose="020B0502020202020204" pitchFamily="34" charset="0"/>
                <a:ea typeface="Calibri" panose="020F0502020204030204" pitchFamily="34" charset="0"/>
                <a:cs typeface="Times New Roman" panose="02020603050405020304" pitchFamily="18" charset="0"/>
              </a:rPr>
            </a:br>
            <a:r>
              <a:rPr lang="es-ES" sz="2400" b="1" dirty="0">
                <a:effectLst/>
                <a:latin typeface="Century Gothic" panose="020B0502020202020204" pitchFamily="34" charset="0"/>
                <a:ea typeface="Calibri" panose="020F0502020204030204" pitchFamily="34" charset="0"/>
                <a:cs typeface="Times New Roman" panose="02020603050405020304" pitchFamily="18" charset="0"/>
              </a:rPr>
              <a:t>Centro Universitario de los Valles</a:t>
            </a:r>
          </a:p>
        </p:txBody>
      </p:sp>
      <p:pic>
        <p:nvPicPr>
          <p:cNvPr id="6" name="Imagen 5" descr="C:\Users\OmarZ\Desktop\udg.gif"/>
          <p:cNvPicPr/>
          <p:nvPr/>
        </p:nvPicPr>
        <p:blipFill>
          <a:blip r:embed="rId2">
            <a:extLst>
              <a:ext uri="{28A0092B-C50C-407E-A947-70E740481C1C}">
                <a14:useLocalDpi xmlns:a14="http://schemas.microsoft.com/office/drawing/2010/main" val="0"/>
              </a:ext>
            </a:extLst>
          </a:blip>
          <a:srcRect/>
          <a:stretch>
            <a:fillRect/>
          </a:stretch>
        </p:blipFill>
        <p:spPr bwMode="auto">
          <a:xfrm>
            <a:off x="873658" y="179163"/>
            <a:ext cx="1633426" cy="2217929"/>
          </a:xfrm>
          <a:prstGeom prst="rect">
            <a:avLst/>
          </a:prstGeom>
          <a:noFill/>
          <a:ln>
            <a:noFill/>
          </a:ln>
        </p:spPr>
      </p:pic>
      <p:sp>
        <p:nvSpPr>
          <p:cNvPr id="7" name="Rectángulo 6"/>
          <p:cNvSpPr/>
          <p:nvPr/>
        </p:nvSpPr>
        <p:spPr>
          <a:xfrm>
            <a:off x="3111715" y="1696945"/>
            <a:ext cx="5530681" cy="461665"/>
          </a:xfrm>
          <a:prstGeom prst="rect">
            <a:avLst/>
          </a:prstGeom>
        </p:spPr>
        <p:txBody>
          <a:bodyPr wrap="none">
            <a:spAutoFit/>
          </a:bodyPr>
          <a:lstStyle/>
          <a:p>
            <a:pPr algn="ctr">
              <a:spcAft>
                <a:spcPts val="0"/>
              </a:spcAft>
            </a:pPr>
            <a:r>
              <a:rPr lang="es-MX" sz="2400" b="1" dirty="0">
                <a:latin typeface="Century Gothic" panose="020B0502020202020204" pitchFamily="34" charset="0"/>
                <a:ea typeface="Calibri" panose="020F0502020204030204" pitchFamily="34" charset="0"/>
                <a:cs typeface="Times New Roman" panose="02020603050405020304" pitchFamily="18" charset="0"/>
              </a:rPr>
              <a:t>Maestría en Ingeniería Mecatrónica</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ángulo 7"/>
          <p:cNvSpPr/>
          <p:nvPr/>
        </p:nvSpPr>
        <p:spPr>
          <a:xfrm>
            <a:off x="2083201" y="2736436"/>
            <a:ext cx="7886167" cy="1569660"/>
          </a:xfrm>
          <a:prstGeom prst="rect">
            <a:avLst/>
          </a:prstGeom>
        </p:spPr>
        <p:txBody>
          <a:bodyPr wrap="square">
            <a:spAutoFit/>
          </a:bodyPr>
          <a:lstStyle/>
          <a:p>
            <a:pPr algn="ctr">
              <a:spcAft>
                <a:spcPts val="0"/>
              </a:spcAft>
            </a:pPr>
            <a:r>
              <a:rPr lang="es-MX" sz="3200" b="1" dirty="0">
                <a:latin typeface="Century Gothic" panose="020B0502020202020204" pitchFamily="34" charset="0"/>
                <a:ea typeface="Calibri" panose="020F0502020204030204" pitchFamily="34" charset="0"/>
                <a:cs typeface="Times New Roman" panose="02020603050405020304" pitchFamily="18" charset="0"/>
              </a:rPr>
              <a:t>“Sistema inalámbrico para domótica en aulas del Centro Universitario de los Valles”</a:t>
            </a:r>
            <a:endParaRPr lang="es-MX"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ángulo 9"/>
          <p:cNvSpPr/>
          <p:nvPr/>
        </p:nvSpPr>
        <p:spPr>
          <a:xfrm>
            <a:off x="3703512" y="6096674"/>
            <a:ext cx="4166781" cy="615553"/>
          </a:xfrm>
          <a:prstGeom prst="rect">
            <a:avLst/>
          </a:prstGeom>
        </p:spPr>
        <p:txBody>
          <a:bodyPr wrap="square">
            <a:spAutoFit/>
          </a:bodyPr>
          <a:lstStyle/>
          <a:p>
            <a:pPr algn="ctr">
              <a:spcAft>
                <a:spcPts val="0"/>
              </a:spcAft>
            </a:pPr>
            <a:r>
              <a:rPr lang="es-MX" sz="1600" dirty="0">
                <a:effectLst/>
                <a:latin typeface="Century Gothic" panose="020B0502020202020204" pitchFamily="34" charset="0"/>
                <a:ea typeface="Calibri" panose="020F0502020204030204" pitchFamily="34" charset="0"/>
                <a:cs typeface="Times New Roman" panose="02020603050405020304" pitchFamily="18" charset="0"/>
              </a:rPr>
              <a:t>Director</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es-MX" b="1" dirty="0">
                <a:effectLst/>
                <a:latin typeface="Century Gothic" panose="020B0502020202020204" pitchFamily="34" charset="0"/>
                <a:ea typeface="Calibri" panose="020F0502020204030204" pitchFamily="34" charset="0"/>
                <a:cs typeface="Times New Roman" panose="02020603050405020304" pitchFamily="18" charset="0"/>
              </a:rPr>
              <a:t>Dr. Héctor Huerta Ávila</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ángulo 10"/>
          <p:cNvSpPr/>
          <p:nvPr/>
        </p:nvSpPr>
        <p:spPr>
          <a:xfrm>
            <a:off x="2829056" y="4676470"/>
            <a:ext cx="6096000" cy="1138773"/>
          </a:xfrm>
          <a:prstGeom prst="rect">
            <a:avLst/>
          </a:prstGeom>
        </p:spPr>
        <p:txBody>
          <a:bodyPr>
            <a:spAutoFit/>
          </a:bodyPr>
          <a:lstStyle/>
          <a:p>
            <a:pPr algn="ctr">
              <a:spcAft>
                <a:spcPts val="0"/>
              </a:spcAft>
            </a:pPr>
            <a:r>
              <a:rPr lang="es-MX" sz="1600" dirty="0">
                <a:effectLst/>
                <a:latin typeface="Century Gothic" panose="020B0502020202020204" pitchFamily="34" charset="0"/>
                <a:ea typeface="Calibri" panose="020F0502020204030204" pitchFamily="34" charset="0"/>
                <a:cs typeface="Times New Roman" panose="02020603050405020304" pitchFamily="18" charset="0"/>
              </a:rPr>
              <a:t>Presentado por:</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es-MX" sz="1600" dirty="0">
                <a:effectLst/>
                <a:latin typeface="Century Gothic" panose="020B0502020202020204" pitchFamily="34" charset="0"/>
                <a:ea typeface="Calibri" panose="020F0502020204030204" pitchFamily="34" charset="0"/>
                <a:cs typeface="Times New Roman" panose="02020603050405020304" pitchFamily="18"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es-MX" b="1" dirty="0">
                <a:effectLst/>
                <a:latin typeface="Century Gothic" panose="020B0502020202020204" pitchFamily="34" charset="0"/>
                <a:ea typeface="Calibri" panose="020F0502020204030204" pitchFamily="34" charset="0"/>
                <a:cs typeface="Times New Roman" panose="02020603050405020304" pitchFamily="18" charset="0"/>
              </a:rPr>
              <a:t>Ing. José Alberto Beristain Cornelio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0"/>
              </a:spcAft>
            </a:pPr>
            <a:r>
              <a:rPr lang="es-MX" b="1" dirty="0">
                <a:effectLst/>
                <a:latin typeface="Century Gothic" panose="020B0502020202020204" pitchFamily="34" charset="0"/>
                <a:ea typeface="Calibri" panose="020F0502020204030204" pitchFamily="34" charset="0"/>
                <a:cs typeface="Times New Roman" panose="02020603050405020304" pitchFamily="18" charset="0"/>
              </a:rPr>
              <a:t>Ing. Roque Isaac Gómez Zambrano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ángulo 11"/>
          <p:cNvSpPr/>
          <p:nvPr/>
        </p:nvSpPr>
        <p:spPr>
          <a:xfrm>
            <a:off x="8008681" y="6342895"/>
            <a:ext cx="3916457" cy="369332"/>
          </a:xfrm>
          <a:prstGeom prst="rect">
            <a:avLst/>
          </a:prstGeom>
        </p:spPr>
        <p:txBody>
          <a:bodyPr wrap="none">
            <a:spAutoFit/>
          </a:bodyPr>
          <a:lstStyle/>
          <a:p>
            <a:pPr algn="r">
              <a:spcAft>
                <a:spcPts val="0"/>
              </a:spcAft>
            </a:pPr>
            <a:r>
              <a:rPr lang="es-MX" b="1" dirty="0">
                <a:effectLst/>
                <a:latin typeface="Century Gothic" panose="020B0502020202020204" pitchFamily="34" charset="0"/>
                <a:ea typeface="Calibri" panose="020F0502020204030204" pitchFamily="34" charset="0"/>
                <a:cs typeface="Times New Roman" panose="02020603050405020304" pitchFamily="18" charset="0"/>
              </a:rPr>
              <a:t>Ameca, Jalisco, </a:t>
            </a:r>
            <a:r>
              <a:rPr lang="es-MX" b="1" dirty="0">
                <a:latin typeface="Century Gothic" panose="020B0502020202020204" pitchFamily="34" charset="0"/>
                <a:ea typeface="Calibri" panose="020F0502020204030204" pitchFamily="34" charset="0"/>
                <a:cs typeface="Times New Roman" panose="02020603050405020304" pitchFamily="18" charset="0"/>
              </a:rPr>
              <a:t>Octubre</a:t>
            </a:r>
            <a:r>
              <a:rPr lang="es-MX" b="1" dirty="0">
                <a:effectLst/>
                <a:latin typeface="Century Gothic" panose="020B0502020202020204" pitchFamily="34" charset="0"/>
                <a:ea typeface="Calibri" panose="020F0502020204030204" pitchFamily="34" charset="0"/>
                <a:cs typeface="Times New Roman" panose="02020603050405020304" pitchFamily="18" charset="0"/>
              </a:rPr>
              <a:t> de 2020</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2408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ES" sz="2800" b="1" dirty="0"/>
              <a:t>Programación</a:t>
            </a:r>
            <a:endParaRPr lang="es-MX" sz="2800" b="1" dirty="0"/>
          </a:p>
        </p:txBody>
      </p:sp>
      <p:sp>
        <p:nvSpPr>
          <p:cNvPr id="3" name="Marcador de contenido 2"/>
          <p:cNvSpPr>
            <a:spLocks noGrp="1"/>
          </p:cNvSpPr>
          <p:nvPr>
            <p:ph idx="1"/>
          </p:nvPr>
        </p:nvSpPr>
        <p:spPr>
          <a:xfrm>
            <a:off x="438797" y="1020917"/>
            <a:ext cx="9116023" cy="5631676"/>
          </a:xfrm>
        </p:spPr>
        <p:txBody>
          <a:bodyPr>
            <a:noAutofit/>
          </a:bodyPr>
          <a:lstStyle/>
          <a:p>
            <a:pPr algn="just">
              <a:lnSpc>
                <a:spcPct val="150000"/>
              </a:lnSpc>
            </a:pPr>
            <a:r>
              <a:rPr lang="es-ES" altLang="es-MX" sz="1600" dirty="0">
                <a:solidFill>
                  <a:schemeClr val="tx1"/>
                </a:solidFill>
              </a:rPr>
              <a:t>Programación estación central: </a:t>
            </a:r>
            <a:r>
              <a:rPr lang="es-ES" altLang="es-MX" sz="1600" dirty="0" err="1">
                <a:solidFill>
                  <a:schemeClr val="tx1"/>
                </a:solidFill>
              </a:rPr>
              <a:t>Labivew</a:t>
            </a:r>
            <a:r>
              <a:rPr lang="es-ES" altLang="es-MX" sz="1600" dirty="0">
                <a:solidFill>
                  <a:schemeClr val="tx1"/>
                </a:solidFill>
              </a:rPr>
              <a:t>, Programación a bloques</a:t>
            </a:r>
          </a:p>
          <a:p>
            <a:pPr algn="just">
              <a:lnSpc>
                <a:spcPct val="150000"/>
              </a:lnSpc>
            </a:pPr>
            <a:r>
              <a:rPr lang="es-ES" altLang="es-MX" sz="1600" dirty="0">
                <a:solidFill>
                  <a:schemeClr val="tx1"/>
                </a:solidFill>
              </a:rPr>
              <a:t>Programación aula: Microcontrolador, </a:t>
            </a:r>
            <a:r>
              <a:rPr lang="es-MX" altLang="es-MX" sz="1600" dirty="0">
                <a:solidFill>
                  <a:schemeClr val="tx1"/>
                </a:solidFill>
              </a:rPr>
              <a:t>C</a:t>
            </a:r>
          </a:p>
          <a:p>
            <a:pPr algn="just">
              <a:lnSpc>
                <a:spcPct val="150000"/>
              </a:lnSpc>
            </a:pPr>
            <a:r>
              <a:rPr lang="es-MX" altLang="es-MX" sz="1600" dirty="0">
                <a:solidFill>
                  <a:schemeClr val="tx1"/>
                </a:solidFill>
              </a:rPr>
              <a:t>Configuración de XBee</a:t>
            </a:r>
          </a:p>
          <a:p>
            <a:pPr marL="0" indent="0" algn="just">
              <a:lnSpc>
                <a:spcPct val="150000"/>
              </a:lnSpc>
              <a:buNone/>
            </a:pPr>
            <a:endParaRPr lang="es-MX" altLang="es-MX" sz="1600" dirty="0">
              <a:solidFill>
                <a:schemeClr val="tx1"/>
              </a:solidFill>
            </a:endParaRP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4" name="Marcador de número de diapositiva 3">
            <a:extLst>
              <a:ext uri="{FF2B5EF4-FFF2-40B4-BE49-F238E27FC236}">
                <a16:creationId xmlns:a16="http://schemas.microsoft.com/office/drawing/2014/main" id="{6B45F765-0CA6-48F4-A27D-6D8A1AD1D46E}"/>
              </a:ext>
            </a:extLst>
          </p:cNvPr>
          <p:cNvSpPr>
            <a:spLocks noGrp="1"/>
          </p:cNvSpPr>
          <p:nvPr>
            <p:ph type="sldNum" sz="quarter" idx="12"/>
          </p:nvPr>
        </p:nvSpPr>
        <p:spPr/>
        <p:txBody>
          <a:bodyPr/>
          <a:lstStyle/>
          <a:p>
            <a:fld id="{A54CDA4C-8D35-4F42-993F-067BCFF88A2F}" type="slidenum">
              <a:rPr lang="es-MX" smtClean="0"/>
              <a:t>10</a:t>
            </a:fld>
            <a:endParaRPr lang="es-MX"/>
          </a:p>
        </p:txBody>
      </p:sp>
    </p:spTree>
    <p:extLst>
      <p:ext uri="{BB962C8B-B14F-4D97-AF65-F5344CB8AC3E}">
        <p14:creationId xmlns:p14="http://schemas.microsoft.com/office/powerpoint/2010/main" val="1076559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ES" sz="2800" b="1" dirty="0"/>
              <a:t>PCB</a:t>
            </a:r>
            <a:endParaRPr lang="es-MX" sz="2800" b="1" dirty="0"/>
          </a:p>
        </p:txBody>
      </p:sp>
      <p:sp>
        <p:nvSpPr>
          <p:cNvPr id="3" name="Marcador de contenido 2"/>
          <p:cNvSpPr>
            <a:spLocks noGrp="1"/>
          </p:cNvSpPr>
          <p:nvPr>
            <p:ph idx="1"/>
          </p:nvPr>
        </p:nvSpPr>
        <p:spPr>
          <a:xfrm>
            <a:off x="438797" y="1020916"/>
            <a:ext cx="9116023" cy="5837083"/>
          </a:xfrm>
        </p:spPr>
        <p:txBody>
          <a:bodyPr>
            <a:noAutofit/>
          </a:bodyPr>
          <a:lstStyle/>
          <a:p>
            <a:pPr algn="just">
              <a:lnSpc>
                <a:spcPct val="150000"/>
              </a:lnSpc>
            </a:pPr>
            <a:r>
              <a:rPr lang="es-MX" sz="1600" dirty="0">
                <a:solidFill>
                  <a:schemeClr val="tx1"/>
                </a:solidFill>
              </a:rPr>
              <a:t>PCB </a:t>
            </a:r>
          </a:p>
          <a:p>
            <a:pPr algn="just">
              <a:lnSpc>
                <a:spcPct val="150000"/>
              </a:lnSpc>
            </a:pPr>
            <a:r>
              <a:rPr lang="es-MX" sz="1600" dirty="0">
                <a:solidFill>
                  <a:schemeClr val="tx1"/>
                </a:solidFill>
              </a:rPr>
              <a:t>EASYEDA</a:t>
            </a:r>
            <a:endParaRPr lang="es-MX" altLang="es-MX" sz="1600" dirty="0">
              <a:solidFill>
                <a:schemeClr val="tx1"/>
              </a:solidFill>
            </a:endParaRP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7" name="Imagen 6"/>
          <p:cNvPicPr/>
          <p:nvPr/>
        </p:nvPicPr>
        <p:blipFill>
          <a:blip r:embed="rId2"/>
          <a:stretch>
            <a:fillRect/>
          </a:stretch>
        </p:blipFill>
        <p:spPr>
          <a:xfrm>
            <a:off x="1105662" y="2737029"/>
            <a:ext cx="3355975" cy="3330258"/>
          </a:xfrm>
          <a:prstGeom prst="rect">
            <a:avLst/>
          </a:prstGeom>
        </p:spPr>
      </p:pic>
      <p:pic>
        <p:nvPicPr>
          <p:cNvPr id="9" name="Imagen 8">
            <a:extLst>
              <a:ext uri="{FF2B5EF4-FFF2-40B4-BE49-F238E27FC236}">
                <a16:creationId xmlns:a16="http://schemas.microsoft.com/office/drawing/2014/main" id="{091DD453-E7FF-43CD-86E6-6192514A9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412" y="2737029"/>
            <a:ext cx="3443933" cy="3426027"/>
          </a:xfrm>
          <a:prstGeom prst="rect">
            <a:avLst/>
          </a:prstGeom>
        </p:spPr>
      </p:pic>
      <p:sp>
        <p:nvSpPr>
          <p:cNvPr id="10" name="Marcador de número de diapositiva 9">
            <a:extLst>
              <a:ext uri="{FF2B5EF4-FFF2-40B4-BE49-F238E27FC236}">
                <a16:creationId xmlns:a16="http://schemas.microsoft.com/office/drawing/2014/main" id="{6CCB7165-333B-4CC7-8815-4536421AF5B5}"/>
              </a:ext>
            </a:extLst>
          </p:cNvPr>
          <p:cNvSpPr>
            <a:spLocks noGrp="1"/>
          </p:cNvSpPr>
          <p:nvPr>
            <p:ph type="sldNum" sz="quarter" idx="12"/>
          </p:nvPr>
        </p:nvSpPr>
        <p:spPr/>
        <p:txBody>
          <a:bodyPr/>
          <a:lstStyle/>
          <a:p>
            <a:fld id="{A54CDA4C-8D35-4F42-993F-067BCFF88A2F}" type="slidenum">
              <a:rPr lang="es-MX" smtClean="0"/>
              <a:t>11</a:t>
            </a:fld>
            <a:endParaRPr lang="es-MX"/>
          </a:p>
        </p:txBody>
      </p:sp>
    </p:spTree>
    <p:extLst>
      <p:ext uri="{BB962C8B-B14F-4D97-AF65-F5344CB8AC3E}">
        <p14:creationId xmlns:p14="http://schemas.microsoft.com/office/powerpoint/2010/main" val="151516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ES" sz="2800" b="1" dirty="0"/>
              <a:t>PCB - Esquemático</a:t>
            </a:r>
            <a:endParaRPr lang="es-MX" sz="2800" b="1" dirty="0"/>
          </a:p>
        </p:txBody>
      </p:sp>
      <p:sp>
        <p:nvSpPr>
          <p:cNvPr id="3" name="Marcador de contenido 2"/>
          <p:cNvSpPr>
            <a:spLocks noGrp="1"/>
          </p:cNvSpPr>
          <p:nvPr>
            <p:ph idx="1"/>
          </p:nvPr>
        </p:nvSpPr>
        <p:spPr>
          <a:xfrm>
            <a:off x="438797" y="1020916"/>
            <a:ext cx="9116023" cy="5837083"/>
          </a:xfrm>
        </p:spPr>
        <p:txBody>
          <a:bodyPr>
            <a:noAutofit/>
          </a:bodyPr>
          <a:lstStyle/>
          <a:p>
            <a:pPr marL="0" indent="0" algn="just">
              <a:lnSpc>
                <a:spcPct val="150000"/>
              </a:lnSpc>
              <a:buNone/>
            </a:pPr>
            <a:r>
              <a:rPr lang="es-ES" altLang="es-MX" sz="1600" dirty="0">
                <a:solidFill>
                  <a:schemeClr val="tx1"/>
                </a:solidFill>
              </a:rPr>
              <a:t>	</a:t>
            </a:r>
            <a:endParaRPr lang="es-MX" altLang="es-MX" sz="1600" dirty="0">
              <a:solidFill>
                <a:schemeClr val="tx1"/>
              </a:solidFill>
            </a:endParaRPr>
          </a:p>
          <a:p>
            <a:pPr marL="0" indent="0" algn="just">
              <a:lnSpc>
                <a:spcPct val="150000"/>
              </a:lnSpc>
              <a:buNone/>
            </a:pPr>
            <a:endParaRPr lang="es-MX" altLang="es-MX" sz="1600" dirty="0">
              <a:solidFill>
                <a:schemeClr val="tx1"/>
              </a:solidFill>
            </a:endParaRP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9" name="Imagen 8" descr="C:\Users\Jose Beristain\Documents\Schematic_PCB-UDG_PCB-UDG_20191019211727.png"/>
          <p:cNvPicPr/>
          <p:nvPr/>
        </p:nvPicPr>
        <p:blipFill>
          <a:blip r:embed="rId2">
            <a:extLst>
              <a:ext uri="{28A0092B-C50C-407E-A947-70E740481C1C}">
                <a14:useLocalDpi xmlns:a14="http://schemas.microsoft.com/office/drawing/2010/main" val="0"/>
              </a:ext>
            </a:extLst>
          </a:blip>
          <a:srcRect/>
          <a:stretch>
            <a:fillRect/>
          </a:stretch>
        </p:blipFill>
        <p:spPr bwMode="auto">
          <a:xfrm>
            <a:off x="597740" y="821636"/>
            <a:ext cx="8502121" cy="5914015"/>
          </a:xfrm>
          <a:prstGeom prst="rect">
            <a:avLst/>
          </a:prstGeom>
          <a:noFill/>
          <a:ln>
            <a:noFill/>
          </a:ln>
        </p:spPr>
      </p:pic>
      <p:sp>
        <p:nvSpPr>
          <p:cNvPr id="4" name="Marcador de número de diapositiva 3">
            <a:extLst>
              <a:ext uri="{FF2B5EF4-FFF2-40B4-BE49-F238E27FC236}">
                <a16:creationId xmlns:a16="http://schemas.microsoft.com/office/drawing/2014/main" id="{9D6709C6-0C6D-47FC-8DEE-97881E9A9277}"/>
              </a:ext>
            </a:extLst>
          </p:cNvPr>
          <p:cNvSpPr>
            <a:spLocks noGrp="1"/>
          </p:cNvSpPr>
          <p:nvPr>
            <p:ph type="sldNum" sz="quarter" idx="12"/>
          </p:nvPr>
        </p:nvSpPr>
        <p:spPr/>
        <p:txBody>
          <a:bodyPr/>
          <a:lstStyle/>
          <a:p>
            <a:fld id="{A54CDA4C-8D35-4F42-993F-067BCFF88A2F}" type="slidenum">
              <a:rPr lang="es-MX" smtClean="0"/>
              <a:t>12</a:t>
            </a:fld>
            <a:endParaRPr lang="es-MX"/>
          </a:p>
        </p:txBody>
      </p:sp>
    </p:spTree>
    <p:extLst>
      <p:ext uri="{BB962C8B-B14F-4D97-AF65-F5344CB8AC3E}">
        <p14:creationId xmlns:p14="http://schemas.microsoft.com/office/powerpoint/2010/main" val="1116335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ES" sz="2800" b="1" dirty="0"/>
              <a:t>PCB – Diseño completo</a:t>
            </a:r>
            <a:endParaRPr lang="es-MX" sz="2800" b="1" dirty="0"/>
          </a:p>
        </p:txBody>
      </p:sp>
      <p:sp>
        <p:nvSpPr>
          <p:cNvPr id="3" name="Marcador de contenido 2"/>
          <p:cNvSpPr>
            <a:spLocks noGrp="1"/>
          </p:cNvSpPr>
          <p:nvPr>
            <p:ph idx="1"/>
          </p:nvPr>
        </p:nvSpPr>
        <p:spPr>
          <a:xfrm>
            <a:off x="438797" y="1020916"/>
            <a:ext cx="9116023" cy="5837083"/>
          </a:xfrm>
        </p:spPr>
        <p:txBody>
          <a:bodyPr>
            <a:noAutofit/>
          </a:bodyPr>
          <a:lstStyle/>
          <a:p>
            <a:pPr marL="0" indent="0" algn="just">
              <a:lnSpc>
                <a:spcPct val="150000"/>
              </a:lnSpc>
              <a:buNone/>
            </a:pPr>
            <a:r>
              <a:rPr lang="es-ES" altLang="es-MX" sz="1600" dirty="0">
                <a:solidFill>
                  <a:schemeClr val="tx1"/>
                </a:solidFill>
              </a:rPr>
              <a:t>	</a:t>
            </a:r>
            <a:r>
              <a:rPr lang="es-MX" sz="1600" dirty="0">
                <a:solidFill>
                  <a:schemeClr val="tx1"/>
                </a:solidFill>
              </a:rPr>
              <a:t> A continuación veremos el diseño completo:</a:t>
            </a:r>
            <a:endParaRPr lang="es-MX" altLang="es-MX" sz="1600" dirty="0">
              <a:solidFill>
                <a:schemeClr val="tx1"/>
              </a:solidFill>
            </a:endParaRPr>
          </a:p>
          <a:p>
            <a:pPr marL="0" indent="0" algn="just">
              <a:lnSpc>
                <a:spcPct val="150000"/>
              </a:lnSpc>
              <a:buNone/>
            </a:pPr>
            <a:endParaRPr lang="es-MX" altLang="es-MX" sz="1600" dirty="0">
              <a:solidFill>
                <a:schemeClr val="tx1"/>
              </a:solidFill>
            </a:endParaRP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13" name="Imagen 12"/>
          <p:cNvPicPr/>
          <p:nvPr/>
        </p:nvPicPr>
        <p:blipFill>
          <a:blip r:embed="rId2"/>
          <a:stretch>
            <a:fillRect/>
          </a:stretch>
        </p:blipFill>
        <p:spPr>
          <a:xfrm>
            <a:off x="724776" y="2066172"/>
            <a:ext cx="3824807" cy="3619011"/>
          </a:xfrm>
          <a:prstGeom prst="rect">
            <a:avLst/>
          </a:prstGeom>
        </p:spPr>
      </p:pic>
      <p:pic>
        <p:nvPicPr>
          <p:cNvPr id="5" name="Imagen 4">
            <a:extLst>
              <a:ext uri="{FF2B5EF4-FFF2-40B4-BE49-F238E27FC236}">
                <a16:creationId xmlns:a16="http://schemas.microsoft.com/office/drawing/2014/main" id="{CE1CBD49-5A59-4116-9D36-795A59FA8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0228" y="1597553"/>
            <a:ext cx="3775238" cy="4239531"/>
          </a:xfrm>
          <a:prstGeom prst="rect">
            <a:avLst/>
          </a:prstGeom>
        </p:spPr>
      </p:pic>
      <p:sp>
        <p:nvSpPr>
          <p:cNvPr id="6" name="Marcador de número de diapositiva 5">
            <a:extLst>
              <a:ext uri="{FF2B5EF4-FFF2-40B4-BE49-F238E27FC236}">
                <a16:creationId xmlns:a16="http://schemas.microsoft.com/office/drawing/2014/main" id="{DCBFA208-C195-4CFD-AEEA-F5891AA2BACA}"/>
              </a:ext>
            </a:extLst>
          </p:cNvPr>
          <p:cNvSpPr>
            <a:spLocks noGrp="1"/>
          </p:cNvSpPr>
          <p:nvPr>
            <p:ph type="sldNum" sz="quarter" idx="12"/>
          </p:nvPr>
        </p:nvSpPr>
        <p:spPr/>
        <p:txBody>
          <a:bodyPr/>
          <a:lstStyle/>
          <a:p>
            <a:fld id="{A54CDA4C-8D35-4F42-993F-067BCFF88A2F}" type="slidenum">
              <a:rPr lang="es-MX" smtClean="0"/>
              <a:t>13</a:t>
            </a:fld>
            <a:endParaRPr lang="es-MX"/>
          </a:p>
        </p:txBody>
      </p:sp>
    </p:spTree>
    <p:extLst>
      <p:ext uri="{BB962C8B-B14F-4D97-AF65-F5344CB8AC3E}">
        <p14:creationId xmlns:p14="http://schemas.microsoft.com/office/powerpoint/2010/main" val="2619365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ES" sz="2800" b="1" dirty="0"/>
              <a:t>Programación de software, estación central</a:t>
            </a:r>
            <a:endParaRPr lang="es-MX" sz="2800" b="1" dirty="0"/>
          </a:p>
        </p:txBody>
      </p:sp>
      <p:sp>
        <p:nvSpPr>
          <p:cNvPr id="3" name="Marcador de contenido 2"/>
          <p:cNvSpPr>
            <a:spLocks noGrp="1"/>
          </p:cNvSpPr>
          <p:nvPr>
            <p:ph idx="1"/>
          </p:nvPr>
        </p:nvSpPr>
        <p:spPr>
          <a:xfrm>
            <a:off x="438797" y="1020916"/>
            <a:ext cx="9116023" cy="5837083"/>
          </a:xfrm>
        </p:spPr>
        <p:txBody>
          <a:bodyPr>
            <a:noAutofit/>
          </a:bodyPr>
          <a:lstStyle/>
          <a:p>
            <a:pPr algn="just">
              <a:lnSpc>
                <a:spcPct val="150000"/>
              </a:lnSpc>
            </a:pPr>
            <a:r>
              <a:rPr lang="es-MX" sz="1600" dirty="0" err="1">
                <a:solidFill>
                  <a:schemeClr val="tx1"/>
                </a:solidFill>
              </a:rPr>
              <a:t>Labview</a:t>
            </a:r>
            <a:r>
              <a:rPr lang="es-MX" sz="1600" dirty="0">
                <a:solidFill>
                  <a:schemeClr val="tx1"/>
                </a:solidFill>
              </a:rPr>
              <a:t> 2017, 32 bits</a:t>
            </a:r>
          </a:p>
          <a:p>
            <a:pPr algn="just">
              <a:lnSpc>
                <a:spcPct val="150000"/>
              </a:lnSpc>
            </a:pPr>
            <a:r>
              <a:rPr lang="es-MX" sz="1600" dirty="0">
                <a:solidFill>
                  <a:schemeClr val="tx1"/>
                </a:solidFill>
              </a:rPr>
              <a:t>Monitor</a:t>
            </a:r>
          </a:p>
          <a:p>
            <a:pPr algn="just">
              <a:lnSpc>
                <a:spcPct val="150000"/>
              </a:lnSpc>
            </a:pPr>
            <a:r>
              <a:rPr lang="es-MX" sz="1600" dirty="0">
                <a:solidFill>
                  <a:schemeClr val="tx1"/>
                </a:solidFill>
              </a:rPr>
              <a:t>Subprogramas</a:t>
            </a:r>
          </a:p>
          <a:p>
            <a:pPr algn="just">
              <a:lnSpc>
                <a:spcPct val="150000"/>
              </a:lnSpc>
            </a:pPr>
            <a:r>
              <a:rPr lang="es-MX" sz="1600" dirty="0">
                <a:solidFill>
                  <a:schemeClr val="tx1"/>
                </a:solidFill>
              </a:rPr>
              <a:t>Ejecutor de tareas</a:t>
            </a:r>
          </a:p>
          <a:p>
            <a:pPr algn="just">
              <a:lnSpc>
                <a:spcPct val="150000"/>
              </a:lnSpc>
            </a:pPr>
            <a:r>
              <a:rPr lang="es-MX" sz="1600" dirty="0">
                <a:solidFill>
                  <a:schemeClr val="tx1"/>
                </a:solidFill>
              </a:rPr>
              <a:t>Programación de tareas</a:t>
            </a:r>
          </a:p>
          <a:p>
            <a:pPr algn="just">
              <a:lnSpc>
                <a:spcPct val="150000"/>
              </a:lnSpc>
            </a:pPr>
            <a:r>
              <a:rPr lang="es-MX" sz="1600" dirty="0">
                <a:solidFill>
                  <a:schemeClr val="tx1"/>
                </a:solidFill>
              </a:rPr>
              <a:t>Activar/Desactivar servicios de manera manual</a:t>
            </a:r>
          </a:p>
          <a:p>
            <a:pPr marL="0" indent="0" algn="just">
              <a:lnSpc>
                <a:spcPct val="150000"/>
              </a:lnSpc>
              <a:buNone/>
            </a:pPr>
            <a:endParaRPr lang="es-MX" altLang="es-MX" sz="1600" dirty="0">
              <a:solidFill>
                <a:schemeClr val="tx1"/>
              </a:solidFill>
            </a:endParaRPr>
          </a:p>
          <a:p>
            <a:pPr marL="0" indent="0" algn="just">
              <a:lnSpc>
                <a:spcPct val="150000"/>
              </a:lnSpc>
              <a:buNone/>
            </a:pPr>
            <a:endParaRPr lang="es-MX" altLang="es-MX" sz="1600" dirty="0">
              <a:solidFill>
                <a:schemeClr val="tx1"/>
              </a:solidFill>
            </a:endParaRP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2050" name="Picture 2" descr="LabVIEW 2017 - LabVIEW Wiki">
            <a:extLst>
              <a:ext uri="{FF2B5EF4-FFF2-40B4-BE49-F238E27FC236}">
                <a16:creationId xmlns:a16="http://schemas.microsoft.com/office/drawing/2014/main" id="{39132BE6-658E-45A3-9C53-C1D73F29B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348" y="3903091"/>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5A720A88-A963-4437-8315-F8E2A308CC5E}"/>
              </a:ext>
            </a:extLst>
          </p:cNvPr>
          <p:cNvSpPr>
            <a:spLocks noGrp="1"/>
          </p:cNvSpPr>
          <p:nvPr>
            <p:ph type="sldNum" sz="quarter" idx="12"/>
          </p:nvPr>
        </p:nvSpPr>
        <p:spPr/>
        <p:txBody>
          <a:bodyPr/>
          <a:lstStyle/>
          <a:p>
            <a:fld id="{A54CDA4C-8D35-4F42-993F-067BCFF88A2F}" type="slidenum">
              <a:rPr lang="es-MX" smtClean="0"/>
              <a:t>14</a:t>
            </a:fld>
            <a:endParaRPr lang="es-MX"/>
          </a:p>
        </p:txBody>
      </p:sp>
    </p:spTree>
    <p:extLst>
      <p:ext uri="{BB962C8B-B14F-4D97-AF65-F5344CB8AC3E}">
        <p14:creationId xmlns:p14="http://schemas.microsoft.com/office/powerpoint/2010/main" val="330887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ES" sz="2800" b="1" dirty="0"/>
              <a:t>Pantalla monitor</a:t>
            </a:r>
            <a:endParaRPr lang="es-MX" sz="2800" b="1" dirty="0"/>
          </a:p>
        </p:txBody>
      </p:sp>
      <p:sp>
        <p:nvSpPr>
          <p:cNvPr id="3" name="Marcador de contenido 2"/>
          <p:cNvSpPr>
            <a:spLocks noGrp="1"/>
          </p:cNvSpPr>
          <p:nvPr>
            <p:ph idx="1"/>
          </p:nvPr>
        </p:nvSpPr>
        <p:spPr>
          <a:xfrm>
            <a:off x="438797" y="1020916"/>
            <a:ext cx="9116023" cy="5837083"/>
          </a:xfrm>
        </p:spPr>
        <p:txBody>
          <a:bodyPr>
            <a:noAutofit/>
          </a:bodyPr>
          <a:lstStyle/>
          <a:p>
            <a:pPr marL="0" indent="0" algn="just">
              <a:lnSpc>
                <a:spcPct val="150000"/>
              </a:lnSpc>
              <a:buNone/>
            </a:pPr>
            <a:r>
              <a:rPr lang="es-ES" altLang="es-MX" sz="1600" dirty="0">
                <a:solidFill>
                  <a:schemeClr val="tx1"/>
                </a:solidFill>
              </a:rPr>
              <a:t>	</a:t>
            </a:r>
            <a:endParaRPr lang="es-MX" altLang="es-MX" sz="1600" dirty="0">
              <a:solidFill>
                <a:schemeClr val="tx1"/>
              </a:solidFill>
            </a:endParaRP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pSp>
        <p:nvGrpSpPr>
          <p:cNvPr id="7" name="Group 102"/>
          <p:cNvGrpSpPr/>
          <p:nvPr/>
        </p:nvGrpSpPr>
        <p:grpSpPr>
          <a:xfrm>
            <a:off x="945382" y="1020916"/>
            <a:ext cx="7889128" cy="5400684"/>
            <a:chOff x="0" y="0"/>
            <a:chExt cx="4535805" cy="3122041"/>
          </a:xfrm>
        </p:grpSpPr>
        <p:pic>
          <p:nvPicPr>
            <p:cNvPr id="9" name="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4535805" cy="3121025"/>
            </a:xfrm>
            <a:prstGeom prst="rect">
              <a:avLst/>
            </a:prstGeom>
            <a:ln>
              <a:noFill/>
            </a:ln>
          </p:spPr>
        </p:pic>
        <p:grpSp>
          <p:nvGrpSpPr>
            <p:cNvPr id="10" name="Group 304"/>
            <p:cNvGrpSpPr/>
            <p:nvPr/>
          </p:nvGrpSpPr>
          <p:grpSpPr>
            <a:xfrm>
              <a:off x="0" y="36576"/>
              <a:ext cx="4474972" cy="3085465"/>
              <a:chOff x="0" y="0"/>
              <a:chExt cx="4474972" cy="3085465"/>
            </a:xfrm>
          </p:grpSpPr>
          <p:sp>
            <p:nvSpPr>
              <p:cNvPr id="12" name="Rectangle 4"/>
              <p:cNvSpPr/>
              <p:nvPr/>
            </p:nvSpPr>
            <p:spPr>
              <a:xfrm>
                <a:off x="2574950" y="256032"/>
                <a:ext cx="717550" cy="336550"/>
              </a:xfrm>
              <a:prstGeom prst="rect">
                <a:avLst/>
              </a:prstGeom>
              <a:noFill/>
              <a:ln w="22225">
                <a:solidFill>
                  <a:srgbClr val="FFFF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3" name="Rectangle 6"/>
              <p:cNvSpPr/>
              <p:nvPr/>
            </p:nvSpPr>
            <p:spPr>
              <a:xfrm>
                <a:off x="3547872" y="329184"/>
                <a:ext cx="927100" cy="812800"/>
              </a:xfrm>
              <a:prstGeom prst="rect">
                <a:avLst/>
              </a:prstGeom>
              <a:noFill/>
              <a:ln w="222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4" name="Rectangle 5"/>
              <p:cNvSpPr/>
              <p:nvPr/>
            </p:nvSpPr>
            <p:spPr>
              <a:xfrm>
                <a:off x="2677363" y="687629"/>
                <a:ext cx="558800" cy="336550"/>
              </a:xfrm>
              <a:prstGeom prst="rect">
                <a:avLst/>
              </a:prstGeom>
              <a:noFill/>
              <a:ln w="22225">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5" name="Rectangle 3"/>
              <p:cNvSpPr/>
              <p:nvPr/>
            </p:nvSpPr>
            <p:spPr>
              <a:xfrm>
                <a:off x="2355494" y="1280160"/>
                <a:ext cx="1625600" cy="1187450"/>
              </a:xfrm>
              <a:prstGeom prst="rect">
                <a:avLst/>
              </a:prstGeom>
              <a:noFill/>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6" name="Rectangle 2"/>
              <p:cNvSpPr/>
              <p:nvPr/>
            </p:nvSpPr>
            <p:spPr>
              <a:xfrm>
                <a:off x="0" y="0"/>
                <a:ext cx="1466850" cy="3085465"/>
              </a:xfrm>
              <a:prstGeom prst="rect">
                <a:avLst/>
              </a:prstGeom>
              <a:noFill/>
              <a:ln>
                <a:solidFill>
                  <a:srgbClr val="F2952E"/>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grpSp>
      </p:grpSp>
      <p:sp>
        <p:nvSpPr>
          <p:cNvPr id="4" name="Marcador de número de diapositiva 3">
            <a:extLst>
              <a:ext uri="{FF2B5EF4-FFF2-40B4-BE49-F238E27FC236}">
                <a16:creationId xmlns:a16="http://schemas.microsoft.com/office/drawing/2014/main" id="{3EA804F1-AEF1-4326-9D1F-A5B6E3A00228}"/>
              </a:ext>
            </a:extLst>
          </p:cNvPr>
          <p:cNvSpPr>
            <a:spLocks noGrp="1"/>
          </p:cNvSpPr>
          <p:nvPr>
            <p:ph type="sldNum" sz="quarter" idx="12"/>
          </p:nvPr>
        </p:nvSpPr>
        <p:spPr/>
        <p:txBody>
          <a:bodyPr/>
          <a:lstStyle/>
          <a:p>
            <a:fld id="{A54CDA4C-8D35-4F42-993F-067BCFF88A2F}" type="slidenum">
              <a:rPr lang="es-MX" smtClean="0"/>
              <a:t>15</a:t>
            </a:fld>
            <a:endParaRPr lang="es-MX"/>
          </a:p>
        </p:txBody>
      </p:sp>
    </p:spTree>
    <p:extLst>
      <p:ext uri="{BB962C8B-B14F-4D97-AF65-F5344CB8AC3E}">
        <p14:creationId xmlns:p14="http://schemas.microsoft.com/office/powerpoint/2010/main" val="3529696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ES" sz="2800" b="1" dirty="0"/>
              <a:t>Pantalla ejecutor de tareas</a:t>
            </a:r>
            <a:endParaRPr lang="es-MX" sz="2800" b="1" dirty="0"/>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pSp>
        <p:nvGrpSpPr>
          <p:cNvPr id="6" name="Group 2007645702">
            <a:extLst>
              <a:ext uri="{FF2B5EF4-FFF2-40B4-BE49-F238E27FC236}">
                <a16:creationId xmlns:a16="http://schemas.microsoft.com/office/drawing/2014/main" id="{97E8E5BA-80A5-43E0-B91F-025A4FC05D06}"/>
              </a:ext>
            </a:extLst>
          </p:cNvPr>
          <p:cNvGrpSpPr/>
          <p:nvPr/>
        </p:nvGrpSpPr>
        <p:grpSpPr>
          <a:xfrm>
            <a:off x="551340" y="1060179"/>
            <a:ext cx="8835204" cy="5302343"/>
            <a:chOff x="-224509" y="0"/>
            <a:chExt cx="5811874" cy="3334682"/>
          </a:xfrm>
        </p:grpSpPr>
        <p:pic>
          <p:nvPicPr>
            <p:cNvPr id="7" name="Picture 54">
              <a:extLst>
                <a:ext uri="{FF2B5EF4-FFF2-40B4-BE49-F238E27FC236}">
                  <a16:creationId xmlns:a16="http://schemas.microsoft.com/office/drawing/2014/main" id="{356226EC-685F-4AC5-A7D9-59E48A5CCD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509" y="0"/>
              <a:ext cx="5811874" cy="3334682"/>
            </a:xfrm>
            <a:prstGeom prst="rect">
              <a:avLst/>
            </a:prstGeom>
            <a:noFill/>
            <a:ln>
              <a:noFill/>
            </a:ln>
          </p:spPr>
        </p:pic>
        <p:grpSp>
          <p:nvGrpSpPr>
            <p:cNvPr id="9" name="Grupo 8">
              <a:extLst>
                <a:ext uri="{FF2B5EF4-FFF2-40B4-BE49-F238E27FC236}">
                  <a16:creationId xmlns:a16="http://schemas.microsoft.com/office/drawing/2014/main" id="{9FE2312F-6A41-4053-8704-54BC896E1267}"/>
                </a:ext>
              </a:extLst>
            </p:cNvPr>
            <p:cNvGrpSpPr/>
            <p:nvPr/>
          </p:nvGrpSpPr>
          <p:grpSpPr>
            <a:xfrm>
              <a:off x="0" y="28575"/>
              <a:ext cx="5528945" cy="3105045"/>
              <a:chOff x="14630" y="51207"/>
              <a:chExt cx="6049925" cy="3397656"/>
            </a:xfrm>
          </p:grpSpPr>
          <p:sp>
            <p:nvSpPr>
              <p:cNvPr id="10" name="Rectangle 9">
                <a:extLst>
                  <a:ext uri="{FF2B5EF4-FFF2-40B4-BE49-F238E27FC236}">
                    <a16:creationId xmlns:a16="http://schemas.microsoft.com/office/drawing/2014/main" id="{00B154ED-8D34-4EC4-8A36-E7CD5AC8BBC4}"/>
                  </a:ext>
                </a:extLst>
              </p:cNvPr>
              <p:cNvSpPr/>
              <p:nvPr/>
            </p:nvSpPr>
            <p:spPr>
              <a:xfrm>
                <a:off x="14630" y="270663"/>
                <a:ext cx="4845050" cy="1631950"/>
              </a:xfrm>
              <a:prstGeom prst="rect">
                <a:avLst/>
              </a:prstGeom>
              <a:noFill/>
              <a:ln w="22225">
                <a:solidFill>
                  <a:srgbClr val="FFFF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2" name="Rectangle 10">
                <a:extLst>
                  <a:ext uri="{FF2B5EF4-FFF2-40B4-BE49-F238E27FC236}">
                    <a16:creationId xmlns:a16="http://schemas.microsoft.com/office/drawing/2014/main" id="{CC4838A8-9B5E-48DD-B219-D64E11583664}"/>
                  </a:ext>
                </a:extLst>
              </p:cNvPr>
              <p:cNvSpPr/>
              <p:nvPr/>
            </p:nvSpPr>
            <p:spPr>
              <a:xfrm>
                <a:off x="14630" y="1931213"/>
                <a:ext cx="4845050" cy="1517650"/>
              </a:xfrm>
              <a:prstGeom prst="rect">
                <a:avLst/>
              </a:prstGeom>
              <a:noFill/>
              <a:ln w="22225">
                <a:solidFill>
                  <a:srgbClr val="92D05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3" name="Rectangle 11">
                <a:extLst>
                  <a:ext uri="{FF2B5EF4-FFF2-40B4-BE49-F238E27FC236}">
                    <a16:creationId xmlns:a16="http://schemas.microsoft.com/office/drawing/2014/main" id="{11B56AC3-D79A-4305-90BF-7F51CC48975F}"/>
                  </a:ext>
                </a:extLst>
              </p:cNvPr>
              <p:cNvSpPr/>
              <p:nvPr/>
            </p:nvSpPr>
            <p:spPr>
              <a:xfrm>
                <a:off x="4981651" y="768096"/>
                <a:ext cx="482600" cy="558800"/>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4" name="Rectangle 12">
                <a:extLst>
                  <a:ext uri="{FF2B5EF4-FFF2-40B4-BE49-F238E27FC236}">
                    <a16:creationId xmlns:a16="http://schemas.microsoft.com/office/drawing/2014/main" id="{237F3B9F-32AD-46F0-955B-00642E958D47}"/>
                  </a:ext>
                </a:extLst>
              </p:cNvPr>
              <p:cNvSpPr/>
              <p:nvPr/>
            </p:nvSpPr>
            <p:spPr>
              <a:xfrm>
                <a:off x="4988966" y="2121408"/>
                <a:ext cx="520700" cy="590550"/>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5" name="Rectangle 13">
                <a:extLst>
                  <a:ext uri="{FF2B5EF4-FFF2-40B4-BE49-F238E27FC236}">
                    <a16:creationId xmlns:a16="http://schemas.microsoft.com/office/drawing/2014/main" id="{3C5F1C32-BC2E-49C3-ACE8-FA114805FF6B}"/>
                  </a:ext>
                </a:extLst>
              </p:cNvPr>
              <p:cNvSpPr/>
              <p:nvPr/>
            </p:nvSpPr>
            <p:spPr>
              <a:xfrm>
                <a:off x="5296205" y="51207"/>
                <a:ext cx="768350" cy="615950"/>
              </a:xfrm>
              <a:prstGeom prst="rect">
                <a:avLst/>
              </a:prstGeom>
              <a:noFill/>
              <a:ln w="22225">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grpSp>
      </p:grpSp>
      <p:sp>
        <p:nvSpPr>
          <p:cNvPr id="4" name="Marcador de número de diapositiva 3">
            <a:extLst>
              <a:ext uri="{FF2B5EF4-FFF2-40B4-BE49-F238E27FC236}">
                <a16:creationId xmlns:a16="http://schemas.microsoft.com/office/drawing/2014/main" id="{C7E2D217-E8A8-4A57-9888-9AF0C708C0A6}"/>
              </a:ext>
            </a:extLst>
          </p:cNvPr>
          <p:cNvSpPr>
            <a:spLocks noGrp="1"/>
          </p:cNvSpPr>
          <p:nvPr>
            <p:ph type="sldNum" sz="quarter" idx="12"/>
          </p:nvPr>
        </p:nvSpPr>
        <p:spPr/>
        <p:txBody>
          <a:bodyPr/>
          <a:lstStyle/>
          <a:p>
            <a:fld id="{A54CDA4C-8D35-4F42-993F-067BCFF88A2F}" type="slidenum">
              <a:rPr lang="es-MX" smtClean="0"/>
              <a:t>16</a:t>
            </a:fld>
            <a:endParaRPr lang="es-MX"/>
          </a:p>
        </p:txBody>
      </p:sp>
    </p:spTree>
    <p:extLst>
      <p:ext uri="{BB962C8B-B14F-4D97-AF65-F5344CB8AC3E}">
        <p14:creationId xmlns:p14="http://schemas.microsoft.com/office/powerpoint/2010/main" val="1325807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MX" sz="2800" b="1" dirty="0"/>
              <a:t>Ciclo de Sub-programas</a:t>
            </a:r>
          </a:p>
        </p:txBody>
      </p:sp>
      <p:sp>
        <p:nvSpPr>
          <p:cNvPr id="3" name="Marcador de contenido 2"/>
          <p:cNvSpPr>
            <a:spLocks noGrp="1"/>
          </p:cNvSpPr>
          <p:nvPr>
            <p:ph idx="1"/>
          </p:nvPr>
        </p:nvSpPr>
        <p:spPr>
          <a:xfrm>
            <a:off x="438797" y="1020916"/>
            <a:ext cx="9116023" cy="5837083"/>
          </a:xfrm>
        </p:spPr>
        <p:txBody>
          <a:bodyPr>
            <a:noAutofit/>
          </a:bodyPr>
          <a:lstStyle/>
          <a:p>
            <a:pPr marL="0" indent="0" algn="just">
              <a:lnSpc>
                <a:spcPct val="150000"/>
              </a:lnSpc>
              <a:buNone/>
            </a:pPr>
            <a:r>
              <a:rPr lang="es-ES" altLang="es-MX" sz="1600" dirty="0">
                <a:solidFill>
                  <a:schemeClr val="tx1"/>
                </a:solidFill>
              </a:rPr>
              <a:t>	</a:t>
            </a:r>
            <a:endParaRPr lang="es-MX" altLang="es-MX" sz="1600" dirty="0">
              <a:solidFill>
                <a:schemeClr val="tx1"/>
              </a:solidFill>
            </a:endParaRP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pSp>
        <p:nvGrpSpPr>
          <p:cNvPr id="6" name="Grupo 5"/>
          <p:cNvGrpSpPr/>
          <p:nvPr/>
        </p:nvGrpSpPr>
        <p:grpSpPr>
          <a:xfrm>
            <a:off x="2615366" y="821636"/>
            <a:ext cx="5109070" cy="5934764"/>
            <a:chOff x="-88040" y="0"/>
            <a:chExt cx="4051711" cy="4407421"/>
          </a:xfrm>
        </p:grpSpPr>
        <p:pic>
          <p:nvPicPr>
            <p:cNvPr id="7" name="Picture 1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040" y="0"/>
              <a:ext cx="4051711" cy="4407421"/>
            </a:xfrm>
            <a:prstGeom prst="rect">
              <a:avLst/>
            </a:prstGeom>
            <a:noFill/>
            <a:ln>
              <a:noFill/>
            </a:ln>
          </p:spPr>
        </p:pic>
        <p:grpSp>
          <p:nvGrpSpPr>
            <p:cNvPr id="9" name="Group 20"/>
            <p:cNvGrpSpPr/>
            <p:nvPr/>
          </p:nvGrpSpPr>
          <p:grpSpPr>
            <a:xfrm>
              <a:off x="213173" y="297320"/>
              <a:ext cx="3534770" cy="3923144"/>
              <a:chOff x="0" y="0"/>
              <a:chExt cx="3534770" cy="3923144"/>
            </a:xfrm>
          </p:grpSpPr>
          <p:sp>
            <p:nvSpPr>
              <p:cNvPr id="10" name="Rectangle 7"/>
              <p:cNvSpPr/>
              <p:nvPr/>
            </p:nvSpPr>
            <p:spPr>
              <a:xfrm>
                <a:off x="307075" y="0"/>
                <a:ext cx="2551468" cy="1002523"/>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2" name="Rectangle 17"/>
              <p:cNvSpPr/>
              <p:nvPr/>
            </p:nvSpPr>
            <p:spPr>
              <a:xfrm>
                <a:off x="115994" y="1122219"/>
                <a:ext cx="2661190" cy="559817"/>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3" name="Rectangle 18"/>
              <p:cNvSpPr/>
              <p:nvPr/>
            </p:nvSpPr>
            <p:spPr>
              <a:xfrm>
                <a:off x="61415" y="1740090"/>
                <a:ext cx="3473355" cy="1050878"/>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sp>
            <p:nvSpPr>
              <p:cNvPr id="14" name="Rectangle 19"/>
              <p:cNvSpPr/>
              <p:nvPr/>
            </p:nvSpPr>
            <p:spPr>
              <a:xfrm>
                <a:off x="0" y="2872854"/>
                <a:ext cx="3390900" cy="1050290"/>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grpSp>
      </p:grpSp>
      <p:sp>
        <p:nvSpPr>
          <p:cNvPr id="4" name="Marcador de número de diapositiva 3">
            <a:extLst>
              <a:ext uri="{FF2B5EF4-FFF2-40B4-BE49-F238E27FC236}">
                <a16:creationId xmlns:a16="http://schemas.microsoft.com/office/drawing/2014/main" id="{DDF22FCE-FE60-4BB8-BC2D-0B31ACEBC772}"/>
              </a:ext>
            </a:extLst>
          </p:cNvPr>
          <p:cNvSpPr>
            <a:spLocks noGrp="1"/>
          </p:cNvSpPr>
          <p:nvPr>
            <p:ph type="sldNum" sz="quarter" idx="12"/>
          </p:nvPr>
        </p:nvSpPr>
        <p:spPr/>
        <p:txBody>
          <a:bodyPr/>
          <a:lstStyle/>
          <a:p>
            <a:fld id="{A54CDA4C-8D35-4F42-993F-067BCFF88A2F}" type="slidenum">
              <a:rPr lang="es-MX" smtClean="0"/>
              <a:t>17</a:t>
            </a:fld>
            <a:endParaRPr lang="es-MX"/>
          </a:p>
        </p:txBody>
      </p:sp>
    </p:spTree>
    <p:extLst>
      <p:ext uri="{BB962C8B-B14F-4D97-AF65-F5344CB8AC3E}">
        <p14:creationId xmlns:p14="http://schemas.microsoft.com/office/powerpoint/2010/main" val="1852723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MX" sz="2800" b="1" dirty="0"/>
              <a:t>Ciclo monitor</a:t>
            </a:r>
          </a:p>
        </p:txBody>
      </p:sp>
      <p:sp>
        <p:nvSpPr>
          <p:cNvPr id="3" name="Marcador de contenido 2"/>
          <p:cNvSpPr>
            <a:spLocks noGrp="1"/>
          </p:cNvSpPr>
          <p:nvPr>
            <p:ph idx="1"/>
          </p:nvPr>
        </p:nvSpPr>
        <p:spPr>
          <a:xfrm>
            <a:off x="299097" y="995516"/>
            <a:ext cx="9645003" cy="5837083"/>
          </a:xfrm>
        </p:spPr>
        <p:txBody>
          <a:bodyPr>
            <a:noAutofit/>
          </a:bodyPr>
          <a:lstStyle/>
          <a:p>
            <a:pPr marL="0" indent="0">
              <a:buNone/>
            </a:pPr>
            <a:endParaRPr lang="es-MX" sz="1600" dirty="0">
              <a:solidFill>
                <a:schemeClr val="tx1"/>
              </a:solidFill>
            </a:endParaRPr>
          </a:p>
          <a:p>
            <a:pPr lvl="0" algn="just">
              <a:lnSpc>
                <a:spcPct val="150000"/>
              </a:lnSpc>
            </a:pPr>
            <a:endParaRPr lang="es-MX" sz="1600" dirty="0">
              <a:solidFill>
                <a:schemeClr val="tx1"/>
              </a:solidFill>
            </a:endParaRP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5" name="Imagen 4"/>
          <p:cNvPicPr>
            <a:picLocks noChangeAspect="1"/>
          </p:cNvPicPr>
          <p:nvPr/>
        </p:nvPicPr>
        <p:blipFill>
          <a:blip r:embed="rId2"/>
          <a:stretch>
            <a:fillRect/>
          </a:stretch>
        </p:blipFill>
        <p:spPr>
          <a:xfrm>
            <a:off x="104775" y="1176337"/>
            <a:ext cx="11982450" cy="4505325"/>
          </a:xfrm>
          <a:prstGeom prst="rect">
            <a:avLst/>
          </a:prstGeom>
        </p:spPr>
      </p:pic>
      <p:sp>
        <p:nvSpPr>
          <p:cNvPr id="4" name="Marcador de número de diapositiva 3">
            <a:extLst>
              <a:ext uri="{FF2B5EF4-FFF2-40B4-BE49-F238E27FC236}">
                <a16:creationId xmlns:a16="http://schemas.microsoft.com/office/drawing/2014/main" id="{0D45BAFC-6146-4024-933C-F9E0E4DDA9E7}"/>
              </a:ext>
            </a:extLst>
          </p:cNvPr>
          <p:cNvSpPr>
            <a:spLocks noGrp="1"/>
          </p:cNvSpPr>
          <p:nvPr>
            <p:ph type="sldNum" sz="quarter" idx="12"/>
          </p:nvPr>
        </p:nvSpPr>
        <p:spPr/>
        <p:txBody>
          <a:bodyPr/>
          <a:lstStyle/>
          <a:p>
            <a:fld id="{A54CDA4C-8D35-4F42-993F-067BCFF88A2F}" type="slidenum">
              <a:rPr lang="es-MX" smtClean="0"/>
              <a:t>18</a:t>
            </a:fld>
            <a:endParaRPr lang="es-MX"/>
          </a:p>
        </p:txBody>
      </p:sp>
    </p:spTree>
    <p:extLst>
      <p:ext uri="{BB962C8B-B14F-4D97-AF65-F5344CB8AC3E}">
        <p14:creationId xmlns:p14="http://schemas.microsoft.com/office/powerpoint/2010/main" val="926025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MX" sz="2800" b="1" dirty="0"/>
              <a:t>Ciclo Ejecutor de Tareas por Edificio</a:t>
            </a: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4" name="Imagen 3"/>
          <p:cNvPicPr>
            <a:picLocks noChangeAspect="1"/>
          </p:cNvPicPr>
          <p:nvPr/>
        </p:nvPicPr>
        <p:blipFill>
          <a:blip r:embed="rId2"/>
          <a:stretch>
            <a:fillRect/>
          </a:stretch>
        </p:blipFill>
        <p:spPr>
          <a:xfrm>
            <a:off x="64395" y="1913807"/>
            <a:ext cx="11830050" cy="4000500"/>
          </a:xfrm>
          <a:prstGeom prst="rect">
            <a:avLst/>
          </a:prstGeom>
        </p:spPr>
      </p:pic>
      <p:sp>
        <p:nvSpPr>
          <p:cNvPr id="5" name="Marcador de número de diapositiva 4">
            <a:extLst>
              <a:ext uri="{FF2B5EF4-FFF2-40B4-BE49-F238E27FC236}">
                <a16:creationId xmlns:a16="http://schemas.microsoft.com/office/drawing/2014/main" id="{45A79C17-4CB5-4CDA-8A7F-A2CA2E8D9090}"/>
              </a:ext>
            </a:extLst>
          </p:cNvPr>
          <p:cNvSpPr>
            <a:spLocks noGrp="1"/>
          </p:cNvSpPr>
          <p:nvPr>
            <p:ph type="sldNum" sz="quarter" idx="12"/>
          </p:nvPr>
        </p:nvSpPr>
        <p:spPr/>
        <p:txBody>
          <a:bodyPr/>
          <a:lstStyle/>
          <a:p>
            <a:fld id="{A54CDA4C-8D35-4F42-993F-067BCFF88A2F}" type="slidenum">
              <a:rPr lang="es-MX" smtClean="0"/>
              <a:t>19</a:t>
            </a:fld>
            <a:endParaRPr lang="es-MX"/>
          </a:p>
        </p:txBody>
      </p:sp>
    </p:spTree>
    <p:extLst>
      <p:ext uri="{BB962C8B-B14F-4D97-AF65-F5344CB8AC3E}">
        <p14:creationId xmlns:p14="http://schemas.microsoft.com/office/powerpoint/2010/main" val="248061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MX" sz="2800" b="1" dirty="0"/>
              <a:t>Planteamiento del problema</a:t>
            </a:r>
            <a:endParaRPr lang="es-MX" sz="2800" dirty="0"/>
          </a:p>
        </p:txBody>
      </p:sp>
      <p:sp>
        <p:nvSpPr>
          <p:cNvPr id="3" name="Marcador de contenido 2"/>
          <p:cNvSpPr>
            <a:spLocks noGrp="1"/>
          </p:cNvSpPr>
          <p:nvPr>
            <p:ph idx="1"/>
          </p:nvPr>
        </p:nvSpPr>
        <p:spPr>
          <a:xfrm>
            <a:off x="438797" y="1020917"/>
            <a:ext cx="9116023" cy="5631676"/>
          </a:xfrm>
        </p:spPr>
        <p:txBody>
          <a:bodyPr>
            <a:noAutofit/>
          </a:bodyPr>
          <a:lstStyle/>
          <a:p>
            <a:pPr algn="just">
              <a:lnSpc>
                <a:spcPct val="150000"/>
              </a:lnSpc>
            </a:pPr>
            <a:r>
              <a:rPr lang="es-ES" sz="1600" dirty="0">
                <a:solidFill>
                  <a:schemeClr val="tx1"/>
                </a:solidFill>
              </a:rPr>
              <a:t>Uso desmedido de energía eléctrica</a:t>
            </a:r>
          </a:p>
          <a:p>
            <a:pPr algn="just">
              <a:lnSpc>
                <a:spcPct val="150000"/>
              </a:lnSpc>
            </a:pPr>
            <a:r>
              <a:rPr lang="es-ES" sz="1600" dirty="0">
                <a:solidFill>
                  <a:schemeClr val="tx1"/>
                </a:solidFill>
              </a:rPr>
              <a:t>Uso de energía eléctrica fuera de jornadas de clase</a:t>
            </a:r>
          </a:p>
          <a:p>
            <a:pPr algn="just">
              <a:lnSpc>
                <a:spcPct val="150000"/>
              </a:lnSpc>
            </a:pPr>
            <a:r>
              <a:rPr lang="es-ES" sz="1600" dirty="0">
                <a:solidFill>
                  <a:schemeClr val="tx1"/>
                </a:solidFill>
              </a:rPr>
              <a:t>Servicios del aula: iluminación, aire acondicionado, proyectos y despachador de agua</a:t>
            </a:r>
          </a:p>
          <a:p>
            <a:pPr algn="just">
              <a:lnSpc>
                <a:spcPct val="150000"/>
              </a:lnSpc>
            </a:pPr>
            <a:r>
              <a:rPr lang="es-ES" sz="1600" dirty="0">
                <a:solidFill>
                  <a:schemeClr val="tx1"/>
                </a:solidFill>
              </a:rPr>
              <a:t>Limita acceso a las aulas</a:t>
            </a:r>
          </a:p>
        </p:txBody>
      </p:sp>
      <p:sp>
        <p:nvSpPr>
          <p:cNvPr id="4" name="Marcador de número de diapositiva 3">
            <a:extLst>
              <a:ext uri="{FF2B5EF4-FFF2-40B4-BE49-F238E27FC236}">
                <a16:creationId xmlns:a16="http://schemas.microsoft.com/office/drawing/2014/main" id="{563AB2FD-D0CB-482D-8380-E705EBE5A876}"/>
              </a:ext>
            </a:extLst>
          </p:cNvPr>
          <p:cNvSpPr>
            <a:spLocks noGrp="1"/>
          </p:cNvSpPr>
          <p:nvPr>
            <p:ph type="sldNum" sz="quarter" idx="12"/>
          </p:nvPr>
        </p:nvSpPr>
        <p:spPr/>
        <p:txBody>
          <a:bodyPr/>
          <a:lstStyle/>
          <a:p>
            <a:fld id="{A54CDA4C-8D35-4F42-993F-067BCFF88A2F}" type="slidenum">
              <a:rPr lang="es-MX" smtClean="0"/>
              <a:t>2</a:t>
            </a:fld>
            <a:endParaRPr lang="es-MX" dirty="0"/>
          </a:p>
        </p:txBody>
      </p:sp>
    </p:spTree>
    <p:extLst>
      <p:ext uri="{BB962C8B-B14F-4D97-AF65-F5344CB8AC3E}">
        <p14:creationId xmlns:p14="http://schemas.microsoft.com/office/powerpoint/2010/main" val="1564739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MX" sz="2800" b="1" dirty="0"/>
              <a:t>Ciclo ejecutor de tareas por aula</a:t>
            </a:r>
          </a:p>
        </p:txBody>
      </p:sp>
      <p:sp>
        <p:nvSpPr>
          <p:cNvPr id="3" name="Marcador de contenido 2"/>
          <p:cNvSpPr>
            <a:spLocks noGrp="1"/>
          </p:cNvSpPr>
          <p:nvPr>
            <p:ph idx="1"/>
          </p:nvPr>
        </p:nvSpPr>
        <p:spPr>
          <a:xfrm>
            <a:off x="299097" y="995516"/>
            <a:ext cx="9645003" cy="5837083"/>
          </a:xfrm>
        </p:spPr>
        <p:txBody>
          <a:bodyPr>
            <a:noAutofit/>
          </a:bodyPr>
          <a:lstStyle/>
          <a:p>
            <a:pPr marL="0" lvl="0" indent="0" algn="just">
              <a:lnSpc>
                <a:spcPct val="150000"/>
              </a:lnSpc>
              <a:buNone/>
            </a:pPr>
            <a:r>
              <a:rPr lang="es-MX" sz="1600" dirty="0">
                <a:solidFill>
                  <a:schemeClr val="tx1"/>
                </a:solidFill>
              </a:rPr>
              <a:t>	La diferencia es que aquí sólo se realiza para un aula, pero el proceso es muy similar, lectura de base de datos, extracción de datos de la tabla de tareas, comparador de hora y ejecutor de tarea.</a:t>
            </a:r>
          </a:p>
          <a:p>
            <a:pPr marL="0" lvl="0" indent="0" algn="just">
              <a:lnSpc>
                <a:spcPct val="150000"/>
              </a:lnSpc>
              <a:buNone/>
            </a:pPr>
            <a:endParaRPr lang="es-MX" sz="1600" dirty="0">
              <a:solidFill>
                <a:schemeClr val="tx1"/>
              </a:solidFill>
            </a:endParaRPr>
          </a:p>
          <a:p>
            <a:pPr marL="0" lvl="0" indent="0" algn="just">
              <a:lnSpc>
                <a:spcPct val="150000"/>
              </a:lnSpc>
              <a:buNone/>
            </a:pPr>
            <a:endParaRPr lang="es-MX" sz="1600" dirty="0">
              <a:solidFill>
                <a:schemeClr val="tx1"/>
              </a:solidFill>
            </a:endParaRP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4" name="Imagen 3"/>
          <p:cNvPicPr>
            <a:picLocks noChangeAspect="1"/>
          </p:cNvPicPr>
          <p:nvPr/>
        </p:nvPicPr>
        <p:blipFill rotWithShape="1">
          <a:blip r:embed="rId2"/>
          <a:srcRect l="739" t="3203" r="282" b="3025"/>
          <a:stretch/>
        </p:blipFill>
        <p:spPr>
          <a:xfrm>
            <a:off x="62248" y="2125014"/>
            <a:ext cx="12067504" cy="3387144"/>
          </a:xfrm>
          <a:prstGeom prst="rect">
            <a:avLst/>
          </a:prstGeom>
        </p:spPr>
      </p:pic>
      <p:sp>
        <p:nvSpPr>
          <p:cNvPr id="5" name="Marcador de número de diapositiva 4">
            <a:extLst>
              <a:ext uri="{FF2B5EF4-FFF2-40B4-BE49-F238E27FC236}">
                <a16:creationId xmlns:a16="http://schemas.microsoft.com/office/drawing/2014/main" id="{BCA92BCD-BBDE-4B73-9428-CC7233D49157}"/>
              </a:ext>
            </a:extLst>
          </p:cNvPr>
          <p:cNvSpPr>
            <a:spLocks noGrp="1"/>
          </p:cNvSpPr>
          <p:nvPr>
            <p:ph type="sldNum" sz="quarter" idx="12"/>
          </p:nvPr>
        </p:nvSpPr>
        <p:spPr/>
        <p:txBody>
          <a:bodyPr/>
          <a:lstStyle/>
          <a:p>
            <a:fld id="{A54CDA4C-8D35-4F42-993F-067BCFF88A2F}" type="slidenum">
              <a:rPr lang="es-MX" smtClean="0"/>
              <a:t>20</a:t>
            </a:fld>
            <a:endParaRPr lang="es-MX"/>
          </a:p>
        </p:txBody>
      </p:sp>
    </p:spTree>
    <p:extLst>
      <p:ext uri="{BB962C8B-B14F-4D97-AF65-F5344CB8AC3E}">
        <p14:creationId xmlns:p14="http://schemas.microsoft.com/office/powerpoint/2010/main" val="2341200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ES" sz="2800" b="1" dirty="0"/>
              <a:t>Programación de tareas por aula</a:t>
            </a:r>
            <a:endParaRPr lang="es-MX" sz="2800" b="1" dirty="0"/>
          </a:p>
        </p:txBody>
      </p:sp>
      <p:sp>
        <p:nvSpPr>
          <p:cNvPr id="3" name="Marcador de contenido 2"/>
          <p:cNvSpPr>
            <a:spLocks noGrp="1"/>
          </p:cNvSpPr>
          <p:nvPr>
            <p:ph idx="1"/>
          </p:nvPr>
        </p:nvSpPr>
        <p:spPr>
          <a:xfrm>
            <a:off x="299097" y="995516"/>
            <a:ext cx="9645003" cy="5837083"/>
          </a:xfrm>
        </p:spPr>
        <p:txBody>
          <a:bodyPr>
            <a:noAutofit/>
          </a:bodyPr>
          <a:lstStyle/>
          <a:p>
            <a:pPr marL="0" lvl="0" indent="0" algn="just">
              <a:lnSpc>
                <a:spcPct val="150000"/>
              </a:lnSpc>
              <a:buNone/>
            </a:pPr>
            <a:r>
              <a:rPr lang="es-ES" sz="1600" dirty="0">
                <a:solidFill>
                  <a:schemeClr val="tx1"/>
                </a:solidFill>
              </a:rPr>
              <a:t>	</a:t>
            </a: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4" name="Picture 327">
            <a:extLst>
              <a:ext uri="{FF2B5EF4-FFF2-40B4-BE49-F238E27FC236}">
                <a16:creationId xmlns:a16="http://schemas.microsoft.com/office/drawing/2014/main" id="{5901BB33-2CA2-4591-8430-C11F26A2295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096" y="926116"/>
            <a:ext cx="8757665" cy="5432482"/>
          </a:xfrm>
          <a:prstGeom prst="rect">
            <a:avLst/>
          </a:prstGeom>
          <a:noFill/>
          <a:ln>
            <a:noFill/>
          </a:ln>
        </p:spPr>
      </p:pic>
      <p:sp>
        <p:nvSpPr>
          <p:cNvPr id="5" name="Marcador de número de diapositiva 4">
            <a:extLst>
              <a:ext uri="{FF2B5EF4-FFF2-40B4-BE49-F238E27FC236}">
                <a16:creationId xmlns:a16="http://schemas.microsoft.com/office/drawing/2014/main" id="{6F134BD5-D7B9-4119-A9CD-04D1E3FD533C}"/>
              </a:ext>
            </a:extLst>
          </p:cNvPr>
          <p:cNvSpPr>
            <a:spLocks noGrp="1"/>
          </p:cNvSpPr>
          <p:nvPr>
            <p:ph type="sldNum" sz="quarter" idx="12"/>
          </p:nvPr>
        </p:nvSpPr>
        <p:spPr/>
        <p:txBody>
          <a:bodyPr/>
          <a:lstStyle/>
          <a:p>
            <a:fld id="{A54CDA4C-8D35-4F42-993F-067BCFF88A2F}" type="slidenum">
              <a:rPr lang="es-MX" smtClean="0"/>
              <a:t>21</a:t>
            </a:fld>
            <a:endParaRPr lang="es-MX"/>
          </a:p>
        </p:txBody>
      </p:sp>
    </p:spTree>
    <p:extLst>
      <p:ext uri="{BB962C8B-B14F-4D97-AF65-F5344CB8AC3E}">
        <p14:creationId xmlns:p14="http://schemas.microsoft.com/office/powerpoint/2010/main" val="681490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ES" sz="2800" b="1" dirty="0"/>
              <a:t>Programación de Tareas por Edificio</a:t>
            </a:r>
            <a:endParaRPr lang="es-MX" sz="2800" b="1" dirty="0"/>
          </a:p>
        </p:txBody>
      </p:sp>
      <p:sp>
        <p:nvSpPr>
          <p:cNvPr id="3" name="Marcador de contenido 2"/>
          <p:cNvSpPr>
            <a:spLocks noGrp="1"/>
          </p:cNvSpPr>
          <p:nvPr>
            <p:ph idx="1"/>
          </p:nvPr>
        </p:nvSpPr>
        <p:spPr>
          <a:xfrm>
            <a:off x="299097" y="995516"/>
            <a:ext cx="9645003" cy="5837083"/>
          </a:xfrm>
        </p:spPr>
        <p:txBody>
          <a:bodyPr>
            <a:noAutofit/>
          </a:bodyPr>
          <a:lstStyle/>
          <a:p>
            <a:pPr marL="0" lvl="0" indent="0" algn="just">
              <a:lnSpc>
                <a:spcPct val="150000"/>
              </a:lnSpc>
              <a:buNone/>
            </a:pPr>
            <a:r>
              <a:rPr lang="es-MX" sz="1600" dirty="0">
                <a:solidFill>
                  <a:schemeClr val="tx1"/>
                </a:solidFill>
              </a:rPr>
              <a:t>	</a:t>
            </a:r>
            <a:endParaRPr lang="es-ES" sz="1600" dirty="0">
              <a:solidFill>
                <a:schemeClr val="tx1"/>
              </a:solidFill>
            </a:endParaRP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6" name="Picture 32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233" y="1060179"/>
            <a:ext cx="9098121" cy="5098750"/>
          </a:xfrm>
          <a:prstGeom prst="rect">
            <a:avLst/>
          </a:prstGeom>
          <a:noFill/>
          <a:ln>
            <a:noFill/>
          </a:ln>
        </p:spPr>
      </p:pic>
      <p:sp>
        <p:nvSpPr>
          <p:cNvPr id="4" name="Marcador de número de diapositiva 3">
            <a:extLst>
              <a:ext uri="{FF2B5EF4-FFF2-40B4-BE49-F238E27FC236}">
                <a16:creationId xmlns:a16="http://schemas.microsoft.com/office/drawing/2014/main" id="{60767372-7F96-4910-8063-FCC7F9CB3EAD}"/>
              </a:ext>
            </a:extLst>
          </p:cNvPr>
          <p:cNvSpPr>
            <a:spLocks noGrp="1"/>
          </p:cNvSpPr>
          <p:nvPr>
            <p:ph type="sldNum" sz="quarter" idx="12"/>
          </p:nvPr>
        </p:nvSpPr>
        <p:spPr/>
        <p:txBody>
          <a:bodyPr/>
          <a:lstStyle/>
          <a:p>
            <a:fld id="{A54CDA4C-8D35-4F42-993F-067BCFF88A2F}" type="slidenum">
              <a:rPr lang="es-MX" smtClean="0"/>
              <a:t>22</a:t>
            </a:fld>
            <a:endParaRPr lang="es-MX"/>
          </a:p>
        </p:txBody>
      </p:sp>
    </p:spTree>
    <p:extLst>
      <p:ext uri="{BB962C8B-B14F-4D97-AF65-F5344CB8AC3E}">
        <p14:creationId xmlns:p14="http://schemas.microsoft.com/office/powerpoint/2010/main" val="124661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fontScale="90000"/>
          </a:bodyPr>
          <a:lstStyle/>
          <a:p>
            <a:r>
              <a:rPr lang="es-ES" sz="2800" b="1" dirty="0"/>
              <a:t>Resultados - Base de datos de programador de tareas</a:t>
            </a:r>
            <a:endParaRPr lang="es-MX" sz="2800" b="1" dirty="0"/>
          </a:p>
        </p:txBody>
      </p:sp>
      <p:sp>
        <p:nvSpPr>
          <p:cNvPr id="3" name="Marcador de contenido 2"/>
          <p:cNvSpPr>
            <a:spLocks noGrp="1"/>
          </p:cNvSpPr>
          <p:nvPr>
            <p:ph idx="1"/>
          </p:nvPr>
        </p:nvSpPr>
        <p:spPr>
          <a:xfrm>
            <a:off x="299097" y="882972"/>
            <a:ext cx="9645003" cy="5837083"/>
          </a:xfrm>
        </p:spPr>
        <p:txBody>
          <a:bodyPr>
            <a:noAutofit/>
          </a:bodyPr>
          <a:lstStyle/>
          <a:p>
            <a:pPr algn="just">
              <a:lnSpc>
                <a:spcPct val="150000"/>
              </a:lnSpc>
            </a:pPr>
            <a:r>
              <a:rPr lang="es-ES" sz="1600" dirty="0">
                <a:solidFill>
                  <a:schemeClr val="tx1"/>
                </a:solidFill>
              </a:rPr>
              <a:t>Tablas Aula y Edificio</a:t>
            </a:r>
            <a:endParaRPr lang="es-MX" sz="1600" dirty="0">
              <a:solidFill>
                <a:schemeClr val="tx1"/>
              </a:solidFill>
            </a:endParaRPr>
          </a:p>
          <a:p>
            <a:pPr algn="just">
              <a:lnSpc>
                <a:spcPct val="150000"/>
              </a:lnSpc>
            </a:pPr>
            <a:r>
              <a:rPr lang="es-MX" sz="1600" dirty="0">
                <a:solidFill>
                  <a:schemeClr val="tx1"/>
                </a:solidFill>
              </a:rPr>
              <a:t>18 campos</a:t>
            </a:r>
          </a:p>
          <a:p>
            <a:pPr algn="just">
              <a:lnSpc>
                <a:spcPct val="150000"/>
              </a:lnSpc>
            </a:pPr>
            <a:r>
              <a:rPr lang="es-MX" sz="1600" dirty="0">
                <a:solidFill>
                  <a:schemeClr val="tx1"/>
                </a:solidFill>
              </a:rPr>
              <a:t>11 campos visibles por el usuario</a:t>
            </a: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7" name="Picture 200764579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722" y="2424865"/>
            <a:ext cx="8384498" cy="4356526"/>
          </a:xfrm>
          <a:prstGeom prst="rect">
            <a:avLst/>
          </a:prstGeom>
          <a:noFill/>
          <a:ln>
            <a:noFill/>
          </a:ln>
        </p:spPr>
      </p:pic>
      <p:sp>
        <p:nvSpPr>
          <p:cNvPr id="4" name="Marcador de número de diapositiva 3">
            <a:extLst>
              <a:ext uri="{FF2B5EF4-FFF2-40B4-BE49-F238E27FC236}">
                <a16:creationId xmlns:a16="http://schemas.microsoft.com/office/drawing/2014/main" id="{9FEA1F17-B754-437E-A3D1-F81772BBB027}"/>
              </a:ext>
            </a:extLst>
          </p:cNvPr>
          <p:cNvSpPr>
            <a:spLocks noGrp="1"/>
          </p:cNvSpPr>
          <p:nvPr>
            <p:ph type="sldNum" sz="quarter" idx="12"/>
          </p:nvPr>
        </p:nvSpPr>
        <p:spPr/>
        <p:txBody>
          <a:bodyPr/>
          <a:lstStyle/>
          <a:p>
            <a:fld id="{A54CDA4C-8D35-4F42-993F-067BCFF88A2F}" type="slidenum">
              <a:rPr lang="es-MX" smtClean="0"/>
              <a:t>23</a:t>
            </a:fld>
            <a:endParaRPr lang="es-MX"/>
          </a:p>
        </p:txBody>
      </p:sp>
    </p:spTree>
    <p:extLst>
      <p:ext uri="{BB962C8B-B14F-4D97-AF65-F5344CB8AC3E}">
        <p14:creationId xmlns:p14="http://schemas.microsoft.com/office/powerpoint/2010/main" val="784564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ES" sz="2800" b="1" dirty="0"/>
              <a:t>Resultados - Base de datos de </a:t>
            </a:r>
            <a:r>
              <a:rPr lang="es-ES" sz="2800" b="1" dirty="0" err="1"/>
              <a:t>logger</a:t>
            </a:r>
            <a:endParaRPr lang="es-MX" sz="2800" b="1" dirty="0"/>
          </a:p>
        </p:txBody>
      </p:sp>
      <p:sp>
        <p:nvSpPr>
          <p:cNvPr id="3" name="Marcador de contenido 2"/>
          <p:cNvSpPr>
            <a:spLocks noGrp="1"/>
          </p:cNvSpPr>
          <p:nvPr>
            <p:ph idx="1"/>
          </p:nvPr>
        </p:nvSpPr>
        <p:spPr>
          <a:xfrm>
            <a:off x="299097" y="911108"/>
            <a:ext cx="9645003" cy="5837083"/>
          </a:xfrm>
        </p:spPr>
        <p:txBody>
          <a:bodyPr>
            <a:noAutofit/>
          </a:bodyPr>
          <a:lstStyle/>
          <a:p>
            <a:pPr algn="just">
              <a:lnSpc>
                <a:spcPct val="150000"/>
              </a:lnSpc>
            </a:pPr>
            <a:r>
              <a:rPr lang="es-ES" sz="1600" dirty="0">
                <a:solidFill>
                  <a:schemeClr val="tx1"/>
                </a:solidFill>
              </a:rPr>
              <a:t>Tabla logs</a:t>
            </a:r>
          </a:p>
          <a:p>
            <a:pPr algn="just">
              <a:lnSpc>
                <a:spcPct val="150000"/>
              </a:lnSpc>
            </a:pPr>
            <a:r>
              <a:rPr lang="es-ES" sz="1600" dirty="0">
                <a:solidFill>
                  <a:schemeClr val="tx1"/>
                </a:solidFill>
              </a:rPr>
              <a:t>Registro de datos de servicios activos</a:t>
            </a:r>
          </a:p>
          <a:p>
            <a:pPr marL="0" lvl="0" indent="0" algn="just">
              <a:lnSpc>
                <a:spcPct val="150000"/>
              </a:lnSpc>
              <a:buNone/>
            </a:pPr>
            <a:endParaRPr lang="es-ES" sz="1600" dirty="0">
              <a:solidFill>
                <a:schemeClr val="tx1"/>
              </a:solidFill>
            </a:endParaRPr>
          </a:p>
          <a:p>
            <a:pPr marL="0" lvl="0" indent="0" algn="just">
              <a:lnSpc>
                <a:spcPct val="150000"/>
              </a:lnSpc>
              <a:buNone/>
            </a:pPr>
            <a:endParaRPr lang="es-ES" sz="1600" dirty="0">
              <a:solidFill>
                <a:schemeClr val="tx1"/>
              </a:solidFill>
            </a:endParaRP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9" name="Picture 4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1336" y="1924701"/>
            <a:ext cx="5678097" cy="4638039"/>
          </a:xfrm>
          <a:prstGeom prst="rect">
            <a:avLst/>
          </a:prstGeom>
          <a:noFill/>
          <a:ln>
            <a:noFill/>
          </a:ln>
        </p:spPr>
      </p:pic>
      <p:sp>
        <p:nvSpPr>
          <p:cNvPr id="4" name="Marcador de número de diapositiva 3">
            <a:extLst>
              <a:ext uri="{FF2B5EF4-FFF2-40B4-BE49-F238E27FC236}">
                <a16:creationId xmlns:a16="http://schemas.microsoft.com/office/drawing/2014/main" id="{0ACCAC07-0C42-4191-ACBD-2BA76998BC1C}"/>
              </a:ext>
            </a:extLst>
          </p:cNvPr>
          <p:cNvSpPr>
            <a:spLocks noGrp="1"/>
          </p:cNvSpPr>
          <p:nvPr>
            <p:ph type="sldNum" sz="quarter" idx="12"/>
          </p:nvPr>
        </p:nvSpPr>
        <p:spPr/>
        <p:txBody>
          <a:bodyPr/>
          <a:lstStyle/>
          <a:p>
            <a:fld id="{A54CDA4C-8D35-4F42-993F-067BCFF88A2F}" type="slidenum">
              <a:rPr lang="es-MX" smtClean="0"/>
              <a:t>24</a:t>
            </a:fld>
            <a:endParaRPr lang="es-MX"/>
          </a:p>
        </p:txBody>
      </p:sp>
    </p:spTree>
    <p:extLst>
      <p:ext uri="{BB962C8B-B14F-4D97-AF65-F5344CB8AC3E}">
        <p14:creationId xmlns:p14="http://schemas.microsoft.com/office/powerpoint/2010/main" val="447999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ES" sz="2800" b="1" dirty="0"/>
              <a:t>Resultados - PCB</a:t>
            </a:r>
            <a:endParaRPr lang="es-MX" sz="2800" b="1" dirty="0"/>
          </a:p>
        </p:txBody>
      </p:sp>
      <p:sp>
        <p:nvSpPr>
          <p:cNvPr id="3" name="Marcador de contenido 2"/>
          <p:cNvSpPr>
            <a:spLocks noGrp="1"/>
          </p:cNvSpPr>
          <p:nvPr>
            <p:ph idx="1"/>
          </p:nvPr>
        </p:nvSpPr>
        <p:spPr>
          <a:xfrm>
            <a:off x="299097" y="995516"/>
            <a:ext cx="9645003" cy="5837083"/>
          </a:xfrm>
        </p:spPr>
        <p:txBody>
          <a:bodyPr>
            <a:noAutofit/>
          </a:bodyPr>
          <a:lstStyle/>
          <a:p>
            <a:pPr marL="0" lvl="0" indent="0" algn="just">
              <a:lnSpc>
                <a:spcPct val="150000"/>
              </a:lnSpc>
              <a:buNone/>
            </a:pPr>
            <a:r>
              <a:rPr lang="es-MX" sz="1600" dirty="0"/>
              <a:t>	</a:t>
            </a:r>
            <a:endParaRPr lang="es-ES" sz="1600" dirty="0">
              <a:solidFill>
                <a:schemeClr val="tx1"/>
              </a:solidFill>
            </a:endParaRP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6" name="Imagen 5" descr="C:\Users\Jose Beristain\Downloads\IMG_2815.jpeg"/>
          <p:cNvPicPr/>
          <p:nvPr/>
        </p:nvPicPr>
        <p:blipFill rotWithShape="1">
          <a:blip r:embed="rId2" cstate="print">
            <a:extLst>
              <a:ext uri="{28A0092B-C50C-407E-A947-70E740481C1C}">
                <a14:useLocalDpi xmlns:a14="http://schemas.microsoft.com/office/drawing/2010/main" val="0"/>
              </a:ext>
            </a:extLst>
          </a:blip>
          <a:srcRect l="1" t="15819" r="5497" b="15203"/>
          <a:stretch/>
        </p:blipFill>
        <p:spPr bwMode="auto">
          <a:xfrm>
            <a:off x="562132" y="1318854"/>
            <a:ext cx="4834116" cy="4334971"/>
          </a:xfrm>
          <a:prstGeom prst="rect">
            <a:avLst/>
          </a:prstGeom>
          <a:noFill/>
          <a:ln>
            <a:noFill/>
          </a:ln>
          <a:extLst>
            <a:ext uri="{53640926-AAD7-44D8-BBD7-CCE9431645EC}">
              <a14:shadowObscured xmlns:a14="http://schemas.microsoft.com/office/drawing/2010/main"/>
            </a:ext>
          </a:extLst>
        </p:spPr>
      </p:pic>
      <p:pic>
        <p:nvPicPr>
          <p:cNvPr id="7" name="Imagen 6" descr="C:\Users\Jose Beristain\Downloads\IMG_2751.jpeg"/>
          <p:cNvPicPr/>
          <p:nvPr/>
        </p:nvPicPr>
        <p:blipFill rotWithShape="1">
          <a:blip r:embed="rId3" cstate="print">
            <a:extLst>
              <a:ext uri="{28A0092B-C50C-407E-A947-70E740481C1C}">
                <a14:useLocalDpi xmlns:a14="http://schemas.microsoft.com/office/drawing/2010/main" val="0"/>
              </a:ext>
            </a:extLst>
          </a:blip>
          <a:srcRect l="10232" b="2204"/>
          <a:stretch/>
        </p:blipFill>
        <p:spPr bwMode="auto">
          <a:xfrm>
            <a:off x="5683731" y="1318853"/>
            <a:ext cx="4505022" cy="4334971"/>
          </a:xfrm>
          <a:prstGeom prst="rect">
            <a:avLst/>
          </a:prstGeom>
          <a:noFill/>
          <a:ln>
            <a:noFill/>
          </a:ln>
          <a:extLst>
            <a:ext uri="{53640926-AAD7-44D8-BBD7-CCE9431645EC}">
              <a14:shadowObscured xmlns:a14="http://schemas.microsoft.com/office/drawing/2010/main"/>
            </a:ext>
          </a:extLst>
        </p:spPr>
      </p:pic>
      <p:sp>
        <p:nvSpPr>
          <p:cNvPr id="4" name="Marcador de número de diapositiva 3">
            <a:extLst>
              <a:ext uri="{FF2B5EF4-FFF2-40B4-BE49-F238E27FC236}">
                <a16:creationId xmlns:a16="http://schemas.microsoft.com/office/drawing/2014/main" id="{528C2BCC-0075-4464-8B75-66B2E8239508}"/>
              </a:ext>
            </a:extLst>
          </p:cNvPr>
          <p:cNvSpPr>
            <a:spLocks noGrp="1"/>
          </p:cNvSpPr>
          <p:nvPr>
            <p:ph type="sldNum" sz="quarter" idx="12"/>
          </p:nvPr>
        </p:nvSpPr>
        <p:spPr/>
        <p:txBody>
          <a:bodyPr/>
          <a:lstStyle/>
          <a:p>
            <a:fld id="{A54CDA4C-8D35-4F42-993F-067BCFF88A2F}" type="slidenum">
              <a:rPr lang="es-MX" smtClean="0"/>
              <a:t>25</a:t>
            </a:fld>
            <a:endParaRPr lang="es-MX"/>
          </a:p>
        </p:txBody>
      </p:sp>
    </p:spTree>
    <p:extLst>
      <p:ext uri="{BB962C8B-B14F-4D97-AF65-F5344CB8AC3E}">
        <p14:creationId xmlns:p14="http://schemas.microsoft.com/office/powerpoint/2010/main" val="1586905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6764-ED4B-4222-A61A-EA402B1C0988}"/>
              </a:ext>
            </a:extLst>
          </p:cNvPr>
          <p:cNvSpPr>
            <a:spLocks noGrp="1"/>
          </p:cNvSpPr>
          <p:nvPr>
            <p:ph type="title"/>
          </p:nvPr>
        </p:nvSpPr>
        <p:spPr>
          <a:xfrm>
            <a:off x="74019" y="149269"/>
            <a:ext cx="8596668" cy="912829"/>
          </a:xfrm>
        </p:spPr>
        <p:txBody>
          <a:bodyPr/>
          <a:lstStyle/>
          <a:p>
            <a:r>
              <a:rPr lang="es-MX" dirty="0"/>
              <a:t>Costo de Componentes</a:t>
            </a:r>
          </a:p>
        </p:txBody>
      </p:sp>
      <p:sp>
        <p:nvSpPr>
          <p:cNvPr id="4" name="Slide Number Placeholder 3">
            <a:extLst>
              <a:ext uri="{FF2B5EF4-FFF2-40B4-BE49-F238E27FC236}">
                <a16:creationId xmlns:a16="http://schemas.microsoft.com/office/drawing/2014/main" id="{C2A3C3BE-7A51-4AE7-A8BF-C0E3F0D5D23B}"/>
              </a:ext>
            </a:extLst>
          </p:cNvPr>
          <p:cNvSpPr>
            <a:spLocks noGrp="1"/>
          </p:cNvSpPr>
          <p:nvPr>
            <p:ph type="sldNum" sz="quarter" idx="12"/>
          </p:nvPr>
        </p:nvSpPr>
        <p:spPr/>
        <p:txBody>
          <a:bodyPr/>
          <a:lstStyle/>
          <a:p>
            <a:fld id="{A54CDA4C-8D35-4F42-993F-067BCFF88A2F}" type="slidenum">
              <a:rPr lang="es-MX" smtClean="0"/>
              <a:pPr/>
              <a:t>26</a:t>
            </a:fld>
            <a:endParaRPr lang="es-MX" dirty="0"/>
          </a:p>
        </p:txBody>
      </p:sp>
      <p:graphicFrame>
        <p:nvGraphicFramePr>
          <p:cNvPr id="5" name="Table 4">
            <a:extLst>
              <a:ext uri="{FF2B5EF4-FFF2-40B4-BE49-F238E27FC236}">
                <a16:creationId xmlns:a16="http://schemas.microsoft.com/office/drawing/2014/main" id="{5162736B-572B-4BB1-9B55-5ECA818406F9}"/>
              </a:ext>
            </a:extLst>
          </p:cNvPr>
          <p:cNvGraphicFramePr>
            <a:graphicFrameLocks noGrp="1"/>
          </p:cNvGraphicFramePr>
          <p:nvPr>
            <p:extLst>
              <p:ext uri="{D42A27DB-BD31-4B8C-83A1-F6EECF244321}">
                <p14:modId xmlns:p14="http://schemas.microsoft.com/office/powerpoint/2010/main" val="2104935749"/>
              </p:ext>
            </p:extLst>
          </p:nvPr>
        </p:nvGraphicFramePr>
        <p:xfrm>
          <a:off x="491700" y="1018095"/>
          <a:ext cx="3524117" cy="1994445"/>
        </p:xfrm>
        <a:graphic>
          <a:graphicData uri="http://schemas.openxmlformats.org/drawingml/2006/table">
            <a:tbl>
              <a:tblPr>
                <a:tableStyleId>{5C22544A-7EE6-4342-B048-85BDC9FD1C3A}</a:tableStyleId>
              </a:tblPr>
              <a:tblGrid>
                <a:gridCol w="1922245">
                  <a:extLst>
                    <a:ext uri="{9D8B030D-6E8A-4147-A177-3AD203B41FA5}">
                      <a16:colId xmlns:a16="http://schemas.microsoft.com/office/drawing/2014/main" val="4228570810"/>
                    </a:ext>
                  </a:extLst>
                </a:gridCol>
                <a:gridCol w="480084">
                  <a:extLst>
                    <a:ext uri="{9D8B030D-6E8A-4147-A177-3AD203B41FA5}">
                      <a16:colId xmlns:a16="http://schemas.microsoft.com/office/drawing/2014/main" val="1353584723"/>
                    </a:ext>
                  </a:extLst>
                </a:gridCol>
                <a:gridCol w="424206">
                  <a:extLst>
                    <a:ext uri="{9D8B030D-6E8A-4147-A177-3AD203B41FA5}">
                      <a16:colId xmlns:a16="http://schemas.microsoft.com/office/drawing/2014/main" val="2009532312"/>
                    </a:ext>
                  </a:extLst>
                </a:gridCol>
                <a:gridCol w="697582">
                  <a:extLst>
                    <a:ext uri="{9D8B030D-6E8A-4147-A177-3AD203B41FA5}">
                      <a16:colId xmlns:a16="http://schemas.microsoft.com/office/drawing/2014/main" val="1517121264"/>
                    </a:ext>
                  </a:extLst>
                </a:gridCol>
              </a:tblGrid>
              <a:tr h="179657">
                <a:tc gridSpan="4">
                  <a:txBody>
                    <a:bodyPr/>
                    <a:lstStyle/>
                    <a:p>
                      <a:pPr algn="ctr" fontAlgn="b"/>
                      <a:r>
                        <a:rPr lang="es-MX" sz="1100" b="1" u="none" strike="noStrike" dirty="0">
                          <a:effectLst/>
                        </a:rPr>
                        <a:t>Control de Acceso</a:t>
                      </a:r>
                      <a:endParaRPr lang="es-MX"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473344785"/>
                  </a:ext>
                </a:extLst>
              </a:tr>
              <a:tr h="272829">
                <a:tc>
                  <a:txBody>
                    <a:bodyPr/>
                    <a:lstStyle/>
                    <a:p>
                      <a:pPr algn="ctr" fontAlgn="b"/>
                      <a:r>
                        <a:rPr lang="es-MX" sz="1100" b="1" u="none" strike="noStrike" dirty="0" err="1">
                          <a:effectLst/>
                        </a:rPr>
                        <a:t>Descripcion</a:t>
                      </a:r>
                      <a:endParaRPr lang="es-MX"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MX" sz="1100" b="1" u="none" strike="noStrike" dirty="0" err="1">
                          <a:effectLst/>
                        </a:rPr>
                        <a:t>cant</a:t>
                      </a:r>
                      <a:r>
                        <a:rPr lang="es-MX" sz="1100" b="1" u="none" strike="noStrike" dirty="0">
                          <a:effectLst/>
                        </a:rPr>
                        <a:t>.</a:t>
                      </a:r>
                      <a:endParaRPr lang="es-MX"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MX" sz="1100" b="1" u="none" strike="noStrike" dirty="0">
                          <a:effectLst/>
                        </a:rPr>
                        <a:t>PU</a:t>
                      </a:r>
                      <a:endParaRPr lang="es-MX"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s-MX" sz="1100" b="1" u="none" strike="noStrike" dirty="0">
                          <a:effectLst/>
                        </a:rPr>
                        <a:t>Total</a:t>
                      </a:r>
                      <a:endParaRPr lang="es-MX"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12878540"/>
                  </a:ext>
                </a:extLst>
              </a:tr>
              <a:tr h="214161">
                <a:tc>
                  <a:txBody>
                    <a:bodyPr/>
                    <a:lstStyle/>
                    <a:p>
                      <a:pPr algn="l" fontAlgn="b"/>
                      <a:r>
                        <a:rPr lang="es-MX" sz="1100" u="none" strike="noStrike">
                          <a:effectLst/>
                        </a:rPr>
                        <a:t>Cerradura electrica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1</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dirty="0">
                          <a:effectLst/>
                        </a:rPr>
                        <a:t>37.04</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dirty="0">
                          <a:effectLst/>
                        </a:rPr>
                        <a:t>37.04</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2166059"/>
                  </a:ext>
                </a:extLst>
              </a:tr>
              <a:tr h="224869">
                <a:tc>
                  <a:txBody>
                    <a:bodyPr/>
                    <a:lstStyle/>
                    <a:p>
                      <a:pPr algn="l" fontAlgn="b"/>
                      <a:r>
                        <a:rPr lang="es-MX" sz="1100" u="none" strike="noStrike" dirty="0">
                          <a:effectLst/>
                        </a:rPr>
                        <a:t>Switch</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1</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dirty="0">
                          <a:effectLst/>
                        </a:rPr>
                        <a:t>7.90</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dirty="0">
                          <a:effectLst/>
                        </a:rPr>
                        <a:t>7.90</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1670926"/>
                  </a:ext>
                </a:extLst>
              </a:tr>
              <a:tr h="214161">
                <a:tc>
                  <a:txBody>
                    <a:bodyPr/>
                    <a:lstStyle/>
                    <a:p>
                      <a:pPr algn="l" fontAlgn="b"/>
                      <a:r>
                        <a:rPr lang="es-MX" sz="1100" u="none" strike="noStrike">
                          <a:effectLst/>
                        </a:rPr>
                        <a:t>Fuente</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1</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dirty="0">
                          <a:effectLst/>
                        </a:rPr>
                        <a:t>15.80</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dirty="0">
                          <a:effectLst/>
                        </a:rPr>
                        <a:t>15.80</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4116834"/>
                  </a:ext>
                </a:extLst>
              </a:tr>
              <a:tr h="224869">
                <a:tc>
                  <a:txBody>
                    <a:bodyPr/>
                    <a:lstStyle/>
                    <a:p>
                      <a:pPr algn="l" fontAlgn="b"/>
                      <a:r>
                        <a:rPr lang="es-MX" sz="1100" u="none" strike="noStrike" dirty="0">
                          <a:effectLst/>
                        </a:rPr>
                        <a:t>duplicador de tarjeta RFID</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1</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dirty="0">
                          <a:effectLst/>
                        </a:rPr>
                        <a:t>12.77</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dirty="0">
                          <a:effectLst/>
                        </a:rPr>
                        <a:t>12.77</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96355184"/>
                  </a:ext>
                </a:extLst>
              </a:tr>
              <a:tr h="224869">
                <a:tc>
                  <a:txBody>
                    <a:bodyPr/>
                    <a:lstStyle/>
                    <a:p>
                      <a:pPr algn="l" fontAlgn="b"/>
                      <a:r>
                        <a:rPr lang="es-MX" sz="1100" u="none" strike="noStrike">
                          <a:effectLst/>
                        </a:rPr>
                        <a:t>Control de acceso</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MX" sz="1100" u="none" strike="noStrike">
                          <a:effectLst/>
                        </a:rPr>
                        <a:t>1</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dirty="0">
                          <a:effectLst/>
                        </a:rPr>
                        <a:t>37.50</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dirty="0">
                          <a:effectLst/>
                        </a:rPr>
                        <a:t>37.50</a:t>
                      </a:r>
                      <a:endParaRPr lang="es-MX"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2171375"/>
                  </a:ext>
                </a:extLst>
              </a:tr>
              <a:tr h="214161">
                <a:tc>
                  <a:txBody>
                    <a:bodyPr/>
                    <a:lstStyle/>
                    <a:p>
                      <a:pPr algn="r"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b="1" u="none" strike="noStrike">
                          <a:effectLst/>
                        </a:rPr>
                        <a:t>USD</a:t>
                      </a:r>
                      <a:endParaRPr lang="es-MX"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b="1" u="none" strike="noStrike">
                          <a:effectLst/>
                        </a:rPr>
                        <a:t>111.01</a:t>
                      </a:r>
                      <a:endParaRPr lang="es-MX"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6212590"/>
                  </a:ext>
                </a:extLst>
              </a:tr>
              <a:tr h="224869">
                <a:tc>
                  <a:txBody>
                    <a:bodyPr/>
                    <a:lstStyle/>
                    <a:p>
                      <a:pPr algn="r"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b="1" u="none" strike="noStrike" dirty="0">
                          <a:effectLst/>
                        </a:rPr>
                        <a:t>MX</a:t>
                      </a:r>
                      <a:endParaRPr lang="es-MX"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100" b="1" u="none" strike="noStrike" dirty="0">
                          <a:effectLst/>
                        </a:rPr>
                        <a:t>2442.22</a:t>
                      </a:r>
                      <a:endParaRPr lang="es-MX"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1246601"/>
                  </a:ext>
                </a:extLst>
              </a:tr>
            </a:tbl>
          </a:graphicData>
        </a:graphic>
      </p:graphicFrame>
      <p:pic>
        <p:nvPicPr>
          <p:cNvPr id="7" name="Picture 6">
            <a:extLst>
              <a:ext uri="{FF2B5EF4-FFF2-40B4-BE49-F238E27FC236}">
                <a16:creationId xmlns:a16="http://schemas.microsoft.com/office/drawing/2014/main" id="{CBAF28EC-D8AF-42FC-884A-7C24F2E9786D}"/>
              </a:ext>
            </a:extLst>
          </p:cNvPr>
          <p:cNvPicPr/>
          <p:nvPr/>
        </p:nvPicPr>
        <p:blipFill>
          <a:blip r:embed="rId2"/>
          <a:stretch>
            <a:fillRect/>
          </a:stretch>
        </p:blipFill>
        <p:spPr>
          <a:xfrm>
            <a:off x="3491633" y="3782312"/>
            <a:ext cx="2063366" cy="1788112"/>
          </a:xfrm>
          <a:prstGeom prst="rect">
            <a:avLst/>
          </a:prstGeom>
        </p:spPr>
      </p:pic>
      <p:graphicFrame>
        <p:nvGraphicFramePr>
          <p:cNvPr id="8" name="Table 7">
            <a:extLst>
              <a:ext uri="{FF2B5EF4-FFF2-40B4-BE49-F238E27FC236}">
                <a16:creationId xmlns:a16="http://schemas.microsoft.com/office/drawing/2014/main" id="{A7BE4D3A-94FD-458E-B62E-39B2A78F3ECF}"/>
              </a:ext>
            </a:extLst>
          </p:cNvPr>
          <p:cNvGraphicFramePr>
            <a:graphicFrameLocks noGrp="1"/>
          </p:cNvGraphicFramePr>
          <p:nvPr>
            <p:extLst>
              <p:ext uri="{D42A27DB-BD31-4B8C-83A1-F6EECF244321}">
                <p14:modId xmlns:p14="http://schemas.microsoft.com/office/powerpoint/2010/main" val="3739859845"/>
              </p:ext>
            </p:extLst>
          </p:nvPr>
        </p:nvGraphicFramePr>
        <p:xfrm>
          <a:off x="5665077" y="309290"/>
          <a:ext cx="3763268" cy="6151144"/>
        </p:xfrm>
        <a:graphic>
          <a:graphicData uri="http://schemas.openxmlformats.org/drawingml/2006/table">
            <a:tbl>
              <a:tblPr>
                <a:tableStyleId>{5C22544A-7EE6-4342-B048-85BDC9FD1C3A}</a:tableStyleId>
              </a:tblPr>
              <a:tblGrid>
                <a:gridCol w="1895007">
                  <a:extLst>
                    <a:ext uri="{9D8B030D-6E8A-4147-A177-3AD203B41FA5}">
                      <a16:colId xmlns:a16="http://schemas.microsoft.com/office/drawing/2014/main" val="291386526"/>
                    </a:ext>
                  </a:extLst>
                </a:gridCol>
                <a:gridCol w="447007">
                  <a:extLst>
                    <a:ext uri="{9D8B030D-6E8A-4147-A177-3AD203B41FA5}">
                      <a16:colId xmlns:a16="http://schemas.microsoft.com/office/drawing/2014/main" val="2653838760"/>
                    </a:ext>
                  </a:extLst>
                </a:gridCol>
                <a:gridCol w="641856">
                  <a:extLst>
                    <a:ext uri="{9D8B030D-6E8A-4147-A177-3AD203B41FA5}">
                      <a16:colId xmlns:a16="http://schemas.microsoft.com/office/drawing/2014/main" val="3514179285"/>
                    </a:ext>
                  </a:extLst>
                </a:gridCol>
                <a:gridCol w="779398">
                  <a:extLst>
                    <a:ext uri="{9D8B030D-6E8A-4147-A177-3AD203B41FA5}">
                      <a16:colId xmlns:a16="http://schemas.microsoft.com/office/drawing/2014/main" val="2468451386"/>
                    </a:ext>
                  </a:extLst>
                </a:gridCol>
              </a:tblGrid>
              <a:tr h="181947">
                <a:tc gridSpan="4">
                  <a:txBody>
                    <a:bodyPr/>
                    <a:lstStyle/>
                    <a:p>
                      <a:pPr algn="ctr" fontAlgn="b"/>
                      <a:r>
                        <a:rPr lang="es-MX" sz="1200" b="1" u="none" strike="noStrike" dirty="0">
                          <a:effectLst/>
                        </a:rPr>
                        <a:t>PCB</a:t>
                      </a:r>
                      <a:endParaRPr lang="es-MX" sz="1200" b="1" i="0" u="none" strike="noStrike" dirty="0">
                        <a:solidFill>
                          <a:srgbClr val="000000"/>
                        </a:solidFill>
                        <a:effectLst/>
                        <a:latin typeface="Calibri" panose="020F0502020204030204" pitchFamily="34" charset="0"/>
                      </a:endParaRPr>
                    </a:p>
                  </a:txBody>
                  <a:tcPr marL="5944" marR="5944" marT="5944" marB="0" anchor="b"/>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941222805"/>
                  </a:ext>
                </a:extLst>
              </a:tr>
              <a:tr h="181947">
                <a:tc>
                  <a:txBody>
                    <a:bodyPr/>
                    <a:lstStyle/>
                    <a:p>
                      <a:pPr algn="ctr" fontAlgn="b"/>
                      <a:r>
                        <a:rPr lang="es-MX" sz="1200" b="1" u="none" strike="noStrike" dirty="0" err="1">
                          <a:effectLst/>
                        </a:rPr>
                        <a:t>Descripcion</a:t>
                      </a:r>
                      <a:endParaRPr lang="es-MX" sz="1200" b="1" i="0" u="none" strike="noStrike" dirty="0">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b="1" u="none" strike="noStrike" dirty="0" err="1">
                          <a:effectLst/>
                        </a:rPr>
                        <a:t>Cant</a:t>
                      </a:r>
                      <a:r>
                        <a:rPr lang="es-MX" sz="1200" b="1" u="none" strike="noStrike" dirty="0">
                          <a:effectLst/>
                        </a:rPr>
                        <a:t>.</a:t>
                      </a:r>
                      <a:endParaRPr lang="es-MX" sz="1200" b="1" i="0" u="none" strike="noStrike" dirty="0">
                        <a:solidFill>
                          <a:srgbClr val="000000"/>
                        </a:solidFill>
                        <a:effectLst/>
                        <a:latin typeface="Calibri" panose="020F0502020204030204" pitchFamily="34" charset="0"/>
                      </a:endParaRPr>
                    </a:p>
                  </a:txBody>
                  <a:tcPr marL="5944" marR="5944" marT="5944" marB="0" anchor="ctr"/>
                </a:tc>
                <a:tc>
                  <a:txBody>
                    <a:bodyPr/>
                    <a:lstStyle/>
                    <a:p>
                      <a:pPr algn="ctr" fontAlgn="b"/>
                      <a:r>
                        <a:rPr lang="es-MX" sz="1200" b="1" u="none" strike="noStrike">
                          <a:effectLst/>
                        </a:rPr>
                        <a:t>PU</a:t>
                      </a:r>
                      <a:endParaRPr lang="es-MX" sz="1200" b="1"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b="1" u="none" strike="noStrike" dirty="0">
                          <a:effectLst/>
                        </a:rPr>
                        <a:t>Total</a:t>
                      </a:r>
                      <a:endParaRPr lang="es-MX" sz="1200" b="1" i="0" u="none" strike="noStrike" dirty="0">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4206527469"/>
                  </a:ext>
                </a:extLst>
              </a:tr>
              <a:tr h="173283">
                <a:tc>
                  <a:txBody>
                    <a:bodyPr/>
                    <a:lstStyle/>
                    <a:p>
                      <a:pPr algn="l" fontAlgn="b"/>
                      <a:r>
                        <a:rPr lang="es-MX" sz="1200" u="none" strike="noStrike">
                          <a:effectLst/>
                        </a:rPr>
                        <a:t>Push button</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10</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dirty="0">
                          <a:effectLst/>
                        </a:rPr>
                        <a:t>3.50</a:t>
                      </a:r>
                      <a:endParaRPr lang="es-MX" sz="1200" b="0" i="0" u="none" strike="noStrike" dirty="0">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35.00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248960881"/>
                  </a:ext>
                </a:extLst>
              </a:tr>
              <a:tr h="181947">
                <a:tc>
                  <a:txBody>
                    <a:bodyPr/>
                    <a:lstStyle/>
                    <a:p>
                      <a:pPr algn="l" fontAlgn="b"/>
                      <a:r>
                        <a:rPr lang="es-MX" sz="1200" u="none" strike="noStrike">
                          <a:effectLst/>
                        </a:rPr>
                        <a:t>jack 3.5 mm</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a:effectLst/>
                        </a:rPr>
                        <a:t>4.50</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4.50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1401891922"/>
                  </a:ext>
                </a:extLst>
              </a:tr>
              <a:tr h="173283">
                <a:tc>
                  <a:txBody>
                    <a:bodyPr/>
                    <a:lstStyle/>
                    <a:p>
                      <a:pPr algn="l" fontAlgn="b"/>
                      <a:r>
                        <a:rPr lang="es-MX" sz="1200" u="none" strike="noStrike">
                          <a:effectLst/>
                        </a:rPr>
                        <a:t>bornera 2 terminales</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a:effectLst/>
                        </a:rPr>
                        <a:t>19.99</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19.99</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9228167"/>
                  </a:ext>
                </a:extLst>
              </a:tr>
              <a:tr h="181947">
                <a:tc>
                  <a:txBody>
                    <a:bodyPr/>
                    <a:lstStyle/>
                    <a:p>
                      <a:pPr algn="l" fontAlgn="b"/>
                      <a:r>
                        <a:rPr lang="es-MX" sz="1200" u="none" strike="noStrike">
                          <a:effectLst/>
                        </a:rPr>
                        <a:t>switch mini 2.5 mm</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a:effectLst/>
                        </a:rPr>
                        <a:t>15.00</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15.00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122950401"/>
                  </a:ext>
                </a:extLst>
              </a:tr>
              <a:tr h="181947">
                <a:tc>
                  <a:txBody>
                    <a:bodyPr/>
                    <a:lstStyle/>
                    <a:p>
                      <a:pPr algn="l" fontAlgn="b"/>
                      <a:r>
                        <a:rPr lang="es-MX" sz="1200" u="none" strike="noStrike">
                          <a:effectLst/>
                        </a:rPr>
                        <a:t>regulador 7805</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a:effectLst/>
                        </a:rPr>
                        <a:t>9.50</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9.50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2856838274"/>
                  </a:ext>
                </a:extLst>
              </a:tr>
              <a:tr h="173283">
                <a:tc>
                  <a:txBody>
                    <a:bodyPr/>
                    <a:lstStyle/>
                    <a:p>
                      <a:pPr algn="l" fontAlgn="b"/>
                      <a:r>
                        <a:rPr lang="es-MX" sz="1200" u="none" strike="noStrike">
                          <a:effectLst/>
                        </a:rPr>
                        <a:t>regulador 1117V33</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a:effectLst/>
                        </a:rPr>
                        <a:t>19.00</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19.00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1567593354"/>
                  </a:ext>
                </a:extLst>
              </a:tr>
              <a:tr h="181947">
                <a:tc>
                  <a:txBody>
                    <a:bodyPr/>
                    <a:lstStyle/>
                    <a:p>
                      <a:pPr algn="l" fontAlgn="b"/>
                      <a:r>
                        <a:rPr lang="es-MX" sz="1200" u="none" strike="noStrike">
                          <a:effectLst/>
                        </a:rPr>
                        <a:t>Disipador</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a:effectLst/>
                        </a:rPr>
                        <a:t>17.00</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17.00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1964219131"/>
                  </a:ext>
                </a:extLst>
              </a:tr>
              <a:tr h="173283">
                <a:tc>
                  <a:txBody>
                    <a:bodyPr/>
                    <a:lstStyle/>
                    <a:p>
                      <a:pPr algn="l" fontAlgn="b"/>
                      <a:r>
                        <a:rPr lang="es-MX" sz="1200" u="none" strike="noStrike" dirty="0">
                          <a:effectLst/>
                        </a:rPr>
                        <a:t>Base integrado 40 pin</a:t>
                      </a:r>
                      <a:endParaRPr lang="es-MX" sz="1200" b="0" i="0" u="none" strike="noStrike" dirty="0">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dirty="0">
                          <a:effectLst/>
                        </a:rPr>
                        <a:t>6.50</a:t>
                      </a:r>
                      <a:endParaRPr lang="es-MX" sz="1200" b="0" i="0" u="none" strike="noStrike" dirty="0">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6.50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1200542170"/>
                  </a:ext>
                </a:extLst>
              </a:tr>
              <a:tr h="173283">
                <a:tc>
                  <a:txBody>
                    <a:bodyPr/>
                    <a:lstStyle/>
                    <a:p>
                      <a:pPr algn="l" fontAlgn="b"/>
                      <a:r>
                        <a:rPr lang="es-MX" sz="1200" u="none" strike="noStrike">
                          <a:effectLst/>
                        </a:rPr>
                        <a:t>Base integrado 20 pin</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a:effectLst/>
                        </a:rPr>
                        <a:t>3.00</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3.00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1664824476"/>
                  </a:ext>
                </a:extLst>
              </a:tr>
              <a:tr h="173283">
                <a:tc>
                  <a:txBody>
                    <a:bodyPr/>
                    <a:lstStyle/>
                    <a:p>
                      <a:pPr algn="l" fontAlgn="b"/>
                      <a:r>
                        <a:rPr lang="es-MX" sz="1200" u="none" strike="noStrike">
                          <a:effectLst/>
                        </a:rPr>
                        <a:t>Base itegrado 14 pin</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dirty="0">
                          <a:effectLst/>
                        </a:rPr>
                        <a:t>7.00</a:t>
                      </a:r>
                      <a:endParaRPr lang="es-MX" sz="1200" b="0" i="0" u="none" strike="noStrike" dirty="0">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7.00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1984313191"/>
                  </a:ext>
                </a:extLst>
              </a:tr>
              <a:tr h="173283">
                <a:tc>
                  <a:txBody>
                    <a:bodyPr/>
                    <a:lstStyle/>
                    <a:p>
                      <a:pPr algn="l" fontAlgn="b"/>
                      <a:r>
                        <a:rPr lang="es-MX" sz="1200" u="none" strike="noStrike">
                          <a:effectLst/>
                        </a:rPr>
                        <a:t>CI CD4072</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dirty="0">
                          <a:effectLst/>
                        </a:rPr>
                        <a:t>15.00</a:t>
                      </a:r>
                      <a:endParaRPr lang="es-MX" sz="1200" b="0" i="0" u="none" strike="noStrike" dirty="0">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15.00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3420646492"/>
                  </a:ext>
                </a:extLst>
              </a:tr>
              <a:tr h="173283">
                <a:tc>
                  <a:txBody>
                    <a:bodyPr/>
                    <a:lstStyle/>
                    <a:p>
                      <a:pPr algn="l" fontAlgn="b"/>
                      <a:r>
                        <a:rPr lang="es-MX" sz="1200" u="none" strike="noStrike">
                          <a:effectLst/>
                        </a:rPr>
                        <a:t>CI 74LS240</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a:effectLst/>
                        </a:rPr>
                        <a:t>38.99</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38.99</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209180212"/>
                  </a:ext>
                </a:extLst>
              </a:tr>
              <a:tr h="173283">
                <a:tc>
                  <a:txBody>
                    <a:bodyPr/>
                    <a:lstStyle/>
                    <a:p>
                      <a:pPr algn="l" fontAlgn="b"/>
                      <a:r>
                        <a:rPr lang="es-MX" sz="1200" u="none" strike="noStrike">
                          <a:effectLst/>
                        </a:rPr>
                        <a:t>PIC 18F4550</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dirty="0">
                          <a:effectLst/>
                        </a:rPr>
                        <a:t>182.00</a:t>
                      </a:r>
                      <a:endParaRPr lang="es-MX" sz="1200" b="0" i="0" u="none" strike="noStrike" dirty="0">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182.00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1761057077"/>
                  </a:ext>
                </a:extLst>
              </a:tr>
              <a:tr h="173283">
                <a:tc>
                  <a:txBody>
                    <a:bodyPr/>
                    <a:lstStyle/>
                    <a:p>
                      <a:pPr algn="l" fontAlgn="b"/>
                      <a:r>
                        <a:rPr lang="es-MX" sz="1200" u="none" strike="noStrike">
                          <a:effectLst/>
                        </a:rPr>
                        <a:t>cap elect 330  uf</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a:effectLst/>
                        </a:rPr>
                        <a:t>12.00</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12.00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578841868"/>
                  </a:ext>
                </a:extLst>
              </a:tr>
              <a:tr h="173283">
                <a:tc>
                  <a:txBody>
                    <a:bodyPr/>
                    <a:lstStyle/>
                    <a:p>
                      <a:pPr algn="l" fontAlgn="b"/>
                      <a:r>
                        <a:rPr lang="es-MX" sz="1200" u="none" strike="noStrike">
                          <a:effectLst/>
                        </a:rPr>
                        <a:t>cap ceramico 100 nf</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2</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dirty="0">
                          <a:effectLst/>
                        </a:rPr>
                        <a:t>2.50</a:t>
                      </a:r>
                      <a:endParaRPr lang="es-MX" sz="1200" b="0" i="0" u="none" strike="noStrike" dirty="0">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5.00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2026638479"/>
                  </a:ext>
                </a:extLst>
              </a:tr>
              <a:tr h="173283">
                <a:tc>
                  <a:txBody>
                    <a:bodyPr/>
                    <a:lstStyle/>
                    <a:p>
                      <a:pPr algn="l" fontAlgn="b"/>
                      <a:r>
                        <a:rPr lang="es-MX" sz="1200" u="none" strike="noStrike">
                          <a:effectLst/>
                        </a:rPr>
                        <a:t>Resistencia 1 k </a:t>
                      </a:r>
                      <a:r>
                        <a:rPr lang="el-GR" sz="1200" u="none" strike="noStrike">
                          <a:effectLst/>
                        </a:rPr>
                        <a:t>Ω</a:t>
                      </a:r>
                      <a:endParaRPr lang="el-GR"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28</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dirty="0">
                          <a:effectLst/>
                        </a:rPr>
                        <a:t>1.00</a:t>
                      </a:r>
                      <a:endParaRPr lang="es-MX" sz="1200" b="0" i="0" u="none" strike="noStrike" dirty="0">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28.00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2102032108"/>
                  </a:ext>
                </a:extLst>
              </a:tr>
              <a:tr h="173283">
                <a:tc>
                  <a:txBody>
                    <a:bodyPr/>
                    <a:lstStyle/>
                    <a:p>
                      <a:pPr algn="l" fontAlgn="b"/>
                      <a:r>
                        <a:rPr lang="es-MX" sz="1200" u="none" strike="noStrike">
                          <a:effectLst/>
                        </a:rPr>
                        <a:t>Resistencia 330 </a:t>
                      </a:r>
                      <a:r>
                        <a:rPr lang="el-GR" sz="1200" u="none" strike="noStrike">
                          <a:effectLst/>
                        </a:rPr>
                        <a:t>Ω</a:t>
                      </a:r>
                      <a:endParaRPr lang="el-GR"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3</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a:effectLst/>
                        </a:rPr>
                        <a:t>1.00</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3.00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4004311665"/>
                  </a:ext>
                </a:extLst>
              </a:tr>
              <a:tr h="173283">
                <a:tc>
                  <a:txBody>
                    <a:bodyPr/>
                    <a:lstStyle/>
                    <a:p>
                      <a:pPr algn="l" fontAlgn="b"/>
                      <a:r>
                        <a:rPr lang="es-MX" sz="1200" u="none" strike="noStrike">
                          <a:effectLst/>
                        </a:rPr>
                        <a:t>LED verde mini</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3</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dirty="0">
                          <a:effectLst/>
                        </a:rPr>
                        <a:t>2.50</a:t>
                      </a:r>
                      <a:endParaRPr lang="es-MX" sz="1200" b="0" i="0" u="none" strike="noStrike" dirty="0">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7.50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3025533251"/>
                  </a:ext>
                </a:extLst>
              </a:tr>
              <a:tr h="173283">
                <a:tc>
                  <a:txBody>
                    <a:bodyPr/>
                    <a:lstStyle/>
                    <a:p>
                      <a:pPr algn="l" fontAlgn="b"/>
                      <a:r>
                        <a:rPr lang="es-MX" sz="1200" u="none" strike="noStrike">
                          <a:effectLst/>
                        </a:rPr>
                        <a:t>LED rojo mini</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3</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a:effectLst/>
                        </a:rPr>
                        <a:t>2.50</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7.50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4049730742"/>
                  </a:ext>
                </a:extLst>
              </a:tr>
              <a:tr h="173283">
                <a:tc>
                  <a:txBody>
                    <a:bodyPr/>
                    <a:lstStyle/>
                    <a:p>
                      <a:pPr algn="l" fontAlgn="b"/>
                      <a:r>
                        <a:rPr lang="en-US" sz="1200" u="none" strike="noStrike">
                          <a:effectLst/>
                        </a:rPr>
                        <a:t>headers 2.5 mm 40 pin</a:t>
                      </a:r>
                      <a:endParaRPr lang="en-US"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dirty="0">
                          <a:effectLst/>
                        </a:rPr>
                        <a:t>5.00</a:t>
                      </a:r>
                      <a:endParaRPr lang="es-MX" sz="1200" b="0" i="0" u="none" strike="noStrike" dirty="0">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5.00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551520334"/>
                  </a:ext>
                </a:extLst>
              </a:tr>
              <a:tr h="217140">
                <a:tc>
                  <a:txBody>
                    <a:bodyPr/>
                    <a:lstStyle/>
                    <a:p>
                      <a:pPr algn="l" fontAlgn="b"/>
                      <a:r>
                        <a:rPr lang="es-MX" sz="1200" u="none" strike="noStrike" dirty="0">
                          <a:effectLst/>
                        </a:rPr>
                        <a:t>Sensor de movimiento PIR</a:t>
                      </a:r>
                      <a:endParaRPr lang="es-MX" sz="1200" b="0" i="0" u="none" strike="noStrike" dirty="0">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4</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dirty="0">
                          <a:effectLst/>
                        </a:rPr>
                        <a:t>48.00</a:t>
                      </a:r>
                      <a:endParaRPr lang="es-MX" sz="1200" b="0" i="0" u="none" strike="noStrike" dirty="0">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192.00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800988695"/>
                  </a:ext>
                </a:extLst>
              </a:tr>
              <a:tr h="173283">
                <a:tc>
                  <a:txBody>
                    <a:bodyPr/>
                    <a:lstStyle/>
                    <a:p>
                      <a:pPr algn="l" fontAlgn="b"/>
                      <a:r>
                        <a:rPr lang="pt-BR" sz="1200" u="none" strike="noStrike">
                          <a:effectLst/>
                        </a:rPr>
                        <a:t>Eliminador 7.5 V, 1.5 A</a:t>
                      </a:r>
                      <a:endParaRPr lang="pt-BR"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dirty="0">
                          <a:effectLst/>
                        </a:rPr>
                        <a:t>125.00</a:t>
                      </a:r>
                      <a:endParaRPr lang="es-MX" sz="1200" b="0" i="0" u="none" strike="noStrike" dirty="0">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125.00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745436476"/>
                  </a:ext>
                </a:extLst>
              </a:tr>
              <a:tr h="173283">
                <a:tc>
                  <a:txBody>
                    <a:bodyPr/>
                    <a:lstStyle/>
                    <a:p>
                      <a:pPr algn="l" fontAlgn="b"/>
                      <a:r>
                        <a:rPr lang="es-MX" sz="1200" u="none" strike="noStrike">
                          <a:effectLst/>
                        </a:rPr>
                        <a:t>Modulo rele 6 canales</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dirty="0">
                          <a:effectLst/>
                        </a:rPr>
                        <a:t>126.00</a:t>
                      </a:r>
                      <a:endParaRPr lang="es-MX" sz="1200" b="0" i="0" u="none" strike="noStrike" dirty="0">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126.00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378716049"/>
                  </a:ext>
                </a:extLst>
              </a:tr>
              <a:tr h="233932">
                <a:tc>
                  <a:txBody>
                    <a:bodyPr/>
                    <a:lstStyle/>
                    <a:p>
                      <a:pPr algn="l" fontAlgn="b"/>
                      <a:r>
                        <a:rPr lang="es-MX" sz="1200" u="none" strike="noStrike">
                          <a:effectLst/>
                        </a:rPr>
                        <a:t>Conector 2mm 10 pin</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b"/>
                      <a:r>
                        <a:rPr lang="es-MX" sz="1200" u="none" strike="noStrike" dirty="0">
                          <a:effectLst/>
                        </a:rPr>
                        <a:t>2</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dirty="0">
                          <a:effectLst/>
                        </a:rPr>
                        <a:t>28.60</a:t>
                      </a:r>
                      <a:endParaRPr lang="es-MX" sz="1200" b="0" i="0" u="none" strike="noStrike" dirty="0">
                        <a:solidFill>
                          <a:srgbClr val="000000"/>
                        </a:solidFill>
                        <a:effectLst/>
                        <a:latin typeface="Calibri" panose="020F0502020204030204" pitchFamily="34" charset="0"/>
                      </a:endParaRPr>
                    </a:p>
                  </a:txBody>
                  <a:tcPr marL="5944" marR="5944" marT="5944" marB="0" anchor="b"/>
                </a:tc>
                <a:tc>
                  <a:txBody>
                    <a:bodyPr/>
                    <a:lstStyle/>
                    <a:p>
                      <a:pPr algn="r" fontAlgn="b"/>
                      <a:r>
                        <a:rPr lang="es-MX" sz="1200" u="none" strike="noStrike">
                          <a:effectLst/>
                        </a:rPr>
                        <a:t>57.20</a:t>
                      </a:r>
                      <a:endParaRPr lang="es-MX" sz="1200" b="0" i="0" u="none" strike="noStrike">
                        <a:solidFill>
                          <a:srgbClr val="000000"/>
                        </a:solidFill>
                        <a:effectLst/>
                        <a:latin typeface="Calibri" panose="020F0502020204030204" pitchFamily="34" charset="0"/>
                      </a:endParaRPr>
                    </a:p>
                  </a:txBody>
                  <a:tcPr marL="5944" marR="5944" marT="5944" marB="0" anchor="b"/>
                </a:tc>
                <a:extLst>
                  <a:ext uri="{0D108BD9-81ED-4DB2-BD59-A6C34878D82A}">
                    <a16:rowId xmlns:a16="http://schemas.microsoft.com/office/drawing/2014/main" val="2193593714"/>
                  </a:ext>
                </a:extLst>
              </a:tr>
              <a:tr h="475164">
                <a:tc>
                  <a:txBody>
                    <a:bodyPr/>
                    <a:lstStyle/>
                    <a:p>
                      <a:pPr algn="l" fontAlgn="b"/>
                      <a:r>
                        <a:rPr lang="es-MX" sz="1200" u="none" strike="noStrike" dirty="0">
                          <a:effectLst/>
                        </a:rPr>
                        <a:t>Kit Xbee (3 </a:t>
                      </a:r>
                      <a:r>
                        <a:rPr lang="es-MX" sz="1200" u="none" strike="noStrike" dirty="0" err="1">
                          <a:effectLst/>
                        </a:rPr>
                        <a:t>xbee</a:t>
                      </a:r>
                      <a:r>
                        <a:rPr lang="es-MX" sz="1200" u="none" strike="noStrike" dirty="0">
                          <a:effectLst/>
                        </a:rPr>
                        <a:t> + tarjeta +cable, 128 USD)</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dirty="0">
                          <a:effectLst/>
                        </a:rPr>
                        <a:t>943.80</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dirty="0">
                          <a:effectLst/>
                        </a:rPr>
                        <a:t>943.80</a:t>
                      </a:r>
                      <a:endParaRPr lang="es-MX" sz="1200" b="0" i="0" u="none" strike="noStrike" dirty="0">
                        <a:solidFill>
                          <a:srgbClr val="000000"/>
                        </a:solidFill>
                        <a:effectLst/>
                        <a:latin typeface="Calibri" panose="020F0502020204030204" pitchFamily="34" charset="0"/>
                      </a:endParaRPr>
                    </a:p>
                  </a:txBody>
                  <a:tcPr marL="5944" marR="5944" marT="5944" marB="0" anchor="ctr"/>
                </a:tc>
                <a:extLst>
                  <a:ext uri="{0D108BD9-81ED-4DB2-BD59-A6C34878D82A}">
                    <a16:rowId xmlns:a16="http://schemas.microsoft.com/office/drawing/2014/main" val="1797992513"/>
                  </a:ext>
                </a:extLst>
              </a:tr>
              <a:tr h="398551">
                <a:tc>
                  <a:txBody>
                    <a:bodyPr/>
                    <a:lstStyle/>
                    <a:p>
                      <a:pPr algn="l" fontAlgn="b"/>
                      <a:r>
                        <a:rPr lang="es-MX" sz="1200" u="none" strike="noStrike">
                          <a:effectLst/>
                        </a:rPr>
                        <a:t>10 PCB (5 usd) + envio (18.10 usd) </a:t>
                      </a:r>
                      <a:endParaRPr lang="es-MX" sz="1200" b="0" i="0" u="none" strike="noStrike">
                        <a:solidFill>
                          <a:srgbClr val="000000"/>
                        </a:solidFill>
                        <a:effectLst/>
                        <a:latin typeface="Calibri" panose="020F0502020204030204" pitchFamily="34" charset="0"/>
                      </a:endParaRPr>
                    </a:p>
                  </a:txBody>
                  <a:tcPr marL="5944" marR="5944" marT="5944" marB="0" anchor="ctr"/>
                </a:tc>
                <a:tc>
                  <a:txBody>
                    <a:bodyPr/>
                    <a:lstStyle/>
                    <a:p>
                      <a:pPr algn="ctr" fontAlgn="b"/>
                      <a:r>
                        <a:rPr lang="es-MX" sz="1200" u="none" strike="noStrike" dirty="0">
                          <a:effectLst/>
                        </a:rPr>
                        <a:t>1</a:t>
                      </a:r>
                      <a:endParaRPr lang="es-MX" sz="1200" b="0" i="0" u="none" strike="noStrike" dirty="0">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a:effectLst/>
                        </a:rPr>
                        <a:t>50.82</a:t>
                      </a:r>
                      <a:endParaRPr lang="es-MX" sz="1200" b="0" i="0" u="none" strike="noStrike">
                        <a:solidFill>
                          <a:srgbClr val="000000"/>
                        </a:solidFill>
                        <a:effectLst/>
                        <a:latin typeface="Calibri" panose="020F0502020204030204" pitchFamily="34" charset="0"/>
                      </a:endParaRPr>
                    </a:p>
                  </a:txBody>
                  <a:tcPr marL="5944" marR="5944" marT="5944" marB="0" anchor="ctr"/>
                </a:tc>
                <a:tc>
                  <a:txBody>
                    <a:bodyPr/>
                    <a:lstStyle/>
                    <a:p>
                      <a:pPr algn="r" fontAlgn="b"/>
                      <a:r>
                        <a:rPr lang="es-MX" sz="1200" u="none" strike="noStrike" dirty="0">
                          <a:effectLst/>
                        </a:rPr>
                        <a:t>50.82</a:t>
                      </a:r>
                      <a:endParaRPr lang="es-MX" sz="1200" b="0" i="0" u="none" strike="noStrike" dirty="0">
                        <a:solidFill>
                          <a:srgbClr val="000000"/>
                        </a:solidFill>
                        <a:effectLst/>
                        <a:latin typeface="Calibri" panose="020F0502020204030204" pitchFamily="34" charset="0"/>
                      </a:endParaRPr>
                    </a:p>
                  </a:txBody>
                  <a:tcPr marL="5944" marR="5944" marT="5944" marB="0" anchor="ctr"/>
                </a:tc>
                <a:extLst>
                  <a:ext uri="{0D108BD9-81ED-4DB2-BD59-A6C34878D82A}">
                    <a16:rowId xmlns:a16="http://schemas.microsoft.com/office/drawing/2014/main" val="2993304127"/>
                  </a:ext>
                </a:extLst>
              </a:tr>
              <a:tr h="294581">
                <a:tc>
                  <a:txBody>
                    <a:bodyPr/>
                    <a:lstStyle/>
                    <a:p>
                      <a:pPr algn="l" fontAlgn="b"/>
                      <a:r>
                        <a:rPr lang="es-MX" sz="1200" u="none" strike="noStrike" dirty="0">
                          <a:effectLst/>
                        </a:rPr>
                        <a:t> </a:t>
                      </a:r>
                      <a:endParaRPr lang="es-MX" sz="1200" b="0" i="0" u="none" strike="noStrike" dirty="0">
                        <a:solidFill>
                          <a:srgbClr val="000000"/>
                        </a:solidFill>
                        <a:effectLst/>
                        <a:latin typeface="Calibri" panose="020F0502020204030204" pitchFamily="34" charset="0"/>
                      </a:endParaRPr>
                    </a:p>
                  </a:txBody>
                  <a:tcPr marL="5944" marR="5944" marT="5944" marB="0" anchor="b"/>
                </a:tc>
                <a:tc>
                  <a:txBody>
                    <a:bodyPr/>
                    <a:lstStyle/>
                    <a:p>
                      <a:pPr algn="l" fontAlgn="b"/>
                      <a:r>
                        <a:rPr lang="es-MX" sz="1200" u="none" strike="noStrike">
                          <a:effectLst/>
                        </a:rPr>
                        <a:t> </a:t>
                      </a:r>
                      <a:endParaRPr lang="es-MX" sz="1200" b="0" i="0" u="none" strike="noStrike">
                        <a:solidFill>
                          <a:srgbClr val="000000"/>
                        </a:solidFill>
                        <a:effectLst/>
                        <a:latin typeface="Calibri" panose="020F0502020204030204" pitchFamily="34" charset="0"/>
                      </a:endParaRPr>
                    </a:p>
                  </a:txBody>
                  <a:tcPr marL="5944" marR="5944" marT="5944" marB="0" anchor="b"/>
                </a:tc>
                <a:tc>
                  <a:txBody>
                    <a:bodyPr/>
                    <a:lstStyle/>
                    <a:p>
                      <a:pPr algn="ctr" fontAlgn="ctr"/>
                      <a:r>
                        <a:rPr lang="es-MX" sz="1200" b="1" u="none" strike="noStrike" dirty="0">
                          <a:effectLst/>
                        </a:rPr>
                        <a:t>Total MX</a:t>
                      </a:r>
                      <a:endParaRPr lang="es-MX" sz="1200" b="1" i="0" u="none" strike="noStrike" dirty="0">
                        <a:solidFill>
                          <a:srgbClr val="000000"/>
                        </a:solidFill>
                        <a:effectLst/>
                        <a:latin typeface="Calibri" panose="020F0502020204030204" pitchFamily="34" charset="0"/>
                      </a:endParaRPr>
                    </a:p>
                  </a:txBody>
                  <a:tcPr marL="5944" marR="5944" marT="5944" marB="0" anchor="ctr"/>
                </a:tc>
                <a:tc>
                  <a:txBody>
                    <a:bodyPr/>
                    <a:lstStyle/>
                    <a:p>
                      <a:pPr algn="ctr" fontAlgn="ctr"/>
                      <a:r>
                        <a:rPr lang="es-MX" sz="1200" b="1" u="none" strike="noStrike" dirty="0">
                          <a:effectLst/>
                        </a:rPr>
                        <a:t>1935.30</a:t>
                      </a:r>
                      <a:endParaRPr lang="es-MX" sz="1200" b="1" i="0" u="none" strike="noStrike" dirty="0">
                        <a:solidFill>
                          <a:srgbClr val="000000"/>
                        </a:solidFill>
                        <a:effectLst/>
                        <a:latin typeface="Calibri" panose="020F0502020204030204" pitchFamily="34" charset="0"/>
                      </a:endParaRPr>
                    </a:p>
                  </a:txBody>
                  <a:tcPr marL="5944" marR="5944" marT="5944" marB="0" anchor="ctr"/>
                </a:tc>
                <a:extLst>
                  <a:ext uri="{0D108BD9-81ED-4DB2-BD59-A6C34878D82A}">
                    <a16:rowId xmlns:a16="http://schemas.microsoft.com/office/drawing/2014/main" val="1350033882"/>
                  </a:ext>
                </a:extLst>
              </a:tr>
            </a:tbl>
          </a:graphicData>
        </a:graphic>
      </p:graphicFrame>
      <p:pic>
        <p:nvPicPr>
          <p:cNvPr id="9" name="Picture 8">
            <a:extLst>
              <a:ext uri="{FF2B5EF4-FFF2-40B4-BE49-F238E27FC236}">
                <a16:creationId xmlns:a16="http://schemas.microsoft.com/office/drawing/2014/main" id="{F1723F36-67DD-428B-B88C-FF6CF45351DB}"/>
              </a:ext>
            </a:extLst>
          </p:cNvPr>
          <p:cNvPicPr>
            <a:picLocks noChangeAspect="1"/>
          </p:cNvPicPr>
          <p:nvPr/>
        </p:nvPicPr>
        <p:blipFill>
          <a:blip r:embed="rId3"/>
          <a:stretch>
            <a:fillRect/>
          </a:stretch>
        </p:blipFill>
        <p:spPr>
          <a:xfrm>
            <a:off x="263881" y="3384187"/>
            <a:ext cx="1316768" cy="796251"/>
          </a:xfrm>
          <a:prstGeom prst="rect">
            <a:avLst/>
          </a:prstGeom>
        </p:spPr>
      </p:pic>
      <p:pic>
        <p:nvPicPr>
          <p:cNvPr id="10" name="Picture 9">
            <a:extLst>
              <a:ext uri="{FF2B5EF4-FFF2-40B4-BE49-F238E27FC236}">
                <a16:creationId xmlns:a16="http://schemas.microsoft.com/office/drawing/2014/main" id="{CD8EA859-B5FA-4631-8277-5F233A679342}"/>
              </a:ext>
            </a:extLst>
          </p:cNvPr>
          <p:cNvPicPr>
            <a:picLocks noChangeAspect="1"/>
          </p:cNvPicPr>
          <p:nvPr/>
        </p:nvPicPr>
        <p:blipFill>
          <a:blip r:embed="rId4"/>
          <a:stretch>
            <a:fillRect/>
          </a:stretch>
        </p:blipFill>
        <p:spPr>
          <a:xfrm>
            <a:off x="574751" y="5165634"/>
            <a:ext cx="772850" cy="1509678"/>
          </a:xfrm>
          <a:prstGeom prst="rect">
            <a:avLst/>
          </a:prstGeom>
        </p:spPr>
      </p:pic>
      <p:pic>
        <p:nvPicPr>
          <p:cNvPr id="11" name="Picture 10">
            <a:extLst>
              <a:ext uri="{FF2B5EF4-FFF2-40B4-BE49-F238E27FC236}">
                <a16:creationId xmlns:a16="http://schemas.microsoft.com/office/drawing/2014/main" id="{A6008FA7-FCEF-496B-8315-6BBFDDC3D9A2}"/>
              </a:ext>
            </a:extLst>
          </p:cNvPr>
          <p:cNvPicPr>
            <a:picLocks noChangeAspect="1"/>
          </p:cNvPicPr>
          <p:nvPr/>
        </p:nvPicPr>
        <p:blipFill>
          <a:blip r:embed="rId5"/>
          <a:stretch>
            <a:fillRect/>
          </a:stretch>
        </p:blipFill>
        <p:spPr>
          <a:xfrm>
            <a:off x="1740095" y="3213437"/>
            <a:ext cx="1528184" cy="1137750"/>
          </a:xfrm>
          <a:prstGeom prst="rect">
            <a:avLst/>
          </a:prstGeom>
        </p:spPr>
      </p:pic>
      <p:pic>
        <p:nvPicPr>
          <p:cNvPr id="13" name="Picture 12">
            <a:extLst>
              <a:ext uri="{FF2B5EF4-FFF2-40B4-BE49-F238E27FC236}">
                <a16:creationId xmlns:a16="http://schemas.microsoft.com/office/drawing/2014/main" id="{EB1FE9AE-405B-40F6-8416-1B55D8B722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90421" y="4408196"/>
            <a:ext cx="580456" cy="926433"/>
          </a:xfrm>
          <a:prstGeom prst="rect">
            <a:avLst/>
          </a:prstGeom>
        </p:spPr>
      </p:pic>
      <p:pic>
        <p:nvPicPr>
          <p:cNvPr id="14" name="Picture 13">
            <a:extLst>
              <a:ext uri="{FF2B5EF4-FFF2-40B4-BE49-F238E27FC236}">
                <a16:creationId xmlns:a16="http://schemas.microsoft.com/office/drawing/2014/main" id="{C3B8A7DF-BAE3-4A8C-A37F-D45D4C7E5B90}"/>
              </a:ext>
            </a:extLst>
          </p:cNvPr>
          <p:cNvPicPr>
            <a:picLocks noChangeAspect="1"/>
          </p:cNvPicPr>
          <p:nvPr/>
        </p:nvPicPr>
        <p:blipFill>
          <a:blip r:embed="rId7"/>
          <a:stretch>
            <a:fillRect/>
          </a:stretch>
        </p:blipFill>
        <p:spPr>
          <a:xfrm>
            <a:off x="2048129" y="5408094"/>
            <a:ext cx="1458210" cy="1267218"/>
          </a:xfrm>
          <a:prstGeom prst="rect">
            <a:avLst/>
          </a:prstGeom>
        </p:spPr>
      </p:pic>
      <p:pic>
        <p:nvPicPr>
          <p:cNvPr id="15" name="Picture 14">
            <a:extLst>
              <a:ext uri="{FF2B5EF4-FFF2-40B4-BE49-F238E27FC236}">
                <a16:creationId xmlns:a16="http://schemas.microsoft.com/office/drawing/2014/main" id="{88A9F386-55A8-443F-B842-21C40EEBABD0}"/>
              </a:ext>
            </a:extLst>
          </p:cNvPr>
          <p:cNvPicPr>
            <a:picLocks noChangeAspect="1"/>
          </p:cNvPicPr>
          <p:nvPr/>
        </p:nvPicPr>
        <p:blipFill>
          <a:blip r:embed="rId8"/>
          <a:stretch>
            <a:fillRect/>
          </a:stretch>
        </p:blipFill>
        <p:spPr>
          <a:xfrm>
            <a:off x="3975792" y="5869779"/>
            <a:ext cx="1179807" cy="636611"/>
          </a:xfrm>
          <a:prstGeom prst="rect">
            <a:avLst/>
          </a:prstGeom>
        </p:spPr>
      </p:pic>
    </p:spTree>
    <p:extLst>
      <p:ext uri="{BB962C8B-B14F-4D97-AF65-F5344CB8AC3E}">
        <p14:creationId xmlns:p14="http://schemas.microsoft.com/office/powerpoint/2010/main" val="838777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BA993-FDD6-4965-B0CF-D3BD75D0C32B}"/>
              </a:ext>
            </a:extLst>
          </p:cNvPr>
          <p:cNvSpPr>
            <a:spLocks noGrp="1"/>
          </p:cNvSpPr>
          <p:nvPr>
            <p:ph type="title"/>
          </p:nvPr>
        </p:nvSpPr>
        <p:spPr>
          <a:xfrm>
            <a:off x="318221" y="233448"/>
            <a:ext cx="8596668" cy="1320800"/>
          </a:xfrm>
        </p:spPr>
        <p:txBody>
          <a:bodyPr/>
          <a:lstStyle/>
          <a:p>
            <a:r>
              <a:rPr lang="es-MX" dirty="0"/>
              <a:t>Consumo de Energía</a:t>
            </a:r>
          </a:p>
        </p:txBody>
      </p:sp>
      <p:sp>
        <p:nvSpPr>
          <p:cNvPr id="4" name="Slide Number Placeholder 3">
            <a:extLst>
              <a:ext uri="{FF2B5EF4-FFF2-40B4-BE49-F238E27FC236}">
                <a16:creationId xmlns:a16="http://schemas.microsoft.com/office/drawing/2014/main" id="{B44F106B-9ACE-4613-AE84-FB89740B889A}"/>
              </a:ext>
            </a:extLst>
          </p:cNvPr>
          <p:cNvSpPr>
            <a:spLocks noGrp="1"/>
          </p:cNvSpPr>
          <p:nvPr>
            <p:ph type="sldNum" sz="quarter" idx="12"/>
          </p:nvPr>
        </p:nvSpPr>
        <p:spPr/>
        <p:txBody>
          <a:bodyPr/>
          <a:lstStyle/>
          <a:p>
            <a:fld id="{A54CDA4C-8D35-4F42-993F-067BCFF88A2F}" type="slidenum">
              <a:rPr lang="es-MX" smtClean="0"/>
              <a:pPr/>
              <a:t>27</a:t>
            </a:fld>
            <a:endParaRPr lang="es-MX" dirty="0"/>
          </a:p>
        </p:txBody>
      </p:sp>
      <p:graphicFrame>
        <p:nvGraphicFramePr>
          <p:cNvPr id="5" name="Table 4">
            <a:extLst>
              <a:ext uri="{FF2B5EF4-FFF2-40B4-BE49-F238E27FC236}">
                <a16:creationId xmlns:a16="http://schemas.microsoft.com/office/drawing/2014/main" id="{B1BC56CE-61D0-4333-9F06-71C734222476}"/>
              </a:ext>
            </a:extLst>
          </p:cNvPr>
          <p:cNvGraphicFramePr>
            <a:graphicFrameLocks noGrp="1"/>
          </p:cNvGraphicFramePr>
          <p:nvPr>
            <p:extLst>
              <p:ext uri="{D42A27DB-BD31-4B8C-83A1-F6EECF244321}">
                <p14:modId xmlns:p14="http://schemas.microsoft.com/office/powerpoint/2010/main" val="2815167195"/>
              </p:ext>
            </p:extLst>
          </p:nvPr>
        </p:nvGraphicFramePr>
        <p:xfrm>
          <a:off x="318221" y="1442300"/>
          <a:ext cx="5092765" cy="3199762"/>
        </p:xfrm>
        <a:graphic>
          <a:graphicData uri="http://schemas.openxmlformats.org/drawingml/2006/table">
            <a:tbl>
              <a:tblPr>
                <a:tableStyleId>{5C22544A-7EE6-4342-B048-85BDC9FD1C3A}</a:tableStyleId>
              </a:tblPr>
              <a:tblGrid>
                <a:gridCol w="1981824">
                  <a:extLst>
                    <a:ext uri="{9D8B030D-6E8A-4147-A177-3AD203B41FA5}">
                      <a16:colId xmlns:a16="http://schemas.microsoft.com/office/drawing/2014/main" val="153632912"/>
                    </a:ext>
                  </a:extLst>
                </a:gridCol>
                <a:gridCol w="481300">
                  <a:extLst>
                    <a:ext uri="{9D8B030D-6E8A-4147-A177-3AD203B41FA5}">
                      <a16:colId xmlns:a16="http://schemas.microsoft.com/office/drawing/2014/main" val="1079771018"/>
                    </a:ext>
                  </a:extLst>
                </a:gridCol>
                <a:gridCol w="498995">
                  <a:extLst>
                    <a:ext uri="{9D8B030D-6E8A-4147-A177-3AD203B41FA5}">
                      <a16:colId xmlns:a16="http://schemas.microsoft.com/office/drawing/2014/main" val="710203228"/>
                    </a:ext>
                  </a:extLst>
                </a:gridCol>
                <a:gridCol w="792728">
                  <a:extLst>
                    <a:ext uri="{9D8B030D-6E8A-4147-A177-3AD203B41FA5}">
                      <a16:colId xmlns:a16="http://schemas.microsoft.com/office/drawing/2014/main" val="3938643666"/>
                    </a:ext>
                  </a:extLst>
                </a:gridCol>
                <a:gridCol w="753801">
                  <a:extLst>
                    <a:ext uri="{9D8B030D-6E8A-4147-A177-3AD203B41FA5}">
                      <a16:colId xmlns:a16="http://schemas.microsoft.com/office/drawing/2014/main" val="597528388"/>
                    </a:ext>
                  </a:extLst>
                </a:gridCol>
                <a:gridCol w="584117">
                  <a:extLst>
                    <a:ext uri="{9D8B030D-6E8A-4147-A177-3AD203B41FA5}">
                      <a16:colId xmlns:a16="http://schemas.microsoft.com/office/drawing/2014/main" val="3370579296"/>
                    </a:ext>
                  </a:extLst>
                </a:gridCol>
              </a:tblGrid>
              <a:tr h="304162">
                <a:tc gridSpan="6">
                  <a:txBody>
                    <a:bodyPr/>
                    <a:lstStyle/>
                    <a:p>
                      <a:pPr algn="ctr" fontAlgn="ctr"/>
                      <a:r>
                        <a:rPr lang="es-MX" sz="1100" b="1" i="0" u="none" strike="noStrike" dirty="0">
                          <a:solidFill>
                            <a:srgbClr val="000000"/>
                          </a:solidFill>
                          <a:effectLst/>
                          <a:latin typeface="Calibri" panose="020F0502020204030204" pitchFamily="34" charset="0"/>
                        </a:rPr>
                        <a:t>PCB + Relevadores</a:t>
                      </a:r>
                    </a:p>
                  </a:txBody>
                  <a:tcPr marL="9525" marR="9525" marT="9525" marB="0" anchor="ctr"/>
                </a:tc>
                <a:tc hMerge="1">
                  <a:txBody>
                    <a:bodyPr/>
                    <a:lstStyle/>
                    <a:p>
                      <a:pPr algn="ctr" fontAlgn="ctr"/>
                      <a:endParaRPr lang="es-MX"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s-MX"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s-MX"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s-MX"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s-MX"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84396312"/>
                  </a:ext>
                </a:extLst>
              </a:tr>
              <a:tr h="400050">
                <a:tc>
                  <a:txBody>
                    <a:bodyPr/>
                    <a:lstStyle/>
                    <a:p>
                      <a:pPr algn="ctr" fontAlgn="ctr"/>
                      <a:r>
                        <a:rPr lang="es-MX" sz="1100" u="none" strike="noStrike" dirty="0">
                          <a:effectLst/>
                        </a:rPr>
                        <a:t>Dispositivo</a:t>
                      </a:r>
                      <a:endParaRPr lang="es-MX"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mA</a:t>
                      </a:r>
                      <a:endParaRPr lang="es-MX"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V</a:t>
                      </a:r>
                      <a:endParaRPr lang="es-MX"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Watts</a:t>
                      </a:r>
                      <a:endParaRPr lang="es-MX"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Horas por dia</a:t>
                      </a:r>
                      <a:endParaRPr lang="es-MX"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dirty="0" err="1">
                          <a:effectLst/>
                        </a:rPr>
                        <a:t>Wh</a:t>
                      </a:r>
                      <a:r>
                        <a:rPr lang="es-MX" sz="1100" u="none" strike="noStrike" dirty="0">
                          <a:effectLst/>
                        </a:rPr>
                        <a:t> por aula</a:t>
                      </a:r>
                      <a:endParaRPr lang="es-MX"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6744491"/>
                  </a:ext>
                </a:extLst>
              </a:tr>
              <a:tr h="190500">
                <a:tc>
                  <a:txBody>
                    <a:bodyPr/>
                    <a:lstStyle/>
                    <a:p>
                      <a:pPr algn="l" fontAlgn="b"/>
                      <a:r>
                        <a:rPr lang="es-MX" sz="1100" u="none" strike="noStrike">
                          <a:effectLst/>
                        </a:rPr>
                        <a:t>Reposo sin RX/TX</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73</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7.5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0.548</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0023995"/>
                  </a:ext>
                </a:extLst>
              </a:tr>
              <a:tr h="190500">
                <a:tc>
                  <a:txBody>
                    <a:bodyPr/>
                    <a:lstStyle/>
                    <a:p>
                      <a:pPr algn="l" fontAlgn="b"/>
                      <a:r>
                        <a:rPr lang="es-MX" sz="1100" u="none" strike="noStrike">
                          <a:effectLst/>
                        </a:rPr>
                        <a:t>Reposo con RX/TX</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77</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7.5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0.578</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14</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8.085</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0438832"/>
                  </a:ext>
                </a:extLst>
              </a:tr>
              <a:tr h="190500">
                <a:tc>
                  <a:txBody>
                    <a:bodyPr/>
                    <a:lstStyle/>
                    <a:p>
                      <a:pPr algn="l" fontAlgn="b"/>
                      <a:r>
                        <a:rPr lang="es-MX" sz="1100" u="none" strike="noStrike">
                          <a:effectLst/>
                        </a:rPr>
                        <a:t>1 relevador activo sin RX/TX</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152</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7.5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1.140</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7903898"/>
                  </a:ext>
                </a:extLst>
              </a:tr>
              <a:tr h="190500">
                <a:tc>
                  <a:txBody>
                    <a:bodyPr/>
                    <a:lstStyle/>
                    <a:p>
                      <a:pPr algn="l" fontAlgn="b"/>
                      <a:r>
                        <a:rPr lang="es-MX" sz="1100" u="none" strike="noStrike">
                          <a:effectLst/>
                        </a:rPr>
                        <a:t>1 relevador activo con RX/TX</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160</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7.5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1.200</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5802978"/>
                  </a:ext>
                </a:extLst>
              </a:tr>
              <a:tr h="190500">
                <a:tc>
                  <a:txBody>
                    <a:bodyPr/>
                    <a:lstStyle/>
                    <a:p>
                      <a:pPr algn="l" fontAlgn="b"/>
                      <a:r>
                        <a:rPr lang="es-MX" sz="1100" u="none" strike="noStrike">
                          <a:effectLst/>
                        </a:rPr>
                        <a:t>2 relevador activo sin RX/TX</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218</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7.5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1.635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7450124"/>
                  </a:ext>
                </a:extLst>
              </a:tr>
              <a:tr h="190500">
                <a:tc>
                  <a:txBody>
                    <a:bodyPr/>
                    <a:lstStyle/>
                    <a:p>
                      <a:pPr algn="l" fontAlgn="b"/>
                      <a:r>
                        <a:rPr lang="es-MX" sz="1100" u="none" strike="noStrike">
                          <a:effectLst/>
                        </a:rPr>
                        <a:t>2 relevador activo con RX/TX</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222</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7.5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1.665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800493"/>
                  </a:ext>
                </a:extLst>
              </a:tr>
              <a:tr h="190500">
                <a:tc>
                  <a:txBody>
                    <a:bodyPr/>
                    <a:lstStyle/>
                    <a:p>
                      <a:pPr algn="l" fontAlgn="b"/>
                      <a:r>
                        <a:rPr lang="es-MX" sz="1100" u="none" strike="noStrike">
                          <a:effectLst/>
                        </a:rPr>
                        <a:t>3 relevador activo sin RX/TX</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269</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7.5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2.018</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2352956"/>
                  </a:ext>
                </a:extLst>
              </a:tr>
              <a:tr h="190500">
                <a:tc>
                  <a:txBody>
                    <a:bodyPr/>
                    <a:lstStyle/>
                    <a:p>
                      <a:pPr algn="l" fontAlgn="b"/>
                      <a:r>
                        <a:rPr lang="es-MX" sz="1100" u="none" strike="noStrike">
                          <a:effectLst/>
                        </a:rPr>
                        <a:t>3 relevador activo con RX/TX</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275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7.5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2.063</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0916797"/>
                  </a:ext>
                </a:extLst>
              </a:tr>
              <a:tr h="190500">
                <a:tc>
                  <a:txBody>
                    <a:bodyPr/>
                    <a:lstStyle/>
                    <a:p>
                      <a:pPr algn="l" fontAlgn="b"/>
                      <a:r>
                        <a:rPr lang="es-MX" sz="1100" u="none" strike="noStrike">
                          <a:effectLst/>
                        </a:rPr>
                        <a:t>4 relevador activo sin RX/TX</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311</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7.5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2.333</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7403520"/>
                  </a:ext>
                </a:extLst>
              </a:tr>
              <a:tr h="190500">
                <a:tc>
                  <a:txBody>
                    <a:bodyPr/>
                    <a:lstStyle/>
                    <a:p>
                      <a:pPr algn="l" fontAlgn="b"/>
                      <a:r>
                        <a:rPr lang="es-MX" sz="1100" u="none" strike="noStrike">
                          <a:effectLst/>
                        </a:rPr>
                        <a:t>4 relevador activo con RX/TX</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315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7.5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2.363</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0918838"/>
                  </a:ext>
                </a:extLst>
              </a:tr>
              <a:tr h="190500">
                <a:tc>
                  <a:txBody>
                    <a:bodyPr/>
                    <a:lstStyle/>
                    <a:p>
                      <a:pPr algn="l" fontAlgn="b"/>
                      <a:r>
                        <a:rPr lang="es-MX" sz="1100" u="none" strike="noStrike">
                          <a:effectLst/>
                        </a:rPr>
                        <a:t>5 relevador activo sin RX/TX</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348</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7.5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2.610</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7383758"/>
                  </a:ext>
                </a:extLst>
              </a:tr>
              <a:tr h="200025">
                <a:tc>
                  <a:txBody>
                    <a:bodyPr/>
                    <a:lstStyle/>
                    <a:p>
                      <a:pPr algn="l" fontAlgn="b"/>
                      <a:r>
                        <a:rPr lang="es-MX" sz="1100" u="none" strike="noStrike">
                          <a:effectLst/>
                        </a:rPr>
                        <a:t>5 relevador activo con RX/TX</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352</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7.5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2.640</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10</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26.400</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2458079"/>
                  </a:ext>
                </a:extLst>
              </a:tr>
              <a:tr h="200025">
                <a:tc gridSpan="3">
                  <a:txBody>
                    <a:bodyPr/>
                    <a:lstStyle/>
                    <a:p>
                      <a:pPr algn="r" fontAlgn="b"/>
                      <a:r>
                        <a:rPr lang="es-MX" sz="1100" u="none" strike="noStrike">
                          <a:effectLst/>
                        </a:rPr>
                        <a:t>Total       </a:t>
                      </a:r>
                      <a:endParaRPr lang="es-MX" sz="11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MX"/>
                    </a:p>
                  </a:txBody>
                  <a:tcPr/>
                </a:tc>
                <a:tc hMerge="1">
                  <a:txBody>
                    <a:bodyPr/>
                    <a:lstStyle/>
                    <a:p>
                      <a:endParaRPr lang="es-MX"/>
                    </a:p>
                  </a:txBody>
                  <a:tcPr/>
                </a:tc>
                <a:tc>
                  <a:txBody>
                    <a:bodyPr/>
                    <a:lstStyle/>
                    <a:p>
                      <a:pPr algn="r" fontAlgn="b"/>
                      <a:r>
                        <a:rPr lang="es-MX" sz="1100" u="none" strike="noStrike">
                          <a:effectLst/>
                        </a:rPr>
                        <a:t>3.2175</a:t>
                      </a:r>
                      <a:endParaRPr lang="es-MX"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dirty="0">
                          <a:effectLst/>
                        </a:rPr>
                        <a:t>34.485</a:t>
                      </a:r>
                      <a:endParaRPr lang="es-MX"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3049600"/>
                  </a:ext>
                </a:extLst>
              </a:tr>
            </a:tbl>
          </a:graphicData>
        </a:graphic>
      </p:graphicFrame>
      <p:graphicFrame>
        <p:nvGraphicFramePr>
          <p:cNvPr id="6" name="Table 5">
            <a:extLst>
              <a:ext uri="{FF2B5EF4-FFF2-40B4-BE49-F238E27FC236}">
                <a16:creationId xmlns:a16="http://schemas.microsoft.com/office/drawing/2014/main" id="{16D188E6-837E-4329-BEDD-D9513609ED88}"/>
              </a:ext>
            </a:extLst>
          </p:cNvPr>
          <p:cNvGraphicFramePr>
            <a:graphicFrameLocks noGrp="1"/>
          </p:cNvGraphicFramePr>
          <p:nvPr>
            <p:extLst>
              <p:ext uri="{D42A27DB-BD31-4B8C-83A1-F6EECF244321}">
                <p14:modId xmlns:p14="http://schemas.microsoft.com/office/powerpoint/2010/main" val="2141146270"/>
              </p:ext>
            </p:extLst>
          </p:nvPr>
        </p:nvGraphicFramePr>
        <p:xfrm>
          <a:off x="5725605" y="2123686"/>
          <a:ext cx="3949700" cy="1836989"/>
        </p:xfrm>
        <a:graphic>
          <a:graphicData uri="http://schemas.openxmlformats.org/drawingml/2006/table">
            <a:tbl>
              <a:tblPr>
                <a:tableStyleId>{5C22544A-7EE6-4342-B048-85BDC9FD1C3A}</a:tableStyleId>
              </a:tblPr>
              <a:tblGrid>
                <a:gridCol w="1686389">
                  <a:extLst>
                    <a:ext uri="{9D8B030D-6E8A-4147-A177-3AD203B41FA5}">
                      <a16:colId xmlns:a16="http://schemas.microsoft.com/office/drawing/2014/main" val="674717955"/>
                    </a:ext>
                  </a:extLst>
                </a:gridCol>
                <a:gridCol w="431107">
                  <a:extLst>
                    <a:ext uri="{9D8B030D-6E8A-4147-A177-3AD203B41FA5}">
                      <a16:colId xmlns:a16="http://schemas.microsoft.com/office/drawing/2014/main" val="2444694861"/>
                    </a:ext>
                  </a:extLst>
                </a:gridCol>
                <a:gridCol w="329670">
                  <a:extLst>
                    <a:ext uri="{9D8B030D-6E8A-4147-A177-3AD203B41FA5}">
                      <a16:colId xmlns:a16="http://schemas.microsoft.com/office/drawing/2014/main" val="3816983568"/>
                    </a:ext>
                  </a:extLst>
                </a:gridCol>
                <a:gridCol w="446956">
                  <a:extLst>
                    <a:ext uri="{9D8B030D-6E8A-4147-A177-3AD203B41FA5}">
                      <a16:colId xmlns:a16="http://schemas.microsoft.com/office/drawing/2014/main" val="1603757877"/>
                    </a:ext>
                  </a:extLst>
                </a:gridCol>
                <a:gridCol w="523034">
                  <a:extLst>
                    <a:ext uri="{9D8B030D-6E8A-4147-A177-3AD203B41FA5}">
                      <a16:colId xmlns:a16="http://schemas.microsoft.com/office/drawing/2014/main" val="931419033"/>
                    </a:ext>
                  </a:extLst>
                </a:gridCol>
                <a:gridCol w="532544">
                  <a:extLst>
                    <a:ext uri="{9D8B030D-6E8A-4147-A177-3AD203B41FA5}">
                      <a16:colId xmlns:a16="http://schemas.microsoft.com/office/drawing/2014/main" val="3921851010"/>
                    </a:ext>
                  </a:extLst>
                </a:gridCol>
              </a:tblGrid>
              <a:tr h="311084">
                <a:tc gridSpan="6">
                  <a:txBody>
                    <a:bodyPr/>
                    <a:lstStyle/>
                    <a:p>
                      <a:pPr algn="ctr" fontAlgn="ctr"/>
                      <a:r>
                        <a:rPr lang="es-MX" sz="1100" b="1" i="0" u="none" strike="noStrike" dirty="0">
                          <a:solidFill>
                            <a:srgbClr val="000000"/>
                          </a:solidFill>
                          <a:effectLst/>
                          <a:latin typeface="Calibri" panose="020F0502020204030204" pitchFamily="34" charset="0"/>
                        </a:rPr>
                        <a:t>Control de Acceso</a:t>
                      </a:r>
                    </a:p>
                  </a:txBody>
                  <a:tcPr marL="9525" marR="9525" marT="9525" marB="0" anchor="ctr"/>
                </a:tc>
                <a:tc hMerge="1">
                  <a:txBody>
                    <a:bodyPr/>
                    <a:lstStyle/>
                    <a:p>
                      <a:pPr algn="ctr" fontAlgn="ctr"/>
                      <a:endParaRPr lang="es-MX"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s-MX"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s-MX"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s-MX"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pPr algn="ctr" fontAlgn="ctr"/>
                      <a:endParaRPr lang="es-MX"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13381194"/>
                  </a:ext>
                </a:extLst>
              </a:tr>
              <a:tr h="409575">
                <a:tc>
                  <a:txBody>
                    <a:bodyPr/>
                    <a:lstStyle/>
                    <a:p>
                      <a:pPr algn="ctr" fontAlgn="ctr"/>
                      <a:r>
                        <a:rPr lang="es-MX" sz="1100" u="none" strike="noStrike" dirty="0">
                          <a:effectLst/>
                        </a:rPr>
                        <a:t>Dispositivo</a:t>
                      </a:r>
                      <a:endParaRPr lang="es-MX"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mA</a:t>
                      </a:r>
                      <a:endParaRPr lang="es-MX"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V</a:t>
                      </a:r>
                      <a:endParaRPr lang="es-MX"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Watts</a:t>
                      </a:r>
                      <a:endParaRPr lang="es-MX"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Horas por dia</a:t>
                      </a:r>
                      <a:endParaRPr lang="es-MX"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dirty="0" err="1">
                          <a:effectLst/>
                        </a:rPr>
                        <a:t>Wh</a:t>
                      </a:r>
                      <a:r>
                        <a:rPr lang="es-MX" sz="1100" u="none" strike="noStrike" dirty="0">
                          <a:effectLst/>
                        </a:rPr>
                        <a:t> por aula</a:t>
                      </a:r>
                      <a:endParaRPr lang="es-MX"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41219245"/>
                  </a:ext>
                </a:extLst>
              </a:tr>
              <a:tr h="190500">
                <a:tc>
                  <a:txBody>
                    <a:bodyPr/>
                    <a:lstStyle/>
                    <a:p>
                      <a:pPr algn="l" fontAlgn="b"/>
                      <a:r>
                        <a:rPr lang="es-MX" sz="1100" u="none" strike="noStrike">
                          <a:effectLst/>
                        </a:rPr>
                        <a:t>Cerradura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60</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12</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0.72</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14</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10.08</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45331"/>
                  </a:ext>
                </a:extLst>
              </a:tr>
              <a:tr h="190500">
                <a:tc>
                  <a:txBody>
                    <a:bodyPr/>
                    <a:lstStyle/>
                    <a:p>
                      <a:pPr algn="l" fontAlgn="b"/>
                      <a:r>
                        <a:rPr lang="es-MX" sz="1100" u="none" strike="noStrike">
                          <a:effectLst/>
                        </a:rPr>
                        <a:t>Lector RFID</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50</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12</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0.6</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0979187"/>
                  </a:ext>
                </a:extLst>
              </a:tr>
              <a:tr h="190500">
                <a:tc>
                  <a:txBody>
                    <a:bodyPr/>
                    <a:lstStyle/>
                    <a:p>
                      <a:pPr algn="l" fontAlgn="b"/>
                      <a:r>
                        <a:rPr lang="es-MX" sz="1100" u="none" strike="noStrike">
                          <a:effectLst/>
                        </a:rPr>
                        <a:t>Pico Cerradura en uso</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40</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12</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0.48</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0924000"/>
                  </a:ext>
                </a:extLst>
              </a:tr>
              <a:tr h="190500">
                <a:tc>
                  <a:txBody>
                    <a:bodyPr/>
                    <a:lstStyle/>
                    <a:p>
                      <a:pPr algn="l" fontAlgn="b"/>
                      <a:r>
                        <a:rPr lang="es-MX" sz="1100" u="none" strike="noStrike">
                          <a:effectLst/>
                        </a:rPr>
                        <a:t>Total sin picos de cerradura</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dirty="0">
                          <a:effectLst/>
                        </a:rPr>
                        <a:t>110</a:t>
                      </a:r>
                      <a:endParaRPr lang="es-MX"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12</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1.32</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10</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13.2</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8892585"/>
                  </a:ext>
                </a:extLst>
              </a:tr>
              <a:tr h="200025">
                <a:tc gridSpan="3">
                  <a:txBody>
                    <a:bodyPr/>
                    <a:lstStyle/>
                    <a:p>
                      <a:pPr algn="r" fontAlgn="b"/>
                      <a:r>
                        <a:rPr lang="es-MX" sz="1100" u="none" strike="noStrike" dirty="0">
                          <a:effectLst/>
                        </a:rPr>
                        <a:t>Total     </a:t>
                      </a:r>
                      <a:endParaRPr lang="es-MX"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MX"/>
                    </a:p>
                  </a:txBody>
                  <a:tcPr/>
                </a:tc>
                <a:tc hMerge="1">
                  <a:txBody>
                    <a:bodyPr/>
                    <a:lstStyle/>
                    <a:p>
                      <a:endParaRPr lang="es-MX"/>
                    </a:p>
                  </a:txBody>
                  <a:tcPr/>
                </a:tc>
                <a:tc>
                  <a:txBody>
                    <a:bodyPr/>
                    <a:lstStyle/>
                    <a:p>
                      <a:pPr algn="r" fontAlgn="b"/>
                      <a:r>
                        <a:rPr lang="es-MX" sz="1100" u="none" strike="noStrike">
                          <a:effectLst/>
                        </a:rPr>
                        <a:t>2.04</a:t>
                      </a:r>
                      <a:endParaRPr lang="es-MX"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MX" sz="1100" u="none" strike="noStrike">
                          <a:effectLst/>
                        </a:rPr>
                        <a:t> </a:t>
                      </a:r>
                      <a:endParaRPr lang="es-MX"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dirty="0">
                          <a:effectLst/>
                        </a:rPr>
                        <a:t>23.28</a:t>
                      </a:r>
                      <a:endParaRPr lang="es-MX"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325559"/>
                  </a:ext>
                </a:extLst>
              </a:tr>
            </a:tbl>
          </a:graphicData>
        </a:graphic>
      </p:graphicFrame>
      <p:graphicFrame>
        <p:nvGraphicFramePr>
          <p:cNvPr id="7" name="Table 6">
            <a:extLst>
              <a:ext uri="{FF2B5EF4-FFF2-40B4-BE49-F238E27FC236}">
                <a16:creationId xmlns:a16="http://schemas.microsoft.com/office/drawing/2014/main" id="{F2800EC9-8BA9-4876-812A-3542622D2924}"/>
              </a:ext>
            </a:extLst>
          </p:cNvPr>
          <p:cNvGraphicFramePr>
            <a:graphicFrameLocks noGrp="1"/>
          </p:cNvGraphicFramePr>
          <p:nvPr>
            <p:extLst>
              <p:ext uri="{D42A27DB-BD31-4B8C-83A1-F6EECF244321}">
                <p14:modId xmlns:p14="http://schemas.microsoft.com/office/powerpoint/2010/main" val="2331470882"/>
              </p:ext>
            </p:extLst>
          </p:nvPr>
        </p:nvGraphicFramePr>
        <p:xfrm>
          <a:off x="2268325" y="5211500"/>
          <a:ext cx="5562600" cy="762000"/>
        </p:xfrm>
        <a:graphic>
          <a:graphicData uri="http://schemas.openxmlformats.org/drawingml/2006/table">
            <a:tbl>
              <a:tblPr>
                <a:tableStyleId>{5C22544A-7EE6-4342-B048-85BDC9FD1C3A}</a:tableStyleId>
              </a:tblPr>
              <a:tblGrid>
                <a:gridCol w="1208296">
                  <a:extLst>
                    <a:ext uri="{9D8B030D-6E8A-4147-A177-3AD203B41FA5}">
                      <a16:colId xmlns:a16="http://schemas.microsoft.com/office/drawing/2014/main" val="1476659284"/>
                    </a:ext>
                  </a:extLst>
                </a:gridCol>
                <a:gridCol w="761131">
                  <a:extLst>
                    <a:ext uri="{9D8B030D-6E8A-4147-A177-3AD203B41FA5}">
                      <a16:colId xmlns:a16="http://schemas.microsoft.com/office/drawing/2014/main" val="3645424298"/>
                    </a:ext>
                  </a:extLst>
                </a:gridCol>
                <a:gridCol w="761131">
                  <a:extLst>
                    <a:ext uri="{9D8B030D-6E8A-4147-A177-3AD203B41FA5}">
                      <a16:colId xmlns:a16="http://schemas.microsoft.com/office/drawing/2014/main" val="541415372"/>
                    </a:ext>
                  </a:extLst>
                </a:gridCol>
                <a:gridCol w="761131">
                  <a:extLst>
                    <a:ext uri="{9D8B030D-6E8A-4147-A177-3AD203B41FA5}">
                      <a16:colId xmlns:a16="http://schemas.microsoft.com/office/drawing/2014/main" val="2550548260"/>
                    </a:ext>
                  </a:extLst>
                </a:gridCol>
                <a:gridCol w="1056069">
                  <a:extLst>
                    <a:ext uri="{9D8B030D-6E8A-4147-A177-3AD203B41FA5}">
                      <a16:colId xmlns:a16="http://schemas.microsoft.com/office/drawing/2014/main" val="3430598965"/>
                    </a:ext>
                  </a:extLst>
                </a:gridCol>
                <a:gridCol w="1014842">
                  <a:extLst>
                    <a:ext uri="{9D8B030D-6E8A-4147-A177-3AD203B41FA5}">
                      <a16:colId xmlns:a16="http://schemas.microsoft.com/office/drawing/2014/main" val="1624029743"/>
                    </a:ext>
                  </a:extLst>
                </a:gridCol>
              </a:tblGrid>
              <a:tr h="190500">
                <a:tc>
                  <a:txBody>
                    <a:bodyPr/>
                    <a:lstStyle/>
                    <a:p>
                      <a:pPr algn="ctr" fontAlgn="ctr"/>
                      <a:r>
                        <a:rPr lang="es-MX" sz="1100" u="none" strike="noStrike">
                          <a:effectLst/>
                        </a:rPr>
                        <a:t>Aula</a:t>
                      </a:r>
                      <a:endParaRPr lang="es-MX"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Wh al dia</a:t>
                      </a:r>
                      <a:endParaRPr lang="es-MX"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KWh al dia</a:t>
                      </a:r>
                      <a:endParaRPr lang="es-MX"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Precio</a:t>
                      </a:r>
                      <a:endParaRPr lang="es-MX"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Costo diario</a:t>
                      </a:r>
                      <a:endParaRPr lang="es-MX"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MX" sz="1100" u="none" strike="noStrike">
                          <a:effectLst/>
                        </a:rPr>
                        <a:t>Costo mensual</a:t>
                      </a:r>
                      <a:endParaRPr lang="es-MX"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81530832"/>
                  </a:ext>
                </a:extLst>
              </a:tr>
              <a:tr h="190500">
                <a:tc>
                  <a:txBody>
                    <a:bodyPr/>
                    <a:lstStyle/>
                    <a:p>
                      <a:pPr algn="l" fontAlgn="b"/>
                      <a:r>
                        <a:rPr lang="es-MX" sz="1100" u="none" strike="noStrike">
                          <a:effectLst/>
                        </a:rPr>
                        <a:t>Control de Acceso</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23.28</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0.02328</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0.847</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0.01971816</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0.5915448</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9928340"/>
                  </a:ext>
                </a:extLst>
              </a:tr>
              <a:tr h="190500">
                <a:tc>
                  <a:txBody>
                    <a:bodyPr/>
                    <a:lstStyle/>
                    <a:p>
                      <a:pPr algn="l" fontAlgn="b"/>
                      <a:r>
                        <a:rPr lang="es-MX" sz="1100" u="none" strike="noStrike">
                          <a:effectLst/>
                        </a:rPr>
                        <a:t>PCB+Relevadores</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34.485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0.034485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0.847</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0.029208795</a:t>
                      </a:r>
                      <a:endParaRPr lang="es-MX"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0.87626385</a:t>
                      </a:r>
                      <a:endParaRPr lang="es-MX"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7605257"/>
                  </a:ext>
                </a:extLst>
              </a:tr>
              <a:tr h="190500">
                <a:tc>
                  <a:txBody>
                    <a:bodyPr/>
                    <a:lstStyle/>
                    <a:p>
                      <a:pPr algn="l" fontAlgn="b"/>
                      <a:r>
                        <a:rPr lang="es-MX" sz="1100" u="none" strike="noStrike">
                          <a:effectLst/>
                        </a:rPr>
                        <a:t>Total</a:t>
                      </a:r>
                      <a:endParaRPr lang="es-MX"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57.765</a:t>
                      </a:r>
                      <a:endParaRPr lang="es-MX"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0.057765</a:t>
                      </a:r>
                      <a:endParaRPr lang="es-MX"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0.847</a:t>
                      </a:r>
                      <a:endParaRPr lang="es-MX"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a:effectLst/>
                        </a:rPr>
                        <a:t>0.048926955</a:t>
                      </a:r>
                      <a:endParaRPr lang="es-MX"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MX" sz="1100" u="none" strike="noStrike" dirty="0">
                          <a:effectLst/>
                        </a:rPr>
                        <a:t>1.46780865</a:t>
                      </a:r>
                      <a:endParaRPr lang="es-MX"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9038821"/>
                  </a:ext>
                </a:extLst>
              </a:tr>
            </a:tbl>
          </a:graphicData>
        </a:graphic>
      </p:graphicFrame>
    </p:spTree>
    <p:extLst>
      <p:ext uri="{BB962C8B-B14F-4D97-AF65-F5344CB8AC3E}">
        <p14:creationId xmlns:p14="http://schemas.microsoft.com/office/powerpoint/2010/main" val="4196719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ES" sz="2800" b="1" dirty="0"/>
              <a:t>Resultados - Instalador de Software</a:t>
            </a:r>
            <a:endParaRPr lang="es-MX" sz="2800" b="1" dirty="0"/>
          </a:p>
        </p:txBody>
      </p:sp>
      <p:sp>
        <p:nvSpPr>
          <p:cNvPr id="3" name="Marcador de contenido 2"/>
          <p:cNvSpPr>
            <a:spLocks noGrp="1"/>
          </p:cNvSpPr>
          <p:nvPr>
            <p:ph idx="1"/>
          </p:nvPr>
        </p:nvSpPr>
        <p:spPr>
          <a:xfrm>
            <a:off x="299097" y="995516"/>
            <a:ext cx="9645003" cy="5837083"/>
          </a:xfrm>
        </p:spPr>
        <p:txBody>
          <a:bodyPr>
            <a:noAutofit/>
          </a:bodyPr>
          <a:lstStyle/>
          <a:p>
            <a:pPr algn="just">
              <a:lnSpc>
                <a:spcPct val="150000"/>
              </a:lnSpc>
            </a:pPr>
            <a:r>
              <a:rPr lang="es-ES" sz="1600" dirty="0">
                <a:solidFill>
                  <a:schemeClr val="tx1"/>
                </a:solidFill>
              </a:rPr>
              <a:t>Instalador para Windows</a:t>
            </a:r>
          </a:p>
          <a:p>
            <a:pPr algn="just">
              <a:lnSpc>
                <a:spcPct val="150000"/>
              </a:lnSpc>
            </a:pPr>
            <a:r>
              <a:rPr lang="es-ES" sz="1600" dirty="0">
                <a:solidFill>
                  <a:schemeClr val="tx1"/>
                </a:solidFill>
              </a:rPr>
              <a:t>No es necesario usar </a:t>
            </a:r>
            <a:r>
              <a:rPr lang="es-ES" sz="1600" dirty="0" err="1">
                <a:solidFill>
                  <a:schemeClr val="tx1"/>
                </a:solidFill>
              </a:rPr>
              <a:t>Labview</a:t>
            </a:r>
            <a:endParaRPr lang="es-ES" sz="1600" dirty="0">
              <a:solidFill>
                <a:schemeClr val="tx1"/>
              </a:solidFill>
            </a:endParaRPr>
          </a:p>
          <a:p>
            <a:pPr algn="just">
              <a:lnSpc>
                <a:spcPct val="150000"/>
              </a:lnSpc>
            </a:pPr>
            <a:r>
              <a:rPr lang="es-ES" sz="1600" dirty="0">
                <a:solidFill>
                  <a:schemeClr val="tx1"/>
                </a:solidFill>
              </a:rPr>
              <a:t>Disponible en:</a:t>
            </a:r>
          </a:p>
          <a:p>
            <a:pPr marL="0" indent="0" algn="just">
              <a:lnSpc>
                <a:spcPct val="150000"/>
              </a:lnSpc>
              <a:buNone/>
            </a:pPr>
            <a:r>
              <a:rPr lang="es-MX" sz="1600" u="sng" dirty="0">
                <a:hlinkClick r:id="rId2"/>
              </a:rPr>
              <a:t>https://www.dropbox.com/s/nvpsjqae1pqd3jl/setup.7z?dl=0</a:t>
            </a:r>
            <a:endParaRPr lang="es-MX" sz="1600" dirty="0"/>
          </a:p>
          <a:p>
            <a:pPr marL="0" lvl="0" indent="0" algn="just">
              <a:lnSpc>
                <a:spcPct val="150000"/>
              </a:lnSpc>
              <a:buNone/>
            </a:pPr>
            <a:endParaRPr lang="es-ES" sz="1600" dirty="0">
              <a:solidFill>
                <a:schemeClr val="tx1"/>
              </a:solidFill>
            </a:endParaRP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4" name="Marcador de número de diapositiva 3">
            <a:extLst>
              <a:ext uri="{FF2B5EF4-FFF2-40B4-BE49-F238E27FC236}">
                <a16:creationId xmlns:a16="http://schemas.microsoft.com/office/drawing/2014/main" id="{621AC098-02B2-455B-9849-8DBB34560543}"/>
              </a:ext>
            </a:extLst>
          </p:cNvPr>
          <p:cNvSpPr>
            <a:spLocks noGrp="1"/>
          </p:cNvSpPr>
          <p:nvPr>
            <p:ph type="sldNum" sz="quarter" idx="12"/>
          </p:nvPr>
        </p:nvSpPr>
        <p:spPr/>
        <p:txBody>
          <a:bodyPr/>
          <a:lstStyle/>
          <a:p>
            <a:fld id="{A54CDA4C-8D35-4F42-993F-067BCFF88A2F}" type="slidenum">
              <a:rPr lang="es-MX" smtClean="0"/>
              <a:t>28</a:t>
            </a:fld>
            <a:endParaRPr lang="es-MX"/>
          </a:p>
        </p:txBody>
      </p:sp>
    </p:spTree>
    <p:extLst>
      <p:ext uri="{BB962C8B-B14F-4D97-AF65-F5344CB8AC3E}">
        <p14:creationId xmlns:p14="http://schemas.microsoft.com/office/powerpoint/2010/main" val="2327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ES" sz="2800" b="1" dirty="0"/>
              <a:t>Resultados – Presentación en vivo</a:t>
            </a:r>
            <a:endParaRPr lang="es-MX" sz="2800" b="1" dirty="0"/>
          </a:p>
        </p:txBody>
      </p:sp>
      <p:sp>
        <p:nvSpPr>
          <p:cNvPr id="3" name="Marcador de contenido 2"/>
          <p:cNvSpPr>
            <a:spLocks noGrp="1"/>
          </p:cNvSpPr>
          <p:nvPr>
            <p:ph idx="1"/>
          </p:nvPr>
        </p:nvSpPr>
        <p:spPr>
          <a:xfrm>
            <a:off x="299097" y="995516"/>
            <a:ext cx="9645003" cy="5837083"/>
          </a:xfrm>
        </p:spPr>
        <p:txBody>
          <a:bodyPr>
            <a:noAutofit/>
          </a:bodyPr>
          <a:lstStyle/>
          <a:p>
            <a:pPr marL="0" lvl="0" indent="0" algn="just">
              <a:lnSpc>
                <a:spcPct val="150000"/>
              </a:lnSpc>
              <a:buNone/>
            </a:pPr>
            <a:r>
              <a:rPr lang="es-MX" sz="1600" dirty="0"/>
              <a:t>	</a:t>
            </a:r>
            <a:r>
              <a:rPr lang="es-ES" sz="1600" dirty="0">
                <a:solidFill>
                  <a:schemeClr val="tx1"/>
                </a:solidFill>
              </a:rPr>
              <a:t>Se realizara una presentación en tiempo real del proyecto.</a:t>
            </a: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4098" name="Picture 2" descr="Evolución del vídeo online en sólo 10 años">
            <a:extLst>
              <a:ext uri="{FF2B5EF4-FFF2-40B4-BE49-F238E27FC236}">
                <a16:creationId xmlns:a16="http://schemas.microsoft.com/office/drawing/2014/main" id="{A9D0CDEA-11C5-48F9-94C4-8E5BA24F87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6026" y="2523547"/>
            <a:ext cx="4451143" cy="3338937"/>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A878A634-894E-4B90-956F-B8ECFA8ADBB3}"/>
              </a:ext>
            </a:extLst>
          </p:cNvPr>
          <p:cNvSpPr>
            <a:spLocks noGrp="1"/>
          </p:cNvSpPr>
          <p:nvPr>
            <p:ph type="sldNum" sz="quarter" idx="12"/>
          </p:nvPr>
        </p:nvSpPr>
        <p:spPr/>
        <p:txBody>
          <a:bodyPr/>
          <a:lstStyle/>
          <a:p>
            <a:fld id="{A54CDA4C-8D35-4F42-993F-067BCFF88A2F}" type="slidenum">
              <a:rPr lang="es-MX" smtClean="0"/>
              <a:t>29</a:t>
            </a:fld>
            <a:endParaRPr lang="es-MX"/>
          </a:p>
        </p:txBody>
      </p:sp>
    </p:spTree>
    <p:extLst>
      <p:ext uri="{BB962C8B-B14F-4D97-AF65-F5344CB8AC3E}">
        <p14:creationId xmlns:p14="http://schemas.microsoft.com/office/powerpoint/2010/main" val="291450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MX" sz="2800" b="1" dirty="0"/>
              <a:t>Justificación</a:t>
            </a:r>
          </a:p>
        </p:txBody>
      </p:sp>
      <p:sp>
        <p:nvSpPr>
          <p:cNvPr id="3" name="Marcador de contenido 2"/>
          <p:cNvSpPr>
            <a:spLocks noGrp="1"/>
          </p:cNvSpPr>
          <p:nvPr>
            <p:ph idx="1"/>
          </p:nvPr>
        </p:nvSpPr>
        <p:spPr>
          <a:xfrm>
            <a:off x="438797" y="1020917"/>
            <a:ext cx="9116023" cy="5631676"/>
          </a:xfrm>
        </p:spPr>
        <p:txBody>
          <a:bodyPr>
            <a:noAutofit/>
          </a:bodyPr>
          <a:lstStyle/>
          <a:p>
            <a:pPr algn="just">
              <a:lnSpc>
                <a:spcPct val="150000"/>
              </a:lnSpc>
            </a:pPr>
            <a:r>
              <a:rPr lang="es-ES" sz="1600" dirty="0">
                <a:solidFill>
                  <a:schemeClr val="tx1"/>
                </a:solidFill>
              </a:rPr>
              <a:t>Necesidad de gestionar la energía</a:t>
            </a:r>
          </a:p>
          <a:p>
            <a:pPr algn="just">
              <a:lnSpc>
                <a:spcPct val="150000"/>
              </a:lnSpc>
            </a:pPr>
            <a:r>
              <a:rPr lang="es-ES" sz="1600" dirty="0">
                <a:solidFill>
                  <a:schemeClr val="tx1"/>
                </a:solidFill>
              </a:rPr>
              <a:t>Control de acceso a las aulas</a:t>
            </a:r>
          </a:p>
          <a:p>
            <a:pPr algn="just">
              <a:lnSpc>
                <a:spcPct val="150000"/>
              </a:lnSpc>
            </a:pPr>
            <a:r>
              <a:rPr lang="es-ES" sz="1600" dirty="0">
                <a:solidFill>
                  <a:schemeClr val="tx1"/>
                </a:solidFill>
              </a:rPr>
              <a:t>Gestionar energía eléctrica de manera remota</a:t>
            </a:r>
          </a:p>
          <a:p>
            <a:pPr algn="just">
              <a:lnSpc>
                <a:spcPct val="150000"/>
              </a:lnSpc>
            </a:pPr>
            <a:r>
              <a:rPr lang="es-ES" sz="1600" dirty="0">
                <a:solidFill>
                  <a:schemeClr val="tx1"/>
                </a:solidFill>
              </a:rPr>
              <a:t>Controlar servicios existentes en las aulas</a:t>
            </a:r>
          </a:p>
          <a:p>
            <a:pPr marL="0" indent="0" algn="just">
              <a:lnSpc>
                <a:spcPct val="150000"/>
              </a:lnSpc>
              <a:buNone/>
            </a:pPr>
            <a:endParaRPr lang="es-ES" sz="1600" dirty="0">
              <a:solidFill>
                <a:schemeClr val="tx1"/>
              </a:solidFill>
            </a:endParaRPr>
          </a:p>
        </p:txBody>
      </p:sp>
      <p:sp>
        <p:nvSpPr>
          <p:cNvPr id="4" name="Marcador de número de diapositiva 3">
            <a:extLst>
              <a:ext uri="{FF2B5EF4-FFF2-40B4-BE49-F238E27FC236}">
                <a16:creationId xmlns:a16="http://schemas.microsoft.com/office/drawing/2014/main" id="{2E89A913-4AC2-43F2-B565-4B5081465DDA}"/>
              </a:ext>
            </a:extLst>
          </p:cNvPr>
          <p:cNvSpPr>
            <a:spLocks noGrp="1"/>
          </p:cNvSpPr>
          <p:nvPr>
            <p:ph type="sldNum" sz="quarter" idx="12"/>
          </p:nvPr>
        </p:nvSpPr>
        <p:spPr/>
        <p:txBody>
          <a:bodyPr/>
          <a:lstStyle/>
          <a:p>
            <a:fld id="{A54CDA4C-8D35-4F42-993F-067BCFF88A2F}" type="slidenum">
              <a:rPr lang="es-MX" smtClean="0"/>
              <a:t>3</a:t>
            </a:fld>
            <a:endParaRPr lang="es-MX"/>
          </a:p>
        </p:txBody>
      </p:sp>
    </p:spTree>
    <p:extLst>
      <p:ext uri="{BB962C8B-B14F-4D97-AF65-F5344CB8AC3E}">
        <p14:creationId xmlns:p14="http://schemas.microsoft.com/office/powerpoint/2010/main" val="2645455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ES" sz="2800" b="1" dirty="0"/>
              <a:t>Preguntas</a:t>
            </a:r>
            <a:endParaRPr lang="es-MX" sz="2800" b="1" dirty="0"/>
          </a:p>
        </p:txBody>
      </p:sp>
      <p:sp>
        <p:nvSpPr>
          <p:cNvPr id="3" name="Marcador de contenido 2"/>
          <p:cNvSpPr>
            <a:spLocks noGrp="1"/>
          </p:cNvSpPr>
          <p:nvPr>
            <p:ph idx="1"/>
          </p:nvPr>
        </p:nvSpPr>
        <p:spPr>
          <a:xfrm>
            <a:off x="299097" y="995516"/>
            <a:ext cx="9645003" cy="5837083"/>
          </a:xfrm>
        </p:spPr>
        <p:txBody>
          <a:bodyPr>
            <a:noAutofit/>
          </a:bodyPr>
          <a:lstStyle/>
          <a:p>
            <a:pPr marL="0" lvl="0" indent="0" algn="just">
              <a:lnSpc>
                <a:spcPct val="150000"/>
              </a:lnSpc>
              <a:buNone/>
            </a:pPr>
            <a:r>
              <a:rPr lang="es-MX" sz="1600" dirty="0"/>
              <a:t>	</a:t>
            </a:r>
            <a:r>
              <a:rPr lang="es-ES" sz="1600" dirty="0">
                <a:solidFill>
                  <a:schemeClr val="tx1"/>
                </a:solidFill>
              </a:rPr>
              <a:t>Dudas / Preguntas sobre el proyecto</a:t>
            </a: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3076" name="Picture 4" descr="Questions Health Professionals Ask">
            <a:extLst>
              <a:ext uri="{FF2B5EF4-FFF2-40B4-BE49-F238E27FC236}">
                <a16:creationId xmlns:a16="http://schemas.microsoft.com/office/drawing/2014/main" id="{F8C53ED9-5242-4223-A7D2-2C4A55BE5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078" y="2214417"/>
            <a:ext cx="6530805" cy="3648067"/>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número de diapositiva 3">
            <a:extLst>
              <a:ext uri="{FF2B5EF4-FFF2-40B4-BE49-F238E27FC236}">
                <a16:creationId xmlns:a16="http://schemas.microsoft.com/office/drawing/2014/main" id="{10E2FCC3-D458-4A11-A8D5-5DE252BFEC1A}"/>
              </a:ext>
            </a:extLst>
          </p:cNvPr>
          <p:cNvSpPr>
            <a:spLocks noGrp="1"/>
          </p:cNvSpPr>
          <p:nvPr>
            <p:ph type="sldNum" sz="quarter" idx="12"/>
          </p:nvPr>
        </p:nvSpPr>
        <p:spPr/>
        <p:txBody>
          <a:bodyPr/>
          <a:lstStyle/>
          <a:p>
            <a:fld id="{A54CDA4C-8D35-4F42-993F-067BCFF88A2F}" type="slidenum">
              <a:rPr lang="es-MX" smtClean="0"/>
              <a:t>30</a:t>
            </a:fld>
            <a:endParaRPr lang="es-MX"/>
          </a:p>
        </p:txBody>
      </p:sp>
    </p:spTree>
    <p:extLst>
      <p:ext uri="{BB962C8B-B14F-4D97-AF65-F5344CB8AC3E}">
        <p14:creationId xmlns:p14="http://schemas.microsoft.com/office/powerpoint/2010/main" val="326451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fontScale="90000"/>
          </a:bodyPr>
          <a:lstStyle/>
          <a:p>
            <a:r>
              <a:rPr lang="es-MX" sz="3100" b="1" dirty="0"/>
              <a:t>Objetivo general</a:t>
            </a:r>
            <a:br>
              <a:rPr lang="es-MX" sz="2800" b="1" dirty="0"/>
            </a:br>
            <a:endParaRPr lang="es-MX" sz="2800" b="1" dirty="0"/>
          </a:p>
        </p:txBody>
      </p:sp>
      <p:sp>
        <p:nvSpPr>
          <p:cNvPr id="3" name="Marcador de contenido 2"/>
          <p:cNvSpPr>
            <a:spLocks noGrp="1"/>
          </p:cNvSpPr>
          <p:nvPr>
            <p:ph idx="1"/>
          </p:nvPr>
        </p:nvSpPr>
        <p:spPr>
          <a:xfrm>
            <a:off x="438797" y="1020917"/>
            <a:ext cx="9116023" cy="1619252"/>
          </a:xfrm>
        </p:spPr>
        <p:txBody>
          <a:bodyPr>
            <a:noAutofit/>
          </a:bodyPr>
          <a:lstStyle/>
          <a:p>
            <a:pPr algn="just">
              <a:lnSpc>
                <a:spcPct val="150000"/>
              </a:lnSpc>
            </a:pPr>
            <a:r>
              <a:rPr lang="es-MX" sz="1600" dirty="0"/>
              <a:t>	</a:t>
            </a:r>
            <a:r>
              <a:rPr lang="es-MX" sz="1600" dirty="0">
                <a:solidFill>
                  <a:schemeClr val="tx1"/>
                </a:solidFill>
              </a:rPr>
              <a:t>Diseñar, desarrollar e implementar un sistema de gestión de energía y control de acceso para las aulas del Centro Universitario de los Valles que controle el encendido y apagado de los servicios, cuando éstos no se requieran o estén fuera del horario de servicio programado, mediante una aplicación en un servidor y sistemas embebidos distribuidos en las aulas.</a:t>
            </a:r>
          </a:p>
          <a:p>
            <a:pPr marL="0" indent="0" algn="just">
              <a:lnSpc>
                <a:spcPct val="150000"/>
              </a:lnSpc>
              <a:buNone/>
            </a:pPr>
            <a:endParaRPr lang="es-ES" sz="1600" dirty="0">
              <a:solidFill>
                <a:schemeClr val="tx1"/>
              </a:solidFill>
            </a:endParaRPr>
          </a:p>
        </p:txBody>
      </p:sp>
      <p:sp>
        <p:nvSpPr>
          <p:cNvPr id="4" name="Marcador de número de diapositiva 3">
            <a:extLst>
              <a:ext uri="{FF2B5EF4-FFF2-40B4-BE49-F238E27FC236}">
                <a16:creationId xmlns:a16="http://schemas.microsoft.com/office/drawing/2014/main" id="{DF54B296-6DC9-4629-B06C-7DAC4F71D9AC}"/>
              </a:ext>
            </a:extLst>
          </p:cNvPr>
          <p:cNvSpPr>
            <a:spLocks noGrp="1"/>
          </p:cNvSpPr>
          <p:nvPr>
            <p:ph type="sldNum" sz="quarter" idx="12"/>
          </p:nvPr>
        </p:nvSpPr>
        <p:spPr/>
        <p:txBody>
          <a:bodyPr/>
          <a:lstStyle/>
          <a:p>
            <a:fld id="{A54CDA4C-8D35-4F42-993F-067BCFF88A2F}" type="slidenum">
              <a:rPr lang="es-MX" smtClean="0"/>
              <a:t>4</a:t>
            </a:fld>
            <a:endParaRPr lang="es-MX"/>
          </a:p>
        </p:txBody>
      </p:sp>
    </p:spTree>
    <p:extLst>
      <p:ext uri="{BB962C8B-B14F-4D97-AF65-F5344CB8AC3E}">
        <p14:creationId xmlns:p14="http://schemas.microsoft.com/office/powerpoint/2010/main" val="3071764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fontScale="90000"/>
          </a:bodyPr>
          <a:lstStyle/>
          <a:p>
            <a:r>
              <a:rPr lang="es-MX" sz="3100" b="1" dirty="0"/>
              <a:t>Objetivos particulares</a:t>
            </a:r>
            <a:br>
              <a:rPr lang="es-MX" sz="2800" b="1" dirty="0"/>
            </a:br>
            <a:endParaRPr lang="es-MX" sz="2800" b="1" dirty="0"/>
          </a:p>
        </p:txBody>
      </p:sp>
      <p:sp>
        <p:nvSpPr>
          <p:cNvPr id="3" name="Marcador de contenido 2"/>
          <p:cNvSpPr>
            <a:spLocks noGrp="1"/>
          </p:cNvSpPr>
          <p:nvPr>
            <p:ph idx="1"/>
          </p:nvPr>
        </p:nvSpPr>
        <p:spPr>
          <a:xfrm>
            <a:off x="438797" y="1020917"/>
            <a:ext cx="9116023" cy="5302610"/>
          </a:xfrm>
        </p:spPr>
        <p:txBody>
          <a:bodyPr>
            <a:noAutofit/>
          </a:bodyPr>
          <a:lstStyle/>
          <a:p>
            <a:pPr lvl="0" algn="just">
              <a:lnSpc>
                <a:spcPct val="150000"/>
              </a:lnSpc>
            </a:pPr>
            <a:r>
              <a:rPr lang="es-MX" sz="1600" dirty="0">
                <a:solidFill>
                  <a:schemeClr val="tx1"/>
                </a:solidFill>
              </a:rPr>
              <a:t>Crear una red inalámbrica de comunicación entre servidor (estación central) y aulas (estaciones remotas).</a:t>
            </a:r>
          </a:p>
          <a:p>
            <a:pPr lvl="0" algn="just">
              <a:lnSpc>
                <a:spcPct val="150000"/>
              </a:lnSpc>
            </a:pPr>
            <a:r>
              <a:rPr lang="es-MX" sz="1600" dirty="0">
                <a:solidFill>
                  <a:schemeClr val="tx1"/>
                </a:solidFill>
              </a:rPr>
              <a:t>Desarrollar una aplicación en un servidor para controlar, monitorear y programar horarios de servicios en aulas, así como controlar el acceso a las mismas.</a:t>
            </a:r>
          </a:p>
          <a:p>
            <a:pPr algn="just">
              <a:lnSpc>
                <a:spcPct val="150000"/>
              </a:lnSpc>
            </a:pPr>
            <a:r>
              <a:rPr lang="es-MX" sz="1600" dirty="0">
                <a:solidFill>
                  <a:schemeClr val="tx1"/>
                </a:solidFill>
              </a:rPr>
              <a:t>Desarrollar un software para la estación central (PC o servidor), que se comunique de manera serial con un transceptor y éste a su vez de forma inalámbrica con las estaciones remotas.</a:t>
            </a:r>
          </a:p>
          <a:p>
            <a:pPr lvl="0" algn="just">
              <a:lnSpc>
                <a:spcPct val="150000"/>
              </a:lnSpc>
            </a:pPr>
            <a:r>
              <a:rPr lang="es-MX" sz="1600" dirty="0">
                <a:solidFill>
                  <a:schemeClr val="tx1"/>
                </a:solidFill>
              </a:rPr>
              <a:t>Desarrollar un sistema embebido para aulas (estación remota) que controle diversos servicios y sensores, tanto de corriente alterna como continua.</a:t>
            </a:r>
          </a:p>
          <a:p>
            <a:pPr lvl="0" algn="just">
              <a:lnSpc>
                <a:spcPct val="150000"/>
              </a:lnSpc>
            </a:pPr>
            <a:r>
              <a:rPr lang="es-MX" sz="1600" dirty="0">
                <a:solidFill>
                  <a:schemeClr val="tx1"/>
                </a:solidFill>
              </a:rPr>
              <a:t>Instalar sensores de movimiento en aulas, de tal manera que cuando no se detecte movimiento alguno, los servicios de cada aula se apaguen de forma automática.</a:t>
            </a:r>
          </a:p>
        </p:txBody>
      </p:sp>
      <p:sp>
        <p:nvSpPr>
          <p:cNvPr id="4" name="Marcador de número de diapositiva 3">
            <a:extLst>
              <a:ext uri="{FF2B5EF4-FFF2-40B4-BE49-F238E27FC236}">
                <a16:creationId xmlns:a16="http://schemas.microsoft.com/office/drawing/2014/main" id="{21C7D91E-21BD-4488-A6FD-2EF6717349B3}"/>
              </a:ext>
            </a:extLst>
          </p:cNvPr>
          <p:cNvSpPr>
            <a:spLocks noGrp="1"/>
          </p:cNvSpPr>
          <p:nvPr>
            <p:ph type="sldNum" sz="quarter" idx="12"/>
          </p:nvPr>
        </p:nvSpPr>
        <p:spPr/>
        <p:txBody>
          <a:bodyPr/>
          <a:lstStyle/>
          <a:p>
            <a:fld id="{A54CDA4C-8D35-4F42-993F-067BCFF88A2F}" type="slidenum">
              <a:rPr lang="es-MX" smtClean="0"/>
              <a:t>5</a:t>
            </a:fld>
            <a:endParaRPr lang="es-MX"/>
          </a:p>
        </p:txBody>
      </p:sp>
    </p:spTree>
    <p:extLst>
      <p:ext uri="{BB962C8B-B14F-4D97-AF65-F5344CB8AC3E}">
        <p14:creationId xmlns:p14="http://schemas.microsoft.com/office/powerpoint/2010/main" val="394224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fontScale="90000"/>
          </a:bodyPr>
          <a:lstStyle/>
          <a:p>
            <a:r>
              <a:rPr lang="es-MX" sz="3100" b="1" dirty="0"/>
              <a:t>Operación del sistema</a:t>
            </a:r>
            <a:br>
              <a:rPr lang="es-MX" sz="2800" b="1" dirty="0"/>
            </a:br>
            <a:endParaRPr lang="es-MX" sz="2800" b="1" dirty="0"/>
          </a:p>
        </p:txBody>
      </p:sp>
      <p:sp>
        <p:nvSpPr>
          <p:cNvPr id="3" name="Marcador de contenido 2"/>
          <p:cNvSpPr>
            <a:spLocks noGrp="1"/>
          </p:cNvSpPr>
          <p:nvPr>
            <p:ph idx="1"/>
          </p:nvPr>
        </p:nvSpPr>
        <p:spPr>
          <a:xfrm>
            <a:off x="438797" y="1020917"/>
            <a:ext cx="9116023" cy="5302610"/>
          </a:xfrm>
        </p:spPr>
        <p:txBody>
          <a:bodyPr>
            <a:noAutofit/>
          </a:bodyPr>
          <a:lstStyle/>
          <a:p>
            <a:pPr algn="just">
              <a:lnSpc>
                <a:spcPct val="150000"/>
              </a:lnSpc>
            </a:pPr>
            <a:r>
              <a:rPr lang="es-MX" sz="1600" dirty="0">
                <a:solidFill>
                  <a:schemeClr val="tx1"/>
                </a:solidFill>
              </a:rPr>
              <a:t>	Estación central (servidor)</a:t>
            </a:r>
          </a:p>
          <a:p>
            <a:pPr algn="just">
              <a:lnSpc>
                <a:spcPct val="150000"/>
              </a:lnSpc>
            </a:pPr>
            <a:r>
              <a:rPr lang="es-MX" sz="1600" dirty="0">
                <a:solidFill>
                  <a:schemeClr val="tx1"/>
                </a:solidFill>
              </a:rPr>
              <a:t>	Aula</a:t>
            </a:r>
          </a:p>
        </p:txBody>
      </p:sp>
      <p:grpSp>
        <p:nvGrpSpPr>
          <p:cNvPr id="4" name="Grupo 3"/>
          <p:cNvGrpSpPr/>
          <p:nvPr/>
        </p:nvGrpSpPr>
        <p:grpSpPr>
          <a:xfrm>
            <a:off x="737314" y="2855052"/>
            <a:ext cx="3847568" cy="2648548"/>
            <a:chOff x="0" y="-366410"/>
            <a:chExt cx="3505204" cy="2399197"/>
          </a:xfrm>
        </p:grpSpPr>
        <p:grpSp>
          <p:nvGrpSpPr>
            <p:cNvPr id="5" name="Group 57"/>
            <p:cNvGrpSpPr/>
            <p:nvPr/>
          </p:nvGrpSpPr>
          <p:grpSpPr>
            <a:xfrm>
              <a:off x="0" y="-366410"/>
              <a:ext cx="3505204" cy="2399197"/>
              <a:chOff x="0" y="-409882"/>
              <a:chExt cx="3371851" cy="2683845"/>
            </a:xfrm>
          </p:grpSpPr>
          <p:grpSp>
            <p:nvGrpSpPr>
              <p:cNvPr id="7" name="Group 39"/>
              <p:cNvGrpSpPr/>
              <p:nvPr/>
            </p:nvGrpSpPr>
            <p:grpSpPr>
              <a:xfrm>
                <a:off x="0" y="249382"/>
                <a:ext cx="3371851" cy="2024581"/>
                <a:chOff x="0" y="-267239"/>
                <a:chExt cx="3372259" cy="2024911"/>
              </a:xfrm>
            </p:grpSpPr>
            <p:grpSp>
              <p:nvGrpSpPr>
                <p:cNvPr id="9" name="Group 13"/>
                <p:cNvGrpSpPr/>
                <p:nvPr/>
              </p:nvGrpSpPr>
              <p:grpSpPr>
                <a:xfrm>
                  <a:off x="0" y="-267239"/>
                  <a:ext cx="1781154" cy="1176182"/>
                  <a:chOff x="0" y="-212154"/>
                  <a:chExt cx="1720015" cy="933739"/>
                </a:xfrm>
              </p:grpSpPr>
              <p:pic>
                <p:nvPicPr>
                  <p:cNvPr id="18"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345" y="-16920"/>
                    <a:ext cx="1296670" cy="738505"/>
                  </a:xfrm>
                  <a:prstGeom prst="rect">
                    <a:avLst/>
                  </a:prstGeom>
                  <a:noFill/>
                  <a:ln>
                    <a:noFill/>
                  </a:ln>
                </p:spPr>
              </p:pic>
              <p:pic>
                <p:nvPicPr>
                  <p:cNvPr id="19" name="Picture 12" descr="Resultado de imagen para labview"/>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12154"/>
                    <a:ext cx="394335" cy="476885"/>
                  </a:xfrm>
                  <a:prstGeom prst="rect">
                    <a:avLst/>
                  </a:prstGeom>
                  <a:noFill/>
                  <a:ln>
                    <a:noFill/>
                  </a:ln>
                </p:spPr>
              </p:pic>
            </p:grpSp>
            <p:cxnSp>
              <p:nvCxnSpPr>
                <p:cNvPr id="10" name="Elbow Connector 14"/>
                <p:cNvCxnSpPr>
                  <a:endCxn id="15" idx="0"/>
                </p:cNvCxnSpPr>
                <p:nvPr/>
              </p:nvCxnSpPr>
              <p:spPr>
                <a:xfrm>
                  <a:off x="1759439" y="293257"/>
                  <a:ext cx="1221981" cy="289424"/>
                </a:xfrm>
                <a:prstGeom prst="bentConnector2">
                  <a:avLst/>
                </a:prstGeom>
                <a:ln w="28575">
                  <a:solidFill>
                    <a:srgbClr val="457AB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1" name="Group 26"/>
                <p:cNvGrpSpPr/>
                <p:nvPr/>
              </p:nvGrpSpPr>
              <p:grpSpPr>
                <a:xfrm>
                  <a:off x="2281493" y="582681"/>
                  <a:ext cx="1090766" cy="1174991"/>
                  <a:chOff x="340524" y="-277397"/>
                  <a:chExt cx="1090766" cy="1174991"/>
                </a:xfrm>
              </p:grpSpPr>
              <p:grpSp>
                <p:nvGrpSpPr>
                  <p:cNvPr id="12" name="Group 23"/>
                  <p:cNvGrpSpPr/>
                  <p:nvPr/>
                </p:nvGrpSpPr>
                <p:grpSpPr>
                  <a:xfrm>
                    <a:off x="340524" y="138540"/>
                    <a:ext cx="699928" cy="538485"/>
                    <a:chOff x="340524" y="-252591"/>
                    <a:chExt cx="699928" cy="538485"/>
                  </a:xfrm>
                </p:grpSpPr>
                <p:cxnSp>
                  <p:nvCxnSpPr>
                    <p:cNvPr id="16" name="Elbow Connector 21"/>
                    <p:cNvCxnSpPr>
                      <a:stCxn id="15" idx="2"/>
                    </p:cNvCxnSpPr>
                    <p:nvPr/>
                  </p:nvCxnSpPr>
                  <p:spPr>
                    <a:xfrm rot="5400000">
                      <a:off x="545751" y="-371141"/>
                      <a:ext cx="376152" cy="613251"/>
                    </a:xfrm>
                    <a:prstGeom prst="bentConnector2">
                      <a:avLst/>
                    </a:prstGeom>
                    <a:ln w="28575">
                      <a:solidFill>
                        <a:srgbClr val="0082B0"/>
                      </a:solidFill>
                    </a:ln>
                  </p:spPr>
                  <p:style>
                    <a:lnRef idx="1">
                      <a:schemeClr val="accent1"/>
                    </a:lnRef>
                    <a:fillRef idx="0">
                      <a:schemeClr val="accent1"/>
                    </a:fillRef>
                    <a:effectRef idx="0">
                      <a:schemeClr val="accent1"/>
                    </a:effectRef>
                    <a:fontRef idx="minor">
                      <a:schemeClr val="tx1"/>
                    </a:fontRef>
                  </p:style>
                </p:cxnSp>
                <p:sp>
                  <p:nvSpPr>
                    <p:cNvPr id="17" name="Isosceles Triangle 19"/>
                    <p:cNvSpPr/>
                    <p:nvPr/>
                  </p:nvSpPr>
                  <p:spPr>
                    <a:xfrm>
                      <a:off x="340524" y="137798"/>
                      <a:ext cx="163852" cy="148096"/>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MX"/>
                    </a:p>
                  </p:txBody>
                </p:sp>
              </p:grpSp>
              <p:cxnSp>
                <p:nvCxnSpPr>
                  <p:cNvPr id="13" name="Elbow Connector 24"/>
                  <p:cNvCxnSpPr/>
                  <p:nvPr/>
                </p:nvCxnSpPr>
                <p:spPr>
                  <a:xfrm rot="2700000">
                    <a:off x="510656" y="740050"/>
                    <a:ext cx="193160" cy="59375"/>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Elbow Connector 25"/>
                  <p:cNvCxnSpPr/>
                  <p:nvPr/>
                </p:nvCxnSpPr>
                <p:spPr>
                  <a:xfrm rot="2700000">
                    <a:off x="428728" y="774404"/>
                    <a:ext cx="201294" cy="45085"/>
                  </a:xfrm>
                  <a:prstGeom prst="bentConnector3">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Flowchart: Process 11"/>
                  <p:cNvSpPr/>
                  <p:nvPr/>
                </p:nvSpPr>
                <p:spPr>
                  <a:xfrm>
                    <a:off x="649612" y="-277397"/>
                    <a:ext cx="781678" cy="415936"/>
                  </a:xfrm>
                  <a:prstGeom prst="flowChartProcess">
                    <a:avLst/>
                  </a:prstGeom>
                  <a:solidFill>
                    <a:srgbClr val="97C9DA"/>
                  </a:solidFill>
                  <a:ln>
                    <a:solidFill>
                      <a:srgbClr val="0070C0"/>
                    </a:solidFill>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s-MX" sz="900" dirty="0">
                        <a:effectLst/>
                        <a:latin typeface="Century Gothic" panose="020B0502020202020204" pitchFamily="34" charset="0"/>
                      </a:rPr>
                      <a:t>Transceptor</a:t>
                    </a:r>
                    <a:endParaRPr lang="es-MX" sz="900" dirty="0">
                      <a:effectLst/>
                    </a:endParaRPr>
                  </a:p>
                  <a:p>
                    <a:pPr algn="ctr">
                      <a:spcAft>
                        <a:spcPts val="0"/>
                      </a:spcAft>
                    </a:pPr>
                    <a:r>
                      <a:rPr lang="es-MX" sz="900" dirty="0">
                        <a:effectLst/>
                        <a:latin typeface="Century Gothic" panose="020B0502020202020204" pitchFamily="34" charset="0"/>
                      </a:rPr>
                      <a:t>XBee</a:t>
                    </a:r>
                    <a:endParaRPr lang="es-MX" sz="900" dirty="0">
                      <a:effectLst/>
                    </a:endParaRPr>
                  </a:p>
                </p:txBody>
              </p:sp>
            </p:grpSp>
          </p:grpSp>
          <p:sp>
            <p:nvSpPr>
              <p:cNvPr id="8" name="Text Box 56"/>
              <p:cNvSpPr txBox="1"/>
              <p:nvPr/>
            </p:nvSpPr>
            <p:spPr>
              <a:xfrm>
                <a:off x="1004042" y="-409882"/>
                <a:ext cx="1363841" cy="281496"/>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indent="180340" algn="just">
                  <a:spcAft>
                    <a:spcPts val="600"/>
                  </a:spcAft>
                </a:pPr>
                <a:r>
                  <a:rPr lang="es-MX" sz="1050" dirty="0">
                    <a:effectLst/>
                    <a:latin typeface="Century Gothic" panose="020B0502020202020204" pitchFamily="34" charset="0"/>
                    <a:ea typeface="Times New Roman" panose="02020603050405020304" pitchFamily="18" charset="0"/>
                  </a:rPr>
                  <a:t>Estación central</a:t>
                </a:r>
                <a:endParaRPr lang="es-MX" sz="1050" dirty="0">
                  <a:effectLst/>
                  <a:latin typeface="Times New Roman" panose="02020603050405020304" pitchFamily="18" charset="0"/>
                  <a:ea typeface="Times New Roman" panose="02020603050405020304" pitchFamily="18" charset="0"/>
                </a:endParaRPr>
              </a:p>
            </p:txBody>
          </p:sp>
        </p:grpSp>
        <p:pic>
          <p:nvPicPr>
            <p:cNvPr id="6" name="Imagen 5" descr="Resultado de imagen para access"/>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5" y="828675"/>
              <a:ext cx="373380" cy="373380"/>
            </a:xfrm>
            <a:prstGeom prst="rect">
              <a:avLst/>
            </a:prstGeom>
            <a:noFill/>
            <a:ln>
              <a:noFill/>
            </a:ln>
          </p:spPr>
        </p:pic>
      </p:grpSp>
      <p:pic>
        <p:nvPicPr>
          <p:cNvPr id="20" name="Picture 2"/>
          <p:cNvPicPr/>
          <p:nvPr/>
        </p:nvPicPr>
        <p:blipFill>
          <a:blip r:embed="rId5">
            <a:extLst>
              <a:ext uri="{28A0092B-C50C-407E-A947-70E740481C1C}">
                <a14:useLocalDpi xmlns:a14="http://schemas.microsoft.com/office/drawing/2010/main" val="0"/>
              </a:ext>
            </a:extLst>
          </a:blip>
          <a:srcRect/>
          <a:stretch>
            <a:fillRect/>
          </a:stretch>
        </p:blipFill>
        <p:spPr bwMode="auto">
          <a:xfrm>
            <a:off x="5214315" y="3494771"/>
            <a:ext cx="4340505" cy="2109358"/>
          </a:xfrm>
          <a:prstGeom prst="rect">
            <a:avLst/>
          </a:prstGeom>
          <a:noFill/>
          <a:ln>
            <a:noFill/>
          </a:ln>
        </p:spPr>
      </p:pic>
      <p:sp>
        <p:nvSpPr>
          <p:cNvPr id="21" name="Marcador de número de diapositiva 20">
            <a:extLst>
              <a:ext uri="{FF2B5EF4-FFF2-40B4-BE49-F238E27FC236}">
                <a16:creationId xmlns:a16="http://schemas.microsoft.com/office/drawing/2014/main" id="{50E7FE27-07C6-4C50-B16B-2E6555AF2E51}"/>
              </a:ext>
            </a:extLst>
          </p:cNvPr>
          <p:cNvSpPr>
            <a:spLocks noGrp="1"/>
          </p:cNvSpPr>
          <p:nvPr>
            <p:ph type="sldNum" sz="quarter" idx="12"/>
          </p:nvPr>
        </p:nvSpPr>
        <p:spPr/>
        <p:txBody>
          <a:bodyPr/>
          <a:lstStyle/>
          <a:p>
            <a:fld id="{A54CDA4C-8D35-4F42-993F-067BCFF88A2F}" type="slidenum">
              <a:rPr lang="es-MX" smtClean="0"/>
              <a:t>6</a:t>
            </a:fld>
            <a:endParaRPr lang="es-MX"/>
          </a:p>
        </p:txBody>
      </p:sp>
    </p:spTree>
    <p:extLst>
      <p:ext uri="{BB962C8B-B14F-4D97-AF65-F5344CB8AC3E}">
        <p14:creationId xmlns:p14="http://schemas.microsoft.com/office/powerpoint/2010/main" val="51126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MX" sz="2800" b="1" dirty="0"/>
              <a:t>Diseño del sistema – Vista general</a:t>
            </a:r>
          </a:p>
        </p:txBody>
      </p:sp>
      <p:sp>
        <p:nvSpPr>
          <p:cNvPr id="3" name="Marcador de contenido 2"/>
          <p:cNvSpPr>
            <a:spLocks noGrp="1"/>
          </p:cNvSpPr>
          <p:nvPr>
            <p:ph idx="1"/>
          </p:nvPr>
        </p:nvSpPr>
        <p:spPr>
          <a:xfrm>
            <a:off x="438797" y="1020917"/>
            <a:ext cx="9116023" cy="5631676"/>
          </a:xfrm>
        </p:spPr>
        <p:txBody>
          <a:bodyPr>
            <a:noAutofit/>
          </a:bodyPr>
          <a:lstStyle/>
          <a:p>
            <a:pPr marL="0" indent="0" algn="just">
              <a:lnSpc>
                <a:spcPct val="150000"/>
              </a:lnSpc>
              <a:buNone/>
            </a:pPr>
            <a:r>
              <a:rPr lang="es-ES" sz="1600" dirty="0">
                <a:solidFill>
                  <a:schemeClr val="tx1"/>
                </a:solidFill>
              </a:rPr>
              <a:t>	</a:t>
            </a:r>
            <a:r>
              <a:rPr lang="es-MX" altLang="es-MX" sz="1600" dirty="0">
                <a:solidFill>
                  <a:schemeClr val="tx1"/>
                </a:solidFill>
              </a:rPr>
              <a:t>A continuación, se muestra los elementos principales del sistema, así como las funciones que desempeñan.</a:t>
            </a:r>
          </a:p>
          <a:p>
            <a:pPr marL="0" indent="0" algn="just">
              <a:lnSpc>
                <a:spcPct val="150000"/>
              </a:lnSpc>
              <a:buNone/>
            </a:pPr>
            <a:endParaRPr lang="es-MX" sz="1600" dirty="0">
              <a:solidFill>
                <a:schemeClr val="tx1"/>
              </a:solidFill>
            </a:endParaRPr>
          </a:p>
          <a:p>
            <a:pPr marL="0" indent="0" algn="just">
              <a:lnSpc>
                <a:spcPct val="150000"/>
              </a:lnSpc>
              <a:buNone/>
            </a:pPr>
            <a:endParaRPr lang="es-MX" sz="1600" dirty="0">
              <a:solidFill>
                <a:schemeClr val="tx1"/>
              </a:solidFill>
            </a:endParaRPr>
          </a:p>
          <a:p>
            <a:pPr marL="0" indent="0" algn="just">
              <a:lnSpc>
                <a:spcPct val="150000"/>
              </a:lnSpc>
              <a:buNone/>
            </a:pPr>
            <a:endParaRPr lang="es-ES" sz="1600" dirty="0">
              <a:solidFill>
                <a:schemeClr val="tx1"/>
              </a:solidFill>
            </a:endParaRP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12" name="Objeto 11"/>
          <p:cNvGraphicFramePr>
            <a:graphicFrameLocks noChangeAspect="1"/>
          </p:cNvGraphicFramePr>
          <p:nvPr>
            <p:extLst>
              <p:ext uri="{D42A27DB-BD31-4B8C-83A1-F6EECF244321}">
                <p14:modId xmlns:p14="http://schemas.microsoft.com/office/powerpoint/2010/main" val="3881030900"/>
              </p:ext>
            </p:extLst>
          </p:nvPr>
        </p:nvGraphicFramePr>
        <p:xfrm>
          <a:off x="1010714" y="2340351"/>
          <a:ext cx="8281684" cy="2992807"/>
        </p:xfrm>
        <a:graphic>
          <a:graphicData uri="http://schemas.openxmlformats.org/presentationml/2006/ole">
            <mc:AlternateContent xmlns:mc="http://schemas.openxmlformats.org/markup-compatibility/2006">
              <mc:Choice xmlns:v="urn:schemas-microsoft-com:vml" Requires="v">
                <p:oleObj spid="_x0000_s1071" name="Visio" r:id="rId3" imgW="7276901" imgH="2771748" progId="Visio.Drawing.15">
                  <p:embed/>
                </p:oleObj>
              </mc:Choice>
              <mc:Fallback>
                <p:oleObj name="Visio" r:id="rId3" imgW="7276901" imgH="2771748" progId="Visio.Drawing.15">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714" y="2340351"/>
                        <a:ext cx="8281684" cy="2992807"/>
                      </a:xfrm>
                      <a:prstGeom prst="rect">
                        <a:avLst/>
                      </a:prstGeom>
                      <a:noFill/>
                    </p:spPr>
                  </p:pic>
                </p:oleObj>
              </mc:Fallback>
            </mc:AlternateContent>
          </a:graphicData>
        </a:graphic>
      </p:graphicFrame>
      <p:sp>
        <p:nvSpPr>
          <p:cNvPr id="4" name="Marcador de número de diapositiva 3">
            <a:extLst>
              <a:ext uri="{FF2B5EF4-FFF2-40B4-BE49-F238E27FC236}">
                <a16:creationId xmlns:a16="http://schemas.microsoft.com/office/drawing/2014/main" id="{FF6BEFFB-B58D-467B-A8D5-C903D656493D}"/>
              </a:ext>
            </a:extLst>
          </p:cNvPr>
          <p:cNvSpPr>
            <a:spLocks noGrp="1"/>
          </p:cNvSpPr>
          <p:nvPr>
            <p:ph type="sldNum" sz="quarter" idx="12"/>
          </p:nvPr>
        </p:nvSpPr>
        <p:spPr/>
        <p:txBody>
          <a:bodyPr/>
          <a:lstStyle/>
          <a:p>
            <a:fld id="{A54CDA4C-8D35-4F42-993F-067BCFF88A2F}" type="slidenum">
              <a:rPr lang="es-MX" smtClean="0"/>
              <a:t>7</a:t>
            </a:fld>
            <a:endParaRPr lang="es-MX"/>
          </a:p>
        </p:txBody>
      </p:sp>
    </p:spTree>
    <p:extLst>
      <p:ext uri="{BB962C8B-B14F-4D97-AF65-F5344CB8AC3E}">
        <p14:creationId xmlns:p14="http://schemas.microsoft.com/office/powerpoint/2010/main" val="311822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ES" sz="2800" b="1" dirty="0"/>
              <a:t>Interacción de los elementos del sistema</a:t>
            </a:r>
            <a:endParaRPr lang="es-MX" sz="2800" b="1" dirty="0"/>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21" name="Marcador de contenido 20">
            <a:extLst>
              <a:ext uri="{FF2B5EF4-FFF2-40B4-BE49-F238E27FC236}">
                <a16:creationId xmlns:a16="http://schemas.microsoft.com/office/drawing/2014/main" id="{577DD611-8A89-46D0-A333-6864FD3F23A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9060" y="821636"/>
            <a:ext cx="10378316" cy="5332949"/>
          </a:xfrm>
        </p:spPr>
      </p:pic>
      <p:sp>
        <p:nvSpPr>
          <p:cNvPr id="22" name="Marcador de número de diapositiva 21">
            <a:extLst>
              <a:ext uri="{FF2B5EF4-FFF2-40B4-BE49-F238E27FC236}">
                <a16:creationId xmlns:a16="http://schemas.microsoft.com/office/drawing/2014/main" id="{72D09164-BC82-409E-A1F9-C7B7CD8E62D0}"/>
              </a:ext>
            </a:extLst>
          </p:cNvPr>
          <p:cNvSpPr>
            <a:spLocks noGrp="1"/>
          </p:cNvSpPr>
          <p:nvPr>
            <p:ph type="sldNum" sz="quarter" idx="12"/>
          </p:nvPr>
        </p:nvSpPr>
        <p:spPr/>
        <p:txBody>
          <a:bodyPr/>
          <a:lstStyle/>
          <a:p>
            <a:fld id="{A54CDA4C-8D35-4F42-993F-067BCFF88A2F}" type="slidenum">
              <a:rPr lang="es-MX" smtClean="0"/>
              <a:t>8</a:t>
            </a:fld>
            <a:endParaRPr lang="es-MX"/>
          </a:p>
        </p:txBody>
      </p:sp>
    </p:spTree>
    <p:extLst>
      <p:ext uri="{BB962C8B-B14F-4D97-AF65-F5344CB8AC3E}">
        <p14:creationId xmlns:p14="http://schemas.microsoft.com/office/powerpoint/2010/main" val="169599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8798" y="238544"/>
            <a:ext cx="8596668" cy="583092"/>
          </a:xfrm>
        </p:spPr>
        <p:txBody>
          <a:bodyPr>
            <a:normAutofit/>
          </a:bodyPr>
          <a:lstStyle/>
          <a:p>
            <a:r>
              <a:rPr lang="es-ES" sz="2800" b="1" dirty="0"/>
              <a:t>Red inalámbrica</a:t>
            </a:r>
            <a:endParaRPr lang="es-MX" sz="2800" b="1" dirty="0"/>
          </a:p>
        </p:txBody>
      </p:sp>
      <p:sp>
        <p:nvSpPr>
          <p:cNvPr id="3" name="Marcador de contenido 2"/>
          <p:cNvSpPr>
            <a:spLocks noGrp="1"/>
          </p:cNvSpPr>
          <p:nvPr>
            <p:ph idx="1"/>
          </p:nvPr>
        </p:nvSpPr>
        <p:spPr>
          <a:xfrm>
            <a:off x="438797" y="1020917"/>
            <a:ext cx="9116023" cy="5631676"/>
          </a:xfrm>
        </p:spPr>
        <p:txBody>
          <a:bodyPr>
            <a:noAutofit/>
          </a:bodyPr>
          <a:lstStyle/>
          <a:p>
            <a:pPr algn="just">
              <a:lnSpc>
                <a:spcPct val="150000"/>
              </a:lnSpc>
            </a:pPr>
            <a:r>
              <a:rPr lang="es-MX" altLang="es-MX" sz="1600" dirty="0">
                <a:solidFill>
                  <a:schemeClr val="tx1"/>
                </a:solidFill>
              </a:rPr>
              <a:t>XBee 900Mhz, </a:t>
            </a:r>
            <a:r>
              <a:rPr lang="es-MX" altLang="es-MX" sz="1600" dirty="0" err="1">
                <a:solidFill>
                  <a:schemeClr val="tx1"/>
                </a:solidFill>
              </a:rPr>
              <a:t>Digimesh</a:t>
            </a:r>
            <a:endParaRPr lang="es-MX" altLang="es-MX" sz="1600" dirty="0">
              <a:solidFill>
                <a:schemeClr val="tx1"/>
              </a:solidFill>
            </a:endParaRPr>
          </a:p>
          <a:p>
            <a:pPr algn="just">
              <a:lnSpc>
                <a:spcPct val="150000"/>
              </a:lnSpc>
            </a:pPr>
            <a:r>
              <a:rPr lang="es-MX" altLang="es-MX" sz="1600" dirty="0">
                <a:solidFill>
                  <a:schemeClr val="tx1"/>
                </a:solidFill>
              </a:rPr>
              <a:t>Cifrado AES-128</a:t>
            </a:r>
          </a:p>
          <a:p>
            <a:pPr algn="just">
              <a:lnSpc>
                <a:spcPct val="150000"/>
              </a:lnSpc>
            </a:pPr>
            <a:r>
              <a:rPr lang="es-MX" altLang="es-MX" sz="1600" dirty="0">
                <a:solidFill>
                  <a:schemeClr val="tx1"/>
                </a:solidFill>
              </a:rPr>
              <a:t>Tipos de nodo</a:t>
            </a:r>
          </a:p>
        </p:txBody>
      </p:sp>
      <p:sp>
        <p:nvSpPr>
          <p:cNvPr id="8"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7" name="Imagen 6" descr="C:\Users\Jose Beristain\Desktop\Dig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1162" y="2927403"/>
            <a:ext cx="4840268" cy="2692392"/>
          </a:xfrm>
          <a:prstGeom prst="rect">
            <a:avLst/>
          </a:prstGeom>
          <a:noFill/>
          <a:ln>
            <a:noFill/>
          </a:ln>
        </p:spPr>
      </p:pic>
      <p:sp>
        <p:nvSpPr>
          <p:cNvPr id="4" name="Marcador de número de diapositiva 3">
            <a:extLst>
              <a:ext uri="{FF2B5EF4-FFF2-40B4-BE49-F238E27FC236}">
                <a16:creationId xmlns:a16="http://schemas.microsoft.com/office/drawing/2014/main" id="{AE8F3B1E-98E3-4566-AF0E-6E68E454F4E6}"/>
              </a:ext>
            </a:extLst>
          </p:cNvPr>
          <p:cNvSpPr>
            <a:spLocks noGrp="1"/>
          </p:cNvSpPr>
          <p:nvPr>
            <p:ph type="sldNum" sz="quarter" idx="12"/>
          </p:nvPr>
        </p:nvSpPr>
        <p:spPr/>
        <p:txBody>
          <a:bodyPr/>
          <a:lstStyle/>
          <a:p>
            <a:fld id="{A54CDA4C-8D35-4F42-993F-067BCFF88A2F}" type="slidenum">
              <a:rPr lang="es-MX" smtClean="0"/>
              <a:t>9</a:t>
            </a:fld>
            <a:endParaRPr lang="es-MX"/>
          </a:p>
        </p:txBody>
      </p:sp>
    </p:spTree>
    <p:extLst>
      <p:ext uri="{BB962C8B-B14F-4D97-AF65-F5344CB8AC3E}">
        <p14:creationId xmlns:p14="http://schemas.microsoft.com/office/powerpoint/2010/main" val="30326012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10835</TotalTime>
  <Words>1131</Words>
  <Application>Microsoft Office PowerPoint</Application>
  <PresentationFormat>Widescreen</PresentationFormat>
  <Paragraphs>412</Paragraphs>
  <Slides>30</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Arial</vt:lpstr>
      <vt:lpstr>Calibri</vt:lpstr>
      <vt:lpstr>Century Gothic</vt:lpstr>
      <vt:lpstr>Times New Roman</vt:lpstr>
      <vt:lpstr>Trebuchet MS</vt:lpstr>
      <vt:lpstr>Wingdings 3</vt:lpstr>
      <vt:lpstr>Faceta</vt:lpstr>
      <vt:lpstr>Visio</vt:lpstr>
      <vt:lpstr>PowerPoint Presentation</vt:lpstr>
      <vt:lpstr>Planteamiento del problema</vt:lpstr>
      <vt:lpstr>Justificación</vt:lpstr>
      <vt:lpstr>Objetivo general </vt:lpstr>
      <vt:lpstr>Objetivos particulares </vt:lpstr>
      <vt:lpstr>Operación del sistema </vt:lpstr>
      <vt:lpstr>Diseño del sistema – Vista general</vt:lpstr>
      <vt:lpstr>Interacción de los elementos del sistema</vt:lpstr>
      <vt:lpstr>Red inalámbrica</vt:lpstr>
      <vt:lpstr>Programación</vt:lpstr>
      <vt:lpstr>PCB</vt:lpstr>
      <vt:lpstr>PCB - Esquemático</vt:lpstr>
      <vt:lpstr>PCB – Diseño completo</vt:lpstr>
      <vt:lpstr>Programación de software, estación central</vt:lpstr>
      <vt:lpstr>Pantalla monitor</vt:lpstr>
      <vt:lpstr>Pantalla ejecutor de tareas</vt:lpstr>
      <vt:lpstr>Ciclo de Sub-programas</vt:lpstr>
      <vt:lpstr>Ciclo monitor</vt:lpstr>
      <vt:lpstr>Ciclo Ejecutor de Tareas por Edificio</vt:lpstr>
      <vt:lpstr>Ciclo ejecutor de tareas por aula</vt:lpstr>
      <vt:lpstr>Programación de tareas por aula</vt:lpstr>
      <vt:lpstr>Programación de Tareas por Edificio</vt:lpstr>
      <vt:lpstr>Resultados - Base de datos de programador de tareas</vt:lpstr>
      <vt:lpstr>Resultados - Base de datos de logger</vt:lpstr>
      <vt:lpstr>Resultados - PCB</vt:lpstr>
      <vt:lpstr>Costo de Componentes</vt:lpstr>
      <vt:lpstr>Consumo de Energía</vt:lpstr>
      <vt:lpstr>Resultados - Instalador de Software</vt:lpstr>
      <vt:lpstr>Resultados – Presentación en vivo</vt:lpstr>
      <vt:lpstr>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Beristain</dc:creator>
  <cp:lastModifiedBy>Roque Isaac</cp:lastModifiedBy>
  <cp:revision>66</cp:revision>
  <dcterms:created xsi:type="dcterms:W3CDTF">2020-02-16T18:08:20Z</dcterms:created>
  <dcterms:modified xsi:type="dcterms:W3CDTF">2020-10-03T00:17:28Z</dcterms:modified>
</cp:coreProperties>
</file>