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97" r:id="rId3"/>
    <p:sldId id="298" r:id="rId4"/>
    <p:sldId id="301" r:id="rId5"/>
    <p:sldId id="302" r:id="rId6"/>
    <p:sldId id="303" r:id="rId7"/>
    <p:sldId id="304" r:id="rId8"/>
    <p:sldId id="300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Taylor" initials="RT" lastIdx="1" clrIdx="0">
    <p:extLst>
      <p:ext uri="{19B8F6BF-5375-455C-9EA6-DF929625EA0E}">
        <p15:presenceInfo xmlns:p15="http://schemas.microsoft.com/office/powerpoint/2012/main" userId="7f6754d676977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0B1"/>
    <a:srgbClr val="C279E3"/>
    <a:srgbClr val="26B3DD"/>
    <a:srgbClr val="34CDF5"/>
    <a:srgbClr val="A6E8F8"/>
    <a:srgbClr val="A5EBFB"/>
    <a:srgbClr val="C0EDFC"/>
    <a:srgbClr val="4CD1F8"/>
    <a:srgbClr val="40CFF7"/>
    <a:srgbClr val="5FD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1" autoAdjust="0"/>
    <p:restoredTop sz="96586" autoAdjust="0"/>
  </p:normalViewPr>
  <p:slideViewPr>
    <p:cSldViewPr snapToGrid="0">
      <p:cViewPr varScale="1">
        <p:scale>
          <a:sx n="120" d="100"/>
          <a:sy n="120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452DF107-95C5-4D70-AE79-C66B4D25D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4"/>
            <a:ext cx="5851525" cy="3779837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313CD665-78FE-4AF6-9DA3-FA51BB67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 rot="10800000">
            <a:off x="4548352" y="0"/>
            <a:ext cx="4595648" cy="6858000"/>
          </a:xfrm>
          <a:custGeom>
            <a:avLst/>
            <a:gdLst>
              <a:gd name="connsiteX0" fmla="*/ 4595648 w 4595648"/>
              <a:gd name="connsiteY0" fmla="*/ 6858000 h 6858000"/>
              <a:gd name="connsiteX1" fmla="*/ 0 w 4595648"/>
              <a:gd name="connsiteY1" fmla="*/ 6858000 h 6858000"/>
              <a:gd name="connsiteX2" fmla="*/ 0 w 4595648"/>
              <a:gd name="connsiteY2" fmla="*/ 0 h 6858000"/>
              <a:gd name="connsiteX3" fmla="*/ 2232847 w 4595648"/>
              <a:gd name="connsiteY3" fmla="*/ 5505719 h 6858000"/>
              <a:gd name="connsiteX4" fmla="*/ 4595648 w 459564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648" h="6858000">
                <a:moveTo>
                  <a:pt x="4595648" y="6858000"/>
                </a:moveTo>
                <a:lnTo>
                  <a:pt x="0" y="6858000"/>
                </a:lnTo>
                <a:lnTo>
                  <a:pt x="0" y="0"/>
                </a:lnTo>
                <a:cubicBezTo>
                  <a:pt x="733453" y="2181360"/>
                  <a:pt x="1466906" y="4362719"/>
                  <a:pt x="2232847" y="5505719"/>
                </a:cubicBezTo>
                <a:cubicBezTo>
                  <a:pt x="2998787" y="6648719"/>
                  <a:pt x="3797218" y="6753360"/>
                  <a:pt x="4595648" y="685800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A6E8F8"/>
              </a:gs>
              <a:gs pos="100000">
                <a:srgbClr val="34CDF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06D-BDDA-48EC-AB7B-0F1A5B5668E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3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EDE1-1360-4F52-B2C7-75725E8BAFA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3411-B8D7-4680-9903-F4603F848B6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0D78-2AE5-4D42-9D55-32B3C1B1567A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1BCA-EBBA-40CB-917E-F1EE03EC60A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7EF-DA21-4ED7-887E-7380176EB24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3372-60EF-4706-AAB2-9CF95E248239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8C6-5D4B-4A17-B808-89880E6850EE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4D71-78F7-4DBD-956B-45C38617C394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B020-9F55-4A25-957F-A9877F3ECBA2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A1B0-28B1-4974-8852-7237CDAE885F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A1B4-0CD8-4646-B5BC-11E5F8363A7A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C72F-7E31-496C-84BE-6E3E157D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https://espace.cern.ch/GBT-Project/GBT-SCA/Manuals/GBT-SCA_Manual_2019.002.pdf" TargetMode="External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pgbt.web.cern.ch/lpgbt/manual/" TargetMode="External"/><Relationship Id="rId5" Type="http://schemas.openxmlformats.org/officeDocument/2006/relationships/hyperlink" Target="https://espace.cern.ch/GBT-Project/GBT-SCA/Manuals/HDLC_ISO-IEC13239.pdf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-state.edu/ksuedl/index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-991384" y="826393"/>
            <a:ext cx="16625429" cy="11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5870" bIns="4284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4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58" y="3017561"/>
            <a:ext cx="712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November 21, 2019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Presented By Russell Taylor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6659" y="435575"/>
            <a:ext cx="44593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BTL Concentrator Card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Slow Buses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 HDLC Frame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F97C1-76FA-4B2B-8907-AD8575B8ABB8}"/>
              </a:ext>
            </a:extLst>
          </p:cNvPr>
          <p:cNvSpPr txBox="1"/>
          <p:nvPr/>
        </p:nvSpPr>
        <p:spPr>
          <a:xfrm>
            <a:off x="628153" y="1558456"/>
            <a:ext cx="78871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 0x7e.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GBT-SCA Address: 0x00.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SABM/Connect: 8’b11111100.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TEST: 8’b11001111.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RESET: 8’b11111001.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1’b0 + 3’b(send transaction number) + 1’b1 + 3’b(previous received transaction number).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Cannot initiate new transaction until previous transaction response 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Payload (0, 16 or 32 bits).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FCS: CRC 𝐺(𝑥) = 𝑥16+ 𝑥12+ 𝑥5+ 1  of address, control and payload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EOF 0x7e (can also be a SOF).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 Payload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0AB11-C53E-496C-90E1-7BE64D947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84169"/>
            <a:ext cx="9144000" cy="1373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1DAE4-BEBE-43FF-A179-8D94FAEBB43D}"/>
              </a:ext>
            </a:extLst>
          </p:cNvPr>
          <p:cNvSpPr txBox="1"/>
          <p:nvPr/>
        </p:nvSpPr>
        <p:spPr>
          <a:xfrm>
            <a:off x="397565" y="1486894"/>
            <a:ext cx="83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TR-ID unique ID for transaction on a channel. Need not be in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5508B-6BF5-4E55-A516-57384B84D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927" y="3557915"/>
            <a:ext cx="9144000" cy="698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84F49-F49D-4D08-B3D9-57F569D0784F}"/>
              </a:ext>
            </a:extLst>
          </p:cNvPr>
          <p:cNvSpPr txBox="1"/>
          <p:nvPr/>
        </p:nvSpPr>
        <p:spPr>
          <a:xfrm>
            <a:off x="333955" y="4460682"/>
            <a:ext cx="831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Length: number of bytes in the DATA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Command: operation to be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Error: 0x00 no errors found.</a:t>
            </a:r>
          </a:p>
        </p:txBody>
      </p:sp>
    </p:spTree>
    <p:extLst>
      <p:ext uri="{BB962C8B-B14F-4D97-AF65-F5344CB8AC3E}">
        <p14:creationId xmlns:p14="http://schemas.microsoft.com/office/powerpoint/2010/main" val="415830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 Payload Errors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2DD89-0D70-4890-BB5B-9D2200E1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1549299"/>
            <a:ext cx="8267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8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0"/>
            <a:ext cx="54933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 Payload Control Registers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35A12-8478-419B-B608-DD348C39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" y="1876425"/>
            <a:ext cx="8391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4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0"/>
            <a:ext cx="54933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 Payload Control Registers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3E55-A64E-4CEF-8954-C3D900F2A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11" y="1563728"/>
            <a:ext cx="7052807" cy="51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9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0"/>
            <a:ext cx="54933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 Payload Control Registers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0B2F7-C428-42E9-AF08-29CDB851F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00013"/>
            <a:ext cx="9144000" cy="4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Slow Buses 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458" y="1127479"/>
            <a:ext cx="855337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for </a:t>
            </a:r>
            <a:r>
              <a:rPr lang="en-US" sz="1600" dirty="0" err="1"/>
              <a:t>LpGBT</a:t>
            </a:r>
            <a:r>
              <a:rPr lang="en-US" sz="1600" dirty="0"/>
              <a:t>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1.2v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Speed not specifically detailed in </a:t>
            </a:r>
            <a:r>
              <a:rPr lang="en-US" sz="1600" dirty="0" err="1"/>
              <a:t>LpGBT</a:t>
            </a:r>
            <a:r>
              <a:rPr lang="en-US" sz="1600" dirty="0"/>
              <a:t> manual.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I2C_SC pin must be asserted high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SW1 line 3 ON for L1 </a:t>
            </a:r>
            <a:r>
              <a:rPr lang="en-US" sz="1600" dirty="0" err="1"/>
              <a:t>LpGBT</a:t>
            </a:r>
            <a:r>
              <a:rPr lang="en-US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SW1 Line 4 ON for L0 </a:t>
            </a:r>
            <a:r>
              <a:rPr lang="en-US" sz="1600" dirty="0" err="1"/>
              <a:t>LpGBT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IC for </a:t>
            </a:r>
            <a:r>
              <a:rPr lang="en-US" sz="1600" dirty="0" err="1"/>
              <a:t>LpGBT</a:t>
            </a:r>
            <a:r>
              <a:rPr lang="en-US" sz="1600" dirty="0"/>
              <a:t>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Mb/s link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PUSMState</a:t>
            </a:r>
            <a:r>
              <a:rPr lang="en-US" dirty="0"/>
              <a:t> should have value WAIT_DLLS_CONFIG.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EC for GBT-SCA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Mb/s link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HDLC based. (</a:t>
            </a:r>
            <a:r>
              <a:rPr lang="en-US" sz="1600" dirty="0">
                <a:hlinkClick r:id="rId5"/>
              </a:rPr>
              <a:t>https://espace.cern.ch/GBT-Project/GBT-SCA/Manuals/HDLC_ISO-IEC13239.pdf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Elink</a:t>
            </a:r>
            <a:r>
              <a:rPr lang="en-US" sz="1600" dirty="0"/>
              <a:t> channel for GBT-SCA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Elink</a:t>
            </a:r>
            <a:r>
              <a:rPr lang="en-US" sz="1600" dirty="0"/>
              <a:t> Downlink at 80 Mb/s.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Elink</a:t>
            </a:r>
            <a:r>
              <a:rPr lang="en-US" sz="1600" dirty="0"/>
              <a:t> Uplink at 160 Mb/s </a:t>
            </a:r>
            <a:r>
              <a:rPr lang="en-US" sz="1600" dirty="0">
                <a:sym typeface="Wingdings" panose="05000000000000000000" pitchFamily="2" charset="2"/>
              </a:rPr>
              <a:t>=&gt; every bit repeated.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VTRX+ I2C connected to its </a:t>
            </a:r>
            <a:r>
              <a:rPr lang="en-US" sz="1600" dirty="0" err="1">
                <a:sym typeface="Wingdings" panose="05000000000000000000" pitchFamily="2" charset="2"/>
              </a:rPr>
              <a:t>LpGBT</a:t>
            </a:r>
            <a:r>
              <a:rPr lang="en-US" sz="1600" dirty="0">
                <a:sym typeface="Wingdings" panose="05000000000000000000" pitchFamily="2" charset="2"/>
              </a:rPr>
              <a:t> I2C port M1.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LpGBT</a:t>
            </a:r>
            <a:r>
              <a:rPr lang="en-US" sz="1600" dirty="0">
                <a:sym typeface="Wingdings" panose="05000000000000000000" pitchFamily="2" charset="2"/>
              </a:rPr>
              <a:t> Address space detailed in manual (Read/Write/Fuse, Read/Write, Read only). </a:t>
            </a:r>
            <a:r>
              <a:rPr lang="en-US" sz="1600" dirty="0">
                <a:hlinkClick r:id="rId6"/>
              </a:rPr>
              <a:t>https://lpgbt.web.cern.ch/lpgbt/manual/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GBT-SCA commands detailed in manual (</a:t>
            </a:r>
            <a:r>
              <a:rPr lang="en-US" sz="1600" dirty="0">
                <a:hlinkClick r:id="rId7"/>
              </a:rPr>
              <a:t>https://espace.cern.ch/GBT-Project/GBT-SCA/Manuals/GBT-SCA_Manual_2019.002.pdf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lvl="1"/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9FC07-0897-4018-8DBF-87024474B3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49" y="1137132"/>
            <a:ext cx="3112793" cy="20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I2C Configuration Write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20BB-B6FA-49DB-A892-A777604D9A26}"/>
              </a:ext>
            </a:extLst>
          </p:cNvPr>
          <p:cNvSpPr txBox="1"/>
          <p:nvPr/>
        </p:nvSpPr>
        <p:spPr>
          <a:xfrm>
            <a:off x="747421" y="1644334"/>
            <a:ext cx="6194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</a:t>
            </a:r>
            <a:r>
              <a:rPr lang="en-US" dirty="0" err="1"/>
              <a:t>LpGBT</a:t>
            </a:r>
            <a:r>
              <a:rPr lang="en-US" dirty="0"/>
              <a:t> default address 7’b1110000.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L0 </a:t>
            </a:r>
            <a:r>
              <a:rPr lang="en-US" dirty="0" err="1"/>
              <a:t>LpGBT</a:t>
            </a:r>
            <a:r>
              <a:rPr lang="en-US" dirty="0"/>
              <a:t> default address 7’b1110001.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Write Sequence:</a:t>
            </a:r>
          </a:p>
          <a:p>
            <a:r>
              <a:rPr lang="en-US" dirty="0"/>
              <a:t>I2C Start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byte </a:t>
            </a:r>
            <a:r>
              <a:rPr lang="en-US" dirty="0" err="1"/>
              <a:t>LpGBT</a:t>
            </a:r>
            <a:r>
              <a:rPr lang="en-US" dirty="0"/>
              <a:t> address + 0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byte LSB register address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byte MSB register address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byte register data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    Can write multiple bytes, address auto-increments.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I2C Stop</a:t>
            </a:r>
          </a:p>
        </p:txBody>
      </p:sp>
    </p:spTree>
    <p:extLst>
      <p:ext uri="{BB962C8B-B14F-4D97-AF65-F5344CB8AC3E}">
        <p14:creationId xmlns:p14="http://schemas.microsoft.com/office/powerpoint/2010/main" val="33430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I2C Configuration Read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20BB-B6FA-49DB-A892-A777604D9A26}"/>
              </a:ext>
            </a:extLst>
          </p:cNvPr>
          <p:cNvSpPr txBox="1"/>
          <p:nvPr/>
        </p:nvSpPr>
        <p:spPr>
          <a:xfrm>
            <a:off x="747421" y="1644334"/>
            <a:ext cx="6194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</a:t>
            </a:r>
            <a:r>
              <a:rPr lang="en-US" dirty="0" err="1"/>
              <a:t>LpGBT</a:t>
            </a:r>
            <a:r>
              <a:rPr lang="en-US" dirty="0"/>
              <a:t> default address 7’b1110000.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L0 </a:t>
            </a:r>
            <a:r>
              <a:rPr lang="en-US" dirty="0" err="1"/>
              <a:t>LpGBT</a:t>
            </a:r>
            <a:r>
              <a:rPr lang="en-US" dirty="0"/>
              <a:t> default address 7’b1110001.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Read Sequence:</a:t>
            </a:r>
          </a:p>
          <a:p>
            <a:r>
              <a:rPr lang="en-US" dirty="0"/>
              <a:t>I2C Start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byte </a:t>
            </a:r>
            <a:r>
              <a:rPr lang="en-US" dirty="0" err="1"/>
              <a:t>LpGBT</a:t>
            </a:r>
            <a:r>
              <a:rPr lang="en-US" dirty="0"/>
              <a:t> address + 0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byte LSB register address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byte MSB register address</a:t>
            </a:r>
          </a:p>
          <a:p>
            <a:r>
              <a:rPr lang="en-US" dirty="0"/>
              <a:t>I2C repeated start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byte </a:t>
            </a:r>
            <a:r>
              <a:rPr lang="en-US" dirty="0" err="1"/>
              <a:t>LpGBT</a:t>
            </a:r>
            <a:r>
              <a:rPr lang="en-US" dirty="0"/>
              <a:t> address + 1</a:t>
            </a:r>
          </a:p>
          <a:p>
            <a:r>
              <a:rPr lang="en-US" baseline="30000" dirty="0"/>
              <a:t>5th</a:t>
            </a:r>
            <a:r>
              <a:rPr lang="en-US" dirty="0"/>
              <a:t> byte register data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    Can read multiple bytes, address auto-increments.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I2C Stop</a:t>
            </a:r>
          </a:p>
        </p:txBody>
      </p:sp>
    </p:spTree>
    <p:extLst>
      <p:ext uri="{BB962C8B-B14F-4D97-AF65-F5344CB8AC3E}">
        <p14:creationId xmlns:p14="http://schemas.microsoft.com/office/powerpoint/2010/main" val="88177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LpGBT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IC Configuration Write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20BB-B6FA-49DB-A892-A777604D9A26}"/>
              </a:ext>
            </a:extLst>
          </p:cNvPr>
          <p:cNvSpPr txBox="1"/>
          <p:nvPr/>
        </p:nvSpPr>
        <p:spPr>
          <a:xfrm>
            <a:off x="644054" y="1209678"/>
            <a:ext cx="61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</a:t>
            </a:r>
            <a:r>
              <a:rPr lang="en-US" dirty="0" err="1"/>
              <a:t>LpGBT</a:t>
            </a:r>
            <a:r>
              <a:rPr lang="en-US" dirty="0"/>
              <a:t> default address 7’b1110000.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L0 </a:t>
            </a:r>
            <a:r>
              <a:rPr lang="en-US" dirty="0" err="1"/>
              <a:t>LpGBT</a:t>
            </a:r>
            <a:r>
              <a:rPr lang="en-US" dirty="0"/>
              <a:t> default address 7’b1110001.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191DA2-9F76-4CF5-82A1-5A3CDBA2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17835"/>
              </p:ext>
            </p:extLst>
          </p:nvPr>
        </p:nvGraphicFramePr>
        <p:xfrm>
          <a:off x="1215420" y="2006804"/>
          <a:ext cx="6255048" cy="4351335"/>
        </p:xfrm>
        <a:graphic>
          <a:graphicData uri="http://schemas.openxmlformats.org/drawingml/2006/table">
            <a:tbl>
              <a:tblPr/>
              <a:tblGrid>
                <a:gridCol w="312752">
                  <a:extLst>
                    <a:ext uri="{9D8B030D-6E8A-4147-A177-3AD203B41FA5}">
                      <a16:colId xmlns:a16="http://schemas.microsoft.com/office/drawing/2014/main" val="2290291026"/>
                    </a:ext>
                  </a:extLst>
                </a:gridCol>
                <a:gridCol w="4441084">
                  <a:extLst>
                    <a:ext uri="{9D8B030D-6E8A-4147-A177-3AD203B41FA5}">
                      <a16:colId xmlns:a16="http://schemas.microsoft.com/office/drawing/2014/main" val="2010406511"/>
                    </a:ext>
                  </a:extLst>
                </a:gridCol>
                <a:gridCol w="1501212">
                  <a:extLst>
                    <a:ext uri="{9D8B030D-6E8A-4147-A177-3AD203B41FA5}">
                      <a16:colId xmlns:a16="http://schemas.microsoft.com/office/drawing/2014/main" val="398931886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IC Write structure:</a:t>
                      </a:r>
                    </a:p>
                  </a:txBody>
                  <a:tcPr marL="72522" marR="72522" marT="36261" marB="3626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0743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Noticia Text"/>
                        </a:rPr>
                        <a:t>ID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rgbClr val="400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400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Noticia Text"/>
                        </a:rPr>
                        <a:t>Description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Noticia Text"/>
                        </a:rPr>
                        <a:t>Parity check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701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0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Frame delimiter 8’b 01111110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994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Reserved (8’b 00000000)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457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lpGBT address (7 bits) + R/W bit = 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21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Command [7:0] (ignored)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9529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data words n[7:0]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107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data words n[15:8]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731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Memory address [7:0]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8816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Memory address [15:8]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049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1st data (8 bits)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37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. . 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202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nth data (8 bits)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14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Parity word (8 bits)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532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Frame delimiter 8’b 01111110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3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51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LpGBT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IC Configuration Read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20BB-B6FA-49DB-A892-A777604D9A26}"/>
              </a:ext>
            </a:extLst>
          </p:cNvPr>
          <p:cNvSpPr txBox="1"/>
          <p:nvPr/>
        </p:nvSpPr>
        <p:spPr>
          <a:xfrm>
            <a:off x="644054" y="1209678"/>
            <a:ext cx="61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</a:t>
            </a:r>
            <a:r>
              <a:rPr lang="en-US" dirty="0" err="1"/>
              <a:t>LpGBT</a:t>
            </a:r>
            <a:r>
              <a:rPr lang="en-US" dirty="0"/>
              <a:t> default address 7’b1110000.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L0 </a:t>
            </a:r>
            <a:r>
              <a:rPr lang="en-US" dirty="0" err="1"/>
              <a:t>LpGBT</a:t>
            </a:r>
            <a:r>
              <a:rPr lang="en-US" dirty="0"/>
              <a:t> default address 7’b1110001.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FD64C-47C9-4BC0-B1E1-702859509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12128"/>
              </p:ext>
            </p:extLst>
          </p:nvPr>
        </p:nvGraphicFramePr>
        <p:xfrm>
          <a:off x="543325" y="1943557"/>
          <a:ext cx="7818810" cy="4379664"/>
        </p:xfrm>
        <a:graphic>
          <a:graphicData uri="http://schemas.openxmlformats.org/drawingml/2006/table">
            <a:tbl>
              <a:tblPr/>
              <a:tblGrid>
                <a:gridCol w="390941">
                  <a:extLst>
                    <a:ext uri="{9D8B030D-6E8A-4147-A177-3AD203B41FA5}">
                      <a16:colId xmlns:a16="http://schemas.microsoft.com/office/drawing/2014/main" val="817688355"/>
                    </a:ext>
                  </a:extLst>
                </a:gridCol>
                <a:gridCol w="5551355">
                  <a:extLst>
                    <a:ext uri="{9D8B030D-6E8A-4147-A177-3AD203B41FA5}">
                      <a16:colId xmlns:a16="http://schemas.microsoft.com/office/drawing/2014/main" val="2143145462"/>
                    </a:ext>
                  </a:extLst>
                </a:gridCol>
                <a:gridCol w="1876514">
                  <a:extLst>
                    <a:ext uri="{9D8B030D-6E8A-4147-A177-3AD203B41FA5}">
                      <a16:colId xmlns:a16="http://schemas.microsoft.com/office/drawing/2014/main" val="2641119606"/>
                    </a:ext>
                  </a:extLst>
                </a:gridCol>
              </a:tblGrid>
              <a:tr h="362611">
                <a:tc gridSpan="3">
                  <a:txBody>
                    <a:bodyPr/>
                    <a:lstStyle/>
                    <a:p>
                      <a:r>
                        <a:rPr lang="en-US" sz="1800"/>
                        <a:t>sequence</a:t>
                      </a:r>
                    </a:p>
                  </a:txBody>
                  <a:tcPr marL="90653" marR="90653" marT="45326" marB="45326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8845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Noticia Text"/>
                        </a:rPr>
                        <a:t>ID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rgbClr val="003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3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Noticia Text"/>
                        </a:rPr>
                        <a:t>Description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rgbClr val="203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3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Noticia Text"/>
                        </a:rPr>
                        <a:t>Parity check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rgbClr val="603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3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548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3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Frame delimiter 8’b 01111110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3E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3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9596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Reserved (8’b 00000000)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603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lpGBT address (7 bits) + R/W bit = 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452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Command [7:0] (ignored)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0159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Number of data words n[7:0]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263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Number of data words n[15:8]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8425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Memory address [7:0]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556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Memory address [15:8]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9148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H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Parity word (8 bits)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9397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Frame delimiter 8’b 01111110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0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0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LpGBT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IC Configuration Response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20BB-B6FA-49DB-A892-A777604D9A26}"/>
              </a:ext>
            </a:extLst>
          </p:cNvPr>
          <p:cNvSpPr txBox="1"/>
          <p:nvPr/>
        </p:nvSpPr>
        <p:spPr>
          <a:xfrm>
            <a:off x="644054" y="1209678"/>
            <a:ext cx="61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</a:t>
            </a:r>
            <a:r>
              <a:rPr lang="en-US" dirty="0" err="1"/>
              <a:t>LpGBT</a:t>
            </a:r>
            <a:r>
              <a:rPr lang="en-US" dirty="0"/>
              <a:t> default address 7’b1110000.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L0 </a:t>
            </a:r>
            <a:r>
              <a:rPr lang="en-US" dirty="0" err="1"/>
              <a:t>LpGBT</a:t>
            </a:r>
            <a:r>
              <a:rPr lang="en-US" dirty="0"/>
              <a:t> default address 7’b1110001.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191DA2-9F76-4CF5-82A1-5A3CDBA2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7212"/>
              </p:ext>
            </p:extLst>
          </p:nvPr>
        </p:nvGraphicFramePr>
        <p:xfrm>
          <a:off x="1215420" y="2006804"/>
          <a:ext cx="6255048" cy="4351335"/>
        </p:xfrm>
        <a:graphic>
          <a:graphicData uri="http://schemas.openxmlformats.org/drawingml/2006/table">
            <a:tbl>
              <a:tblPr/>
              <a:tblGrid>
                <a:gridCol w="312752">
                  <a:extLst>
                    <a:ext uri="{9D8B030D-6E8A-4147-A177-3AD203B41FA5}">
                      <a16:colId xmlns:a16="http://schemas.microsoft.com/office/drawing/2014/main" val="2290291026"/>
                    </a:ext>
                  </a:extLst>
                </a:gridCol>
                <a:gridCol w="4441084">
                  <a:extLst>
                    <a:ext uri="{9D8B030D-6E8A-4147-A177-3AD203B41FA5}">
                      <a16:colId xmlns:a16="http://schemas.microsoft.com/office/drawing/2014/main" val="2010406511"/>
                    </a:ext>
                  </a:extLst>
                </a:gridCol>
                <a:gridCol w="1501212">
                  <a:extLst>
                    <a:ext uri="{9D8B030D-6E8A-4147-A177-3AD203B41FA5}">
                      <a16:colId xmlns:a16="http://schemas.microsoft.com/office/drawing/2014/main" val="398931886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IC Write structure:</a:t>
                      </a:r>
                    </a:p>
                  </a:txBody>
                  <a:tcPr marL="72522" marR="72522" marT="36261" marB="3626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0743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Noticia Text"/>
                        </a:rPr>
                        <a:t>ID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rgbClr val="400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400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Noticia Text"/>
                        </a:rPr>
                        <a:t>Description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Noticia Text"/>
                        </a:rPr>
                        <a:t>Parity check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701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0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Frame delimiter 8’b 01111110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F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F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994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lpGBT</a:t>
                      </a:r>
                      <a:r>
                        <a:rPr lang="en-US" sz="1400" dirty="0">
                          <a:effectLst/>
                        </a:rPr>
                        <a:t> address (7 bits) + R/W bit = 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457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Reserved (8’b 00000000)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21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Command [7:0] (7’b0000000 + previous parity check result)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9529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data words n[7:0]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107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data words n[15:8]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731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Memory address [7:0]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8816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Memory address [15:8]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049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1st data (8 bits)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37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. . 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202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nth data (8 bits)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14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Parity word (8 bits)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532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Frame delimiter 8’b 01111110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3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4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09D13-2BD5-4BF7-BCA3-50856E5A555C}"/>
              </a:ext>
            </a:extLst>
          </p:cNvPr>
          <p:cNvSpPr txBox="1"/>
          <p:nvPr/>
        </p:nvSpPr>
        <p:spPr>
          <a:xfrm>
            <a:off x="805543" y="1606163"/>
            <a:ext cx="68515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LpGBT</a:t>
            </a:r>
            <a:r>
              <a:rPr lang="en-US" dirty="0"/>
              <a:t> L1 GBT-SCA Controls: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GBT-SCA (Reference designator IC1) via EC channel on primary 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GBT-SCA (Reference designator IC4) via E-links on primary port.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E-link out 30.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E-link in 51.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E-link clock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LpGBT</a:t>
            </a:r>
            <a:r>
              <a:rPr lang="en-US" dirty="0"/>
              <a:t> L0 GBT-SCA Controls: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GBT-SCA (Reference designator IC4) via EC channel on AUX 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GBT-SCA (Reference designator IC1) via E-links on AUX port.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E-link out 10.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E-link in 12.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E-link clock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desiring control sends HDLC SABM/CONNECT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Inactive port can receive supervisory commands (SABM, TEST and RESET).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244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4" descr="http://www.k-state.edu/ksuedl/webfiles/images/top_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00038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0353"/>
            <a:ext cx="868136" cy="6999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96255" y="233162"/>
            <a:ext cx="54933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Concentrator Card GBT-SCA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 Interface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72F-7E31-496C-84BE-6E3E157DF31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242F7-5C71-4B7D-ADAF-832C7BB1E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0380"/>
            <a:ext cx="9144000" cy="1411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F2993-AABB-4C0D-A1B0-817E1D1AD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6" y="2528504"/>
            <a:ext cx="9008828" cy="38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70AA97E-EACD-4F82-9C4B-E5250B4AF157}" vid="{49B5EB1E-A73A-4BD3-85B5-FA02852201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28767</TotalTime>
  <Words>1023</Words>
  <Application>Microsoft Office PowerPoint</Application>
  <PresentationFormat>On-screen Show (4:3)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Noticia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Taylor</dc:creator>
  <cp:lastModifiedBy>Russell Taylor</cp:lastModifiedBy>
  <cp:revision>520</cp:revision>
  <cp:lastPrinted>2019-11-20T16:37:34Z</cp:lastPrinted>
  <dcterms:created xsi:type="dcterms:W3CDTF">2014-02-20T13:59:35Z</dcterms:created>
  <dcterms:modified xsi:type="dcterms:W3CDTF">2019-11-20T16:44:49Z</dcterms:modified>
</cp:coreProperties>
</file>