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8B857-1B65-5743-8464-24155F089B4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9BA024F-F4E5-2F4D-9480-AF62002BB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8CB83C9-6E45-CE4F-85B5-AE89D5244760}"/>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D19E6DB2-AC24-434E-BA88-2C49E1EFB7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4BB689-6B33-C94F-80EA-977A7990FE5F}"/>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389215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F0D89-43C9-9C47-871B-B51F0EAA00E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6BF025-AA04-E446-9B64-62907CB8426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2C7F40-934C-2245-A2DA-6122FC3F6F66}"/>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DE0250FF-C7CB-B645-AA21-DDFDB5F070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9A2E4B-3B4D-244B-8EC3-D8B87949637C}"/>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16254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94EA03-5454-C746-90A6-F7F541257AC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5D4B38D-2841-DD46-B595-F4B96E0B14B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7659824-6E2E-4F45-ACED-41F1CCAD8F04}"/>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576A2E40-81C7-7447-A763-F9D049D5DCE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1CE973C-5BF8-1248-BA83-9628B3FD41F3}"/>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12989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3D608-F4FA-EA47-BF56-27C4D64CF49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76F3624-040E-9542-A90B-89272FFCEA1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16C646-2391-8140-84B6-328F3F4ECFB6}"/>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E1EF6CDF-3E65-714B-A6F4-8F8E7B6B3D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96AFEC9-9B64-DB45-B0FF-9B9AC5DBA154}"/>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35617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CE41E-39E4-2F4F-9F6E-9326B301DE2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935F47-2E78-0749-8021-56DADB532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3C59EAD-30B6-EB43-9B8C-4BEA34905C5A}"/>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495DF15F-1603-6342-9E00-3F77CEC08BB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61F640-8DC8-B741-BB1E-9F597C1C489D}"/>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1812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B31E5-8D76-E14B-B57C-5D188D96A84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7780A34-A18A-9345-9588-E9D103DCFFD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8C87808-E44E-9045-938E-3B8878FAB7D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54D4FA1-DD9B-9441-96CE-62C87FB06522}"/>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6" name="页脚占位符 5">
            <a:extLst>
              <a:ext uri="{FF2B5EF4-FFF2-40B4-BE49-F238E27FC236}">
                <a16:creationId xmlns:a16="http://schemas.microsoft.com/office/drawing/2014/main" id="{B9B303E2-8F9D-BC47-AF94-FCAD7E8D28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2C09DC-7E1A-B545-86D3-1F65495C750E}"/>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40373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1ABE6-5038-434C-9752-5C194230D3C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4977810-7B56-0F4E-BF92-07526E70B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D81CE55-5A4C-E74F-B5FA-5CD12DD2E97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5F2ADA4-732F-8E4F-9B18-FFC08B06E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A3BCF65-2C7F-234B-B3D8-FB878A4D096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2CD6B61-601D-2549-BCB9-757B1336306E}"/>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8" name="页脚占位符 7">
            <a:extLst>
              <a:ext uri="{FF2B5EF4-FFF2-40B4-BE49-F238E27FC236}">
                <a16:creationId xmlns:a16="http://schemas.microsoft.com/office/drawing/2014/main" id="{FD33D905-D572-2E40-A9B4-77B87695B7B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9320DC0-0672-EB45-8C47-A9DD4C631999}"/>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104024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AA0FC-48FF-0C45-A023-5572F21A14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33207BE-7D63-1E45-A5A2-7632AE252DEB}"/>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4" name="页脚占位符 3">
            <a:extLst>
              <a:ext uri="{FF2B5EF4-FFF2-40B4-BE49-F238E27FC236}">
                <a16:creationId xmlns:a16="http://schemas.microsoft.com/office/drawing/2014/main" id="{39FD1953-48C7-0044-9D49-A28F802C5C5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4989477-0B35-4F4A-841C-D40C2D2FB171}"/>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15309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78B736-3D92-0342-AE79-7AA330CBCAB7}"/>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3" name="页脚占位符 2">
            <a:extLst>
              <a:ext uri="{FF2B5EF4-FFF2-40B4-BE49-F238E27FC236}">
                <a16:creationId xmlns:a16="http://schemas.microsoft.com/office/drawing/2014/main" id="{2E79628F-F2A9-2844-93FC-300F781F5A4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5BA0592-5034-CB4C-AB2C-A662FA88494D}"/>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420001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02A18-257F-C941-97AA-1575E2D062B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01A5A5D-B894-FE45-8149-A7CD815690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766BFBA-81D4-8F41-98EA-139258175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303BD23-1899-734B-AF2F-92D8AF4BA278}"/>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6" name="页脚占位符 5">
            <a:extLst>
              <a:ext uri="{FF2B5EF4-FFF2-40B4-BE49-F238E27FC236}">
                <a16:creationId xmlns:a16="http://schemas.microsoft.com/office/drawing/2014/main" id="{BF3CB51F-2826-3C41-BD9E-F862F61C804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9D22611-4368-A64B-A233-026802C15C3D}"/>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269179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63A39-3D07-A447-B1D1-9C58A15AD85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E0D8C0B-A7CB-014D-8B60-0A0C680D5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9819766-57DD-CE45-8645-88E40EB93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7391BFF-37D9-BB48-8FEB-920732FF91EF}"/>
              </a:ext>
            </a:extLst>
          </p:cNvPr>
          <p:cNvSpPr>
            <a:spLocks noGrp="1"/>
          </p:cNvSpPr>
          <p:nvPr>
            <p:ph type="dt" sz="half" idx="10"/>
          </p:nvPr>
        </p:nvSpPr>
        <p:spPr/>
        <p:txBody>
          <a:bodyPr/>
          <a:lstStyle/>
          <a:p>
            <a:fld id="{8C5EFB18-0525-8B40-AEA5-5CA21308F42B}" type="datetimeFigureOut">
              <a:rPr kumimoji="1" lang="zh-CN" altLang="en-US" smtClean="0"/>
              <a:t>2022/2/12</a:t>
            </a:fld>
            <a:endParaRPr kumimoji="1" lang="zh-CN" altLang="en-US"/>
          </a:p>
        </p:txBody>
      </p:sp>
      <p:sp>
        <p:nvSpPr>
          <p:cNvPr id="6" name="页脚占位符 5">
            <a:extLst>
              <a:ext uri="{FF2B5EF4-FFF2-40B4-BE49-F238E27FC236}">
                <a16:creationId xmlns:a16="http://schemas.microsoft.com/office/drawing/2014/main" id="{EB1A0880-5B82-D44E-B68B-4FC661A4316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9FB15C4-45CB-AB43-9D58-95816429CB88}"/>
              </a:ext>
            </a:extLst>
          </p:cNvPr>
          <p:cNvSpPr>
            <a:spLocks noGrp="1"/>
          </p:cNvSpPr>
          <p:nvPr>
            <p:ph type="sldNum" sz="quarter" idx="12"/>
          </p:nvPr>
        </p:nvSpPr>
        <p:spPr/>
        <p:txBody>
          <a:body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205726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8813B-3827-1941-BB14-5F21D1669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CE9A751-EB4B-FD41-85F8-B7413E25E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5B5FE4-7B39-E94C-97B4-03A2BA4A5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EFB18-0525-8B40-AEA5-5CA21308F42B}" type="datetimeFigureOut">
              <a:rPr kumimoji="1" lang="zh-CN" altLang="en-US" smtClean="0"/>
              <a:t>2022/2/12</a:t>
            </a:fld>
            <a:endParaRPr kumimoji="1" lang="zh-CN" altLang="en-US"/>
          </a:p>
        </p:txBody>
      </p:sp>
      <p:sp>
        <p:nvSpPr>
          <p:cNvPr id="5" name="页脚占位符 4">
            <a:extLst>
              <a:ext uri="{FF2B5EF4-FFF2-40B4-BE49-F238E27FC236}">
                <a16:creationId xmlns:a16="http://schemas.microsoft.com/office/drawing/2014/main" id="{7AE51292-6F1E-2E47-81D4-E6DC3A8BD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57F020C-6BA4-A44A-8484-914A33510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DAF0-C229-EF40-9B59-F5A516FEF7D6}" type="slidenum">
              <a:rPr kumimoji="1" lang="zh-CN" altLang="en-US" smtClean="0"/>
              <a:t>‹#›</a:t>
            </a:fld>
            <a:endParaRPr kumimoji="1" lang="zh-CN" altLang="en-US"/>
          </a:p>
        </p:txBody>
      </p:sp>
    </p:spTree>
    <p:extLst>
      <p:ext uri="{BB962C8B-B14F-4D97-AF65-F5344CB8AC3E}">
        <p14:creationId xmlns:p14="http://schemas.microsoft.com/office/powerpoint/2010/main" val="269771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1DD41-252E-CF4A-BF89-9E89187AFC28}"/>
              </a:ext>
            </a:extLst>
          </p:cNvPr>
          <p:cNvSpPr>
            <a:spLocks noGrp="1"/>
          </p:cNvSpPr>
          <p:nvPr>
            <p:ph type="ctrTitle"/>
          </p:nvPr>
        </p:nvSpPr>
        <p:spPr/>
        <p:txBody>
          <a:bodyPr/>
          <a:lstStyle/>
          <a:p>
            <a:r>
              <a:rPr kumimoji="1" lang="en-US" altLang="zh-CN" dirty="0"/>
              <a:t>Response for Project 3</a:t>
            </a:r>
            <a:endParaRPr kumimoji="1" lang="zh-CN" altLang="en-US" dirty="0"/>
          </a:p>
        </p:txBody>
      </p:sp>
      <p:sp>
        <p:nvSpPr>
          <p:cNvPr id="3" name="副标题 2">
            <a:extLst>
              <a:ext uri="{FF2B5EF4-FFF2-40B4-BE49-F238E27FC236}">
                <a16:creationId xmlns:a16="http://schemas.microsoft.com/office/drawing/2014/main" id="{3070A944-AE1E-DA4A-BCE6-961486594D20}"/>
              </a:ext>
            </a:extLst>
          </p:cNvPr>
          <p:cNvSpPr>
            <a:spLocks noGrp="1"/>
          </p:cNvSpPr>
          <p:nvPr>
            <p:ph type="subTitle" idx="1"/>
          </p:nvPr>
        </p:nvSpPr>
        <p:spPr/>
        <p:txBody>
          <a:bodyPr/>
          <a:lstStyle/>
          <a:p>
            <a:r>
              <a:rPr kumimoji="1" lang="en-US" altLang="zh-CN" dirty="0"/>
              <a:t>FINTECH 590 </a:t>
            </a:r>
            <a:r>
              <a:rPr kumimoji="1" lang="en-US" altLang="zh-CN" dirty="0" err="1"/>
              <a:t>Rora</a:t>
            </a:r>
            <a:r>
              <a:rPr kumimoji="1" lang="en-US" altLang="zh-CN" dirty="0"/>
              <a:t> Zhu</a:t>
            </a:r>
            <a:endParaRPr kumimoji="1" lang="zh-CN" altLang="en-US" dirty="0"/>
          </a:p>
        </p:txBody>
      </p:sp>
    </p:spTree>
    <p:extLst>
      <p:ext uri="{BB962C8B-B14F-4D97-AF65-F5344CB8AC3E}">
        <p14:creationId xmlns:p14="http://schemas.microsoft.com/office/powerpoint/2010/main" val="261386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Compare the 4 values</a:t>
            </a:r>
          </a:p>
        </p:txBody>
      </p:sp>
      <p:pic>
        <p:nvPicPr>
          <p:cNvPr id="5" name="图片 4">
            <a:extLst>
              <a:ext uri="{FF2B5EF4-FFF2-40B4-BE49-F238E27FC236}">
                <a16:creationId xmlns:a16="http://schemas.microsoft.com/office/drawing/2014/main" id="{82643BB0-7829-D841-8E67-69602299881E}"/>
              </a:ext>
            </a:extLst>
          </p:cNvPr>
          <p:cNvPicPr>
            <a:picLocks noChangeAspect="1"/>
          </p:cNvPicPr>
          <p:nvPr/>
        </p:nvPicPr>
        <p:blipFill>
          <a:blip r:embed="rId2"/>
          <a:stretch>
            <a:fillRect/>
          </a:stretch>
        </p:blipFill>
        <p:spPr>
          <a:xfrm>
            <a:off x="3035300" y="3230719"/>
            <a:ext cx="6121400" cy="2019300"/>
          </a:xfrm>
          <a:prstGeom prst="rect">
            <a:avLst/>
          </a:prstGeom>
        </p:spPr>
      </p:pic>
    </p:spTree>
    <p:extLst>
      <p:ext uri="{BB962C8B-B14F-4D97-AF65-F5344CB8AC3E}">
        <p14:creationId xmlns:p14="http://schemas.microsoft.com/office/powerpoint/2010/main" val="192122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Look at the empirical distribution of returns, in sample and out of sample</a:t>
            </a:r>
          </a:p>
        </p:txBody>
      </p:sp>
      <p:pic>
        <p:nvPicPr>
          <p:cNvPr id="6" name="图片 5" descr="图表, 直方图&#10;&#10;描述已自动生成">
            <a:extLst>
              <a:ext uri="{FF2B5EF4-FFF2-40B4-BE49-F238E27FC236}">
                <a16:creationId xmlns:a16="http://schemas.microsoft.com/office/drawing/2014/main" id="{36EBEB93-070A-604F-81B8-6A4C3EACF39E}"/>
              </a:ext>
            </a:extLst>
          </p:cNvPr>
          <p:cNvPicPr>
            <a:picLocks noChangeAspect="1"/>
          </p:cNvPicPr>
          <p:nvPr/>
        </p:nvPicPr>
        <p:blipFill>
          <a:blip r:embed="rId2"/>
          <a:stretch>
            <a:fillRect/>
          </a:stretch>
        </p:blipFill>
        <p:spPr>
          <a:xfrm>
            <a:off x="3470114" y="2567770"/>
            <a:ext cx="5251772" cy="3925105"/>
          </a:xfrm>
          <a:prstGeom prst="rect">
            <a:avLst/>
          </a:prstGeom>
        </p:spPr>
      </p:pic>
    </p:spTree>
    <p:extLst>
      <p:ext uri="{BB962C8B-B14F-4D97-AF65-F5344CB8AC3E}">
        <p14:creationId xmlns:p14="http://schemas.microsoft.com/office/powerpoint/2010/main" val="257722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Discuss the ability of these models to describe the risk in this stock</a:t>
            </a:r>
          </a:p>
          <a:p>
            <a:pPr lvl="1"/>
            <a:r>
              <a:rPr lang="en" altLang="zh-CN" dirty="0"/>
              <a:t>From the graph I can observe two outliers in the in-sample data and the out-of-sample data. However, all </a:t>
            </a:r>
            <a:r>
              <a:rPr lang="en" altLang="zh-CN" dirty="0" err="1"/>
              <a:t>VaR</a:t>
            </a:r>
            <a:r>
              <a:rPr lang="en" altLang="zh-CN" dirty="0"/>
              <a:t> models do not capture these two extreme loss. In this case, </a:t>
            </a:r>
            <a:r>
              <a:rPr lang="en" altLang="zh-CN" dirty="0" err="1"/>
              <a:t>VaR</a:t>
            </a:r>
            <a:r>
              <a:rPr lang="en" altLang="zh-CN" dirty="0"/>
              <a:t> with normal distribution performs the best since it has the largest </a:t>
            </a:r>
            <a:r>
              <a:rPr lang="en" altLang="zh-CN" dirty="0" err="1"/>
              <a:t>VaR.</a:t>
            </a:r>
            <a:r>
              <a:rPr lang="en" altLang="zh-CN" dirty="0"/>
              <a:t> </a:t>
            </a:r>
            <a:r>
              <a:rPr lang="en" altLang="zh-CN" dirty="0" err="1"/>
              <a:t>VaR</a:t>
            </a:r>
            <a:r>
              <a:rPr lang="en" altLang="zh-CN" dirty="0"/>
              <a:t> with historical simulation performs the worst since historical data may not represent out-of-sample data very well.</a:t>
            </a:r>
          </a:p>
        </p:txBody>
      </p:sp>
    </p:spTree>
    <p:extLst>
      <p:ext uri="{BB962C8B-B14F-4D97-AF65-F5344CB8AC3E}">
        <p14:creationId xmlns:p14="http://schemas.microsoft.com/office/powerpoint/2010/main" val="395580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Calculate the </a:t>
            </a:r>
            <a:r>
              <a:rPr lang="en" altLang="zh-CN" dirty="0" err="1"/>
              <a:t>VaR</a:t>
            </a:r>
            <a:r>
              <a:rPr lang="en" altLang="zh-CN" dirty="0"/>
              <a:t> of each portfolio as well as your total </a:t>
            </a:r>
            <a:r>
              <a:rPr lang="en" altLang="zh-CN" dirty="0" err="1"/>
              <a:t>VaR</a:t>
            </a:r>
            <a:r>
              <a:rPr lang="en" altLang="zh-CN" dirty="0"/>
              <a:t> (</a:t>
            </a:r>
            <a:r>
              <a:rPr lang="en" altLang="zh-CN" dirty="0" err="1"/>
              <a:t>VaR</a:t>
            </a:r>
            <a:r>
              <a:rPr lang="en" altLang="zh-CN" dirty="0"/>
              <a:t> of the total holdings)</a:t>
            </a:r>
          </a:p>
          <a:p>
            <a:pPr lvl="1"/>
            <a:r>
              <a:rPr lang="en" altLang="zh-CN" dirty="0"/>
              <a:t>I choose delta normal and historical simulation to calculate </a:t>
            </a:r>
            <a:r>
              <a:rPr lang="en" altLang="zh-CN" dirty="0" err="1"/>
              <a:t>VaR.</a:t>
            </a:r>
            <a:endParaRPr lang="en" altLang="zh-CN" dirty="0"/>
          </a:p>
        </p:txBody>
      </p:sp>
      <p:pic>
        <p:nvPicPr>
          <p:cNvPr id="5" name="图片 4" descr="文本, 应用程序&#10;&#10;描述已自动生成">
            <a:extLst>
              <a:ext uri="{FF2B5EF4-FFF2-40B4-BE49-F238E27FC236}">
                <a16:creationId xmlns:a16="http://schemas.microsoft.com/office/drawing/2014/main" id="{F15DCA96-7540-3545-8E58-2E5C2DF8A7B0}"/>
              </a:ext>
            </a:extLst>
          </p:cNvPr>
          <p:cNvPicPr>
            <a:picLocks noChangeAspect="1"/>
          </p:cNvPicPr>
          <p:nvPr/>
        </p:nvPicPr>
        <p:blipFill>
          <a:blip r:embed="rId2"/>
          <a:stretch>
            <a:fillRect/>
          </a:stretch>
        </p:blipFill>
        <p:spPr>
          <a:xfrm>
            <a:off x="3416300" y="3745337"/>
            <a:ext cx="5359400" cy="1943100"/>
          </a:xfrm>
          <a:prstGeom prst="rect">
            <a:avLst/>
          </a:prstGeom>
        </p:spPr>
      </p:pic>
    </p:spTree>
    <p:extLst>
      <p:ext uri="{BB962C8B-B14F-4D97-AF65-F5344CB8AC3E}">
        <p14:creationId xmlns:p14="http://schemas.microsoft.com/office/powerpoint/2010/main" val="325129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normAutofit fontScale="92500" lnSpcReduction="20000"/>
          </a:bodyPr>
          <a:lstStyle/>
          <a:p>
            <a:r>
              <a:rPr lang="en" altLang="zh-CN" dirty="0"/>
              <a:t>Discuss your methods, why you chose those methods, and your results</a:t>
            </a:r>
          </a:p>
          <a:p>
            <a:pPr lvl="1"/>
            <a:endParaRPr lang="en" altLang="zh-CN" dirty="0"/>
          </a:p>
          <a:p>
            <a:pPr lvl="1"/>
            <a:r>
              <a:rPr lang="en" altLang="zh-CN" dirty="0"/>
              <a:t>Delta normal method assumes that all asset returns are normally distributed. It gives each stock a weight based on its position in a portfolio. The normality assumption is also the drawback since in reality stock returns are fat-tailed. Historical simulation method has almost no assumption. The distribution of returns can be nonnormal, and securities can be non-linear. One drawback is that the distribution of historical data may not represent the future distribution.</a:t>
            </a:r>
          </a:p>
          <a:p>
            <a:pPr lvl="1"/>
            <a:endParaRPr lang="en" altLang="zh-CN" dirty="0"/>
          </a:p>
          <a:p>
            <a:pPr lvl="1"/>
            <a:r>
              <a:rPr lang="en" altLang="zh-CN" dirty="0"/>
              <a:t>I choose these two methods because I want to compare the prediction power of parametric and nonparametric methods.</a:t>
            </a:r>
          </a:p>
          <a:p>
            <a:pPr lvl="1"/>
            <a:endParaRPr lang="en" altLang="zh-CN" dirty="0"/>
          </a:p>
          <a:p>
            <a:pPr lvl="1"/>
            <a:r>
              <a:rPr lang="en" altLang="zh-CN" dirty="0"/>
              <a:t>Generally speaking, my result shows that delta normal method gives higher </a:t>
            </a:r>
            <a:r>
              <a:rPr lang="en" altLang="zh-CN" dirty="0" err="1"/>
              <a:t>VaRs</a:t>
            </a:r>
            <a:r>
              <a:rPr lang="en" altLang="zh-CN" dirty="0"/>
              <a:t> compared to those given by the historical-simulation method. Considering the fat-tail characteristics of the distributions of stock returns, I think </a:t>
            </a:r>
            <a:r>
              <a:rPr lang="en" altLang="zh-CN" dirty="0" err="1"/>
              <a:t>deltaNormalVaR</a:t>
            </a:r>
            <a:r>
              <a:rPr lang="en" altLang="zh-CN" dirty="0"/>
              <a:t> does a better job than the </a:t>
            </a:r>
            <a:r>
              <a:rPr lang="en" altLang="zh-CN" dirty="0" err="1"/>
              <a:t>historicVaR</a:t>
            </a:r>
            <a:r>
              <a:rPr lang="en" altLang="zh-CN" dirty="0"/>
              <a:t>.</a:t>
            </a:r>
          </a:p>
        </p:txBody>
      </p:sp>
    </p:spTree>
    <p:extLst>
      <p:ext uri="{BB962C8B-B14F-4D97-AF65-F5344CB8AC3E}">
        <p14:creationId xmlns:p14="http://schemas.microsoft.com/office/powerpoint/2010/main" val="139784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27B3-E2E9-8D4D-8EF5-298D8755589E}"/>
              </a:ext>
            </a:extLst>
          </p:cNvPr>
          <p:cNvSpPr>
            <a:spLocks noGrp="1"/>
          </p:cNvSpPr>
          <p:nvPr>
            <p:ph type="title"/>
          </p:nvPr>
        </p:nvSpPr>
        <p:spPr/>
        <p:txBody>
          <a:bodyPr/>
          <a:lstStyle/>
          <a:p>
            <a:r>
              <a:rPr kumimoji="1" lang="en-US" altLang="zh-CN" dirty="0"/>
              <a:t>Problem 1</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79B233-5030-AB4E-A407-B60D12A70FD5}"/>
                  </a:ext>
                </a:extLst>
              </p:cNvPr>
              <p:cNvSpPr>
                <a:spLocks noGrp="1"/>
              </p:cNvSpPr>
              <p:nvPr>
                <p:ph idx="1"/>
              </p:nvPr>
            </p:nvSpPr>
            <p:spPr/>
            <p:txBody>
              <a:bodyPr/>
              <a:lstStyle/>
              <a:p>
                <a:r>
                  <a:rPr kumimoji="1" lang="en" altLang="zh-CN" dirty="0"/>
                  <a:t>Calculate and compare the expected value and standard deviation of Pt</a:t>
                </a:r>
              </a:p>
              <a:p>
                <a:pPr lvl="1"/>
                <a:r>
                  <a:rPr kumimoji="1" lang="en" altLang="zh-CN" dirty="0"/>
                  <a:t>3 ways of price simulation</a:t>
                </a:r>
              </a:p>
              <a:p>
                <a:pPr lvl="2"/>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−1</m:t>
                        </m:r>
                      </m:sub>
                    </m:sSub>
                  </m:oMath>
                </a14:m>
                <a:r>
                  <a:rPr kumimoji="1" lang="en-US" altLang="zh-CN" dirty="0"/>
                  <a:t>+</a:t>
                </a:r>
                <a:r>
                  <a:rPr kumimoji="1" lang="en-US" altLang="zh-CN" b="0"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𝑡</m:t>
                        </m:r>
                      </m:sub>
                    </m:sSub>
                  </m:oMath>
                </a14:m>
                <a:endParaRPr kumimoji="1" lang="en-US" altLang="zh-CN" dirty="0"/>
              </a:p>
              <a:p>
                <a:pPr lvl="2"/>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−1</m:t>
                        </m:r>
                      </m:sub>
                    </m:sSub>
                    <m:r>
                      <a:rPr kumimoji="1" lang="en-US" altLang="zh-CN" b="0" i="0" smtClean="0">
                        <a:latin typeface="Cambria Math" panose="02040503050406030204" pitchFamily="18" charset="0"/>
                      </a:rPr>
                      <m:t>(1+</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oMath>
                </a14:m>
                <a:endParaRPr kumimoji="1" lang="en-US" altLang="zh-CN" dirty="0"/>
              </a:p>
              <a:p>
                <a:pPr lvl="2"/>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−1</m:t>
                        </m:r>
                      </m:sub>
                    </m:s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𝑒</m:t>
                        </m:r>
                      </m:e>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𝑡</m:t>
                            </m:r>
                          </m:sub>
                        </m:sSub>
                      </m:sup>
                    </m:sSup>
                  </m:oMath>
                </a14:m>
                <a:endParaRPr kumimoji="1" lang="en-US" altLang="zh-CN" dirty="0"/>
              </a:p>
              <a:p>
                <a:pPr lvl="1"/>
                <a:r>
                  <a:rPr kumimoji="1" lang="en-US" altLang="zh-CN" dirty="0"/>
                  <a:t>Let Pt-1 = 100, std = 0.1</a:t>
                </a:r>
                <a:endParaRPr kumimoji="1" lang="zh-CN" altLang="en-US" dirty="0"/>
              </a:p>
            </p:txBody>
          </p:sp>
        </mc:Choice>
        <mc:Fallback xmlns="">
          <p:sp>
            <p:nvSpPr>
              <p:cNvPr id="3" name="内容占位符 2">
                <a:extLst>
                  <a:ext uri="{FF2B5EF4-FFF2-40B4-BE49-F238E27FC236}">
                    <a16:creationId xmlns:a16="http://schemas.microsoft.com/office/drawing/2014/main" id="{7279B233-5030-AB4E-A407-B60D12A70FD5}"/>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zh-CN" altLang="en-US">
                    <a:noFill/>
                  </a:rPr>
                  <a:t> </a:t>
                </a:r>
              </a:p>
            </p:txBody>
          </p:sp>
        </mc:Fallback>
      </mc:AlternateContent>
      <p:pic>
        <p:nvPicPr>
          <p:cNvPr id="5" name="图片 4" descr="手机屏幕的截图&#10;&#10;描述已自动生成">
            <a:extLst>
              <a:ext uri="{FF2B5EF4-FFF2-40B4-BE49-F238E27FC236}">
                <a16:creationId xmlns:a16="http://schemas.microsoft.com/office/drawing/2014/main" id="{C42A1FC3-8EF4-BD4B-BD92-24F7483B6247}"/>
              </a:ext>
            </a:extLst>
          </p:cNvPr>
          <p:cNvPicPr>
            <a:picLocks noChangeAspect="1"/>
          </p:cNvPicPr>
          <p:nvPr/>
        </p:nvPicPr>
        <p:blipFill>
          <a:blip r:embed="rId3"/>
          <a:stretch>
            <a:fillRect/>
          </a:stretch>
        </p:blipFill>
        <p:spPr>
          <a:xfrm>
            <a:off x="3429000" y="4737100"/>
            <a:ext cx="5334000" cy="1574800"/>
          </a:xfrm>
          <a:prstGeom prst="rect">
            <a:avLst/>
          </a:prstGeom>
        </p:spPr>
      </p:pic>
    </p:spTree>
    <p:extLst>
      <p:ext uri="{BB962C8B-B14F-4D97-AF65-F5344CB8AC3E}">
        <p14:creationId xmlns:p14="http://schemas.microsoft.com/office/powerpoint/2010/main" val="93980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676CC-945F-644D-8E19-93C867BE1EFF}"/>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57228F41-2E99-A24E-85DA-DD7F816950C5}"/>
              </a:ext>
            </a:extLst>
          </p:cNvPr>
          <p:cNvSpPr>
            <a:spLocks noGrp="1"/>
          </p:cNvSpPr>
          <p:nvPr>
            <p:ph idx="1"/>
          </p:nvPr>
        </p:nvSpPr>
        <p:spPr/>
        <p:txBody>
          <a:bodyPr/>
          <a:lstStyle/>
          <a:p>
            <a:r>
              <a:rPr kumimoji="1" lang="en-US" altLang="zh-CN" dirty="0"/>
              <a:t>Show the mean and standard deviation match my expectations</a:t>
            </a:r>
          </a:p>
          <a:p>
            <a:pPr lvl="1"/>
            <a:endParaRPr kumimoji="1" lang="zh-CN" altLang="en-US" dirty="0"/>
          </a:p>
        </p:txBody>
      </p:sp>
      <p:pic>
        <p:nvPicPr>
          <p:cNvPr id="5" name="图片 4" descr="文本&#10;&#10;描述已自动生成">
            <a:extLst>
              <a:ext uri="{FF2B5EF4-FFF2-40B4-BE49-F238E27FC236}">
                <a16:creationId xmlns:a16="http://schemas.microsoft.com/office/drawing/2014/main" id="{4195522A-CFC5-6D47-9630-9C00AC681D3B}"/>
              </a:ext>
            </a:extLst>
          </p:cNvPr>
          <p:cNvPicPr>
            <a:picLocks noChangeAspect="1"/>
          </p:cNvPicPr>
          <p:nvPr/>
        </p:nvPicPr>
        <p:blipFill>
          <a:blip r:embed="rId2"/>
          <a:stretch>
            <a:fillRect/>
          </a:stretch>
        </p:blipFill>
        <p:spPr>
          <a:xfrm>
            <a:off x="2673350" y="2670175"/>
            <a:ext cx="6845300" cy="3822700"/>
          </a:xfrm>
          <a:prstGeom prst="rect">
            <a:avLst/>
          </a:prstGeom>
        </p:spPr>
      </p:pic>
    </p:spTree>
    <p:extLst>
      <p:ext uri="{BB962C8B-B14F-4D97-AF65-F5344CB8AC3E}">
        <p14:creationId xmlns:p14="http://schemas.microsoft.com/office/powerpoint/2010/main" val="348985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676CC-945F-644D-8E19-93C867BE1EFF}"/>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57228F41-2E99-A24E-85DA-DD7F816950C5}"/>
              </a:ext>
            </a:extLst>
          </p:cNvPr>
          <p:cNvSpPr>
            <a:spLocks noGrp="1"/>
          </p:cNvSpPr>
          <p:nvPr>
            <p:ph idx="1"/>
          </p:nvPr>
        </p:nvSpPr>
        <p:spPr/>
        <p:txBody>
          <a:bodyPr/>
          <a:lstStyle/>
          <a:p>
            <a:r>
              <a:rPr kumimoji="1" lang="en-US" altLang="zh-CN" dirty="0"/>
              <a:t>Show the mean and standard deviation match my expectations</a:t>
            </a:r>
          </a:p>
          <a:p>
            <a:pPr lvl="1"/>
            <a:r>
              <a:rPr kumimoji="1" lang="en" altLang="zh-CN" dirty="0"/>
              <a:t>Since I set the initial price to be 100, and the sigma to be 0.1, the expectation of Pt should be around 100, the standard deviation of Brownian motion Pt should be around 0.1, and the standard deviation of arithmetic and geometric Pt should be around 10. Therefore, the means and standard deviations match my expectations.</a:t>
            </a:r>
            <a:endParaRPr kumimoji="1" lang="zh-CN" altLang="en-US" dirty="0"/>
          </a:p>
        </p:txBody>
      </p:sp>
    </p:spTree>
    <p:extLst>
      <p:ext uri="{BB962C8B-B14F-4D97-AF65-F5344CB8AC3E}">
        <p14:creationId xmlns:p14="http://schemas.microsoft.com/office/powerpoint/2010/main" val="311094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F5DDD-FD48-0D49-AFEC-50C6941AAE69}"/>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FF8F3CB8-838C-4845-886B-5918F84F40C6}"/>
              </a:ext>
            </a:extLst>
          </p:cNvPr>
          <p:cNvSpPr>
            <a:spLocks noGrp="1"/>
          </p:cNvSpPr>
          <p:nvPr>
            <p:ph idx="1"/>
          </p:nvPr>
        </p:nvSpPr>
        <p:spPr/>
        <p:txBody>
          <a:bodyPr/>
          <a:lstStyle/>
          <a:p>
            <a:r>
              <a:rPr kumimoji="1" lang="en" altLang="zh-CN" dirty="0"/>
              <a:t>Implement a function similar to the “</a:t>
            </a:r>
            <a:r>
              <a:rPr kumimoji="1" lang="en" altLang="zh-CN" dirty="0" err="1"/>
              <a:t>return_calculate</a:t>
            </a:r>
            <a:r>
              <a:rPr kumimoji="1" lang="en" altLang="zh-CN" dirty="0"/>
              <a:t>()” in this week’s code</a:t>
            </a:r>
            <a:endParaRPr kumimoji="1" lang="zh-CN" altLang="en-US" dirty="0"/>
          </a:p>
        </p:txBody>
      </p:sp>
      <p:pic>
        <p:nvPicPr>
          <p:cNvPr id="5" name="图片 4" descr="文本&#10;&#10;描述已自动生成">
            <a:extLst>
              <a:ext uri="{FF2B5EF4-FFF2-40B4-BE49-F238E27FC236}">
                <a16:creationId xmlns:a16="http://schemas.microsoft.com/office/drawing/2014/main" id="{6AA1FED1-519C-C740-A23B-57D186C8DF5E}"/>
              </a:ext>
            </a:extLst>
          </p:cNvPr>
          <p:cNvPicPr>
            <a:picLocks noChangeAspect="1"/>
          </p:cNvPicPr>
          <p:nvPr/>
        </p:nvPicPr>
        <p:blipFill>
          <a:blip r:embed="rId2"/>
          <a:stretch>
            <a:fillRect/>
          </a:stretch>
        </p:blipFill>
        <p:spPr>
          <a:xfrm>
            <a:off x="3457423" y="2506662"/>
            <a:ext cx="5277154" cy="4351338"/>
          </a:xfrm>
          <a:prstGeom prst="rect">
            <a:avLst/>
          </a:prstGeom>
        </p:spPr>
      </p:pic>
    </p:spTree>
    <p:extLst>
      <p:ext uri="{BB962C8B-B14F-4D97-AF65-F5344CB8AC3E}">
        <p14:creationId xmlns:p14="http://schemas.microsoft.com/office/powerpoint/2010/main" val="197511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Calculate </a:t>
            </a:r>
            <a:r>
              <a:rPr lang="en" altLang="zh-CN" dirty="0" err="1"/>
              <a:t>VaR</a:t>
            </a:r>
            <a:r>
              <a:rPr lang="en" altLang="zh-CN" dirty="0"/>
              <a:t> using a normal distribution, a normal distribution with an Exponentially Weighted variance, a MLE fitted T distribution, and a Historic Simulation</a:t>
            </a:r>
          </a:p>
          <a:p>
            <a:pPr lvl="1"/>
            <a:r>
              <a:rPr lang="en" altLang="zh-CN" dirty="0" err="1"/>
              <a:t>VaR</a:t>
            </a:r>
            <a:r>
              <a:rPr lang="en" altLang="zh-CN" dirty="0"/>
              <a:t> with a normal distribution is basically the percentile of a normal distribution given the significance level, mean, and standard deviation.</a:t>
            </a:r>
            <a:endParaRPr kumimoji="1" lang="zh-CN" altLang="en-US" dirty="0"/>
          </a:p>
        </p:txBody>
      </p:sp>
      <p:pic>
        <p:nvPicPr>
          <p:cNvPr id="5" name="图片 4">
            <a:extLst>
              <a:ext uri="{FF2B5EF4-FFF2-40B4-BE49-F238E27FC236}">
                <a16:creationId xmlns:a16="http://schemas.microsoft.com/office/drawing/2014/main" id="{77BE6DB1-89B2-DD46-A634-10768C1529A3}"/>
              </a:ext>
            </a:extLst>
          </p:cNvPr>
          <p:cNvPicPr>
            <a:picLocks noChangeAspect="1"/>
          </p:cNvPicPr>
          <p:nvPr/>
        </p:nvPicPr>
        <p:blipFill>
          <a:blip r:embed="rId2"/>
          <a:stretch>
            <a:fillRect/>
          </a:stretch>
        </p:blipFill>
        <p:spPr>
          <a:xfrm>
            <a:off x="3251200" y="4811690"/>
            <a:ext cx="5689600" cy="660400"/>
          </a:xfrm>
          <a:prstGeom prst="rect">
            <a:avLst/>
          </a:prstGeom>
        </p:spPr>
      </p:pic>
    </p:spTree>
    <p:extLst>
      <p:ext uri="{BB962C8B-B14F-4D97-AF65-F5344CB8AC3E}">
        <p14:creationId xmlns:p14="http://schemas.microsoft.com/office/powerpoint/2010/main" val="207699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Calculate </a:t>
            </a:r>
            <a:r>
              <a:rPr lang="en" altLang="zh-CN" dirty="0" err="1"/>
              <a:t>VaR</a:t>
            </a:r>
            <a:r>
              <a:rPr lang="en" altLang="zh-CN" dirty="0"/>
              <a:t> using a normal distribution, a normal distribution with an Exponentially Weighted variance, a MLE fitted T distribution, and a Historic Simulation</a:t>
            </a:r>
          </a:p>
          <a:p>
            <a:pPr lvl="1"/>
            <a:r>
              <a:rPr lang="en" altLang="zh-CN" dirty="0" err="1"/>
              <a:t>VaR</a:t>
            </a:r>
            <a:r>
              <a:rPr lang="en" altLang="zh-CN" dirty="0"/>
              <a:t> with a exponentially weighted variance normal distribution is the percentile of a normal distribution given the significance level, mean, and a exponentially weighted standard deviation.</a:t>
            </a:r>
          </a:p>
        </p:txBody>
      </p:sp>
      <p:pic>
        <p:nvPicPr>
          <p:cNvPr id="6" name="图片 5" descr="文本&#10;&#10;描述已自动生成">
            <a:extLst>
              <a:ext uri="{FF2B5EF4-FFF2-40B4-BE49-F238E27FC236}">
                <a16:creationId xmlns:a16="http://schemas.microsoft.com/office/drawing/2014/main" id="{8E793E86-8CE8-1149-9C78-4045EE0EF3CF}"/>
              </a:ext>
            </a:extLst>
          </p:cNvPr>
          <p:cNvPicPr>
            <a:picLocks noChangeAspect="1"/>
          </p:cNvPicPr>
          <p:nvPr/>
        </p:nvPicPr>
        <p:blipFill>
          <a:blip r:embed="rId2"/>
          <a:stretch>
            <a:fillRect/>
          </a:stretch>
        </p:blipFill>
        <p:spPr>
          <a:xfrm>
            <a:off x="2844800" y="4635500"/>
            <a:ext cx="6502400" cy="1676400"/>
          </a:xfrm>
          <a:prstGeom prst="rect">
            <a:avLst/>
          </a:prstGeom>
        </p:spPr>
      </p:pic>
    </p:spTree>
    <p:extLst>
      <p:ext uri="{BB962C8B-B14F-4D97-AF65-F5344CB8AC3E}">
        <p14:creationId xmlns:p14="http://schemas.microsoft.com/office/powerpoint/2010/main" val="164067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Calculate </a:t>
            </a:r>
            <a:r>
              <a:rPr lang="en" altLang="zh-CN" dirty="0" err="1"/>
              <a:t>VaR</a:t>
            </a:r>
            <a:r>
              <a:rPr lang="en" altLang="zh-CN" dirty="0"/>
              <a:t> using a normal distribution, a normal distribution with an Exponentially Weighted variance, a MLE fitted T distribution, and a Historic Simulation</a:t>
            </a:r>
          </a:p>
          <a:p>
            <a:pPr lvl="1"/>
            <a:r>
              <a:rPr lang="en" altLang="zh-CN" dirty="0" err="1"/>
              <a:t>VaR</a:t>
            </a:r>
            <a:r>
              <a:rPr lang="en" altLang="zh-CN" dirty="0"/>
              <a:t> with MLE fitted T distribution is the percentile of a generalized T distribution given the MLE estimated degree of freedom and standard deviation.</a:t>
            </a:r>
          </a:p>
        </p:txBody>
      </p:sp>
      <p:pic>
        <p:nvPicPr>
          <p:cNvPr id="5" name="图片 4" descr="文本&#10;&#10;描述已自动生成">
            <a:extLst>
              <a:ext uri="{FF2B5EF4-FFF2-40B4-BE49-F238E27FC236}">
                <a16:creationId xmlns:a16="http://schemas.microsoft.com/office/drawing/2014/main" id="{2D91991A-46F4-264A-A353-72043433E757}"/>
              </a:ext>
            </a:extLst>
          </p:cNvPr>
          <p:cNvPicPr>
            <a:picLocks noChangeAspect="1"/>
          </p:cNvPicPr>
          <p:nvPr/>
        </p:nvPicPr>
        <p:blipFill>
          <a:blip r:embed="rId2"/>
          <a:stretch>
            <a:fillRect/>
          </a:stretch>
        </p:blipFill>
        <p:spPr>
          <a:xfrm>
            <a:off x="2565400" y="4152900"/>
            <a:ext cx="7061200" cy="2705100"/>
          </a:xfrm>
          <a:prstGeom prst="rect">
            <a:avLst/>
          </a:prstGeom>
        </p:spPr>
      </p:pic>
    </p:spTree>
    <p:extLst>
      <p:ext uri="{BB962C8B-B14F-4D97-AF65-F5344CB8AC3E}">
        <p14:creationId xmlns:p14="http://schemas.microsoft.com/office/powerpoint/2010/main" val="64005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BD8B-25DE-2A48-AAE8-A757F54D9A11}"/>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3EAEE449-BC45-1648-8737-2B474D0400DF}"/>
              </a:ext>
            </a:extLst>
          </p:cNvPr>
          <p:cNvSpPr>
            <a:spLocks noGrp="1"/>
          </p:cNvSpPr>
          <p:nvPr>
            <p:ph idx="1"/>
          </p:nvPr>
        </p:nvSpPr>
        <p:spPr/>
        <p:txBody>
          <a:bodyPr/>
          <a:lstStyle/>
          <a:p>
            <a:r>
              <a:rPr lang="en" altLang="zh-CN" dirty="0"/>
              <a:t>Calculate </a:t>
            </a:r>
            <a:r>
              <a:rPr lang="en" altLang="zh-CN" dirty="0" err="1"/>
              <a:t>VaR</a:t>
            </a:r>
            <a:r>
              <a:rPr lang="en" altLang="zh-CN" dirty="0"/>
              <a:t> using a normal distribution, a normal distribution with an Exponentially Weighted variance, a MLE fitted T distribution, and a Historic Simulation</a:t>
            </a:r>
          </a:p>
          <a:p>
            <a:pPr lvl="1"/>
            <a:r>
              <a:rPr lang="en" altLang="zh-CN" dirty="0" err="1"/>
              <a:t>VaR</a:t>
            </a:r>
            <a:r>
              <a:rPr lang="en" altLang="zh-CN" dirty="0"/>
              <a:t> with a historical simulation is basically the quantile of all the historical data given a significance level.</a:t>
            </a:r>
          </a:p>
        </p:txBody>
      </p:sp>
      <p:pic>
        <p:nvPicPr>
          <p:cNvPr id="6" name="图片 5">
            <a:extLst>
              <a:ext uri="{FF2B5EF4-FFF2-40B4-BE49-F238E27FC236}">
                <a16:creationId xmlns:a16="http://schemas.microsoft.com/office/drawing/2014/main" id="{34E6EFF5-D49A-C84A-A186-BA1BC5D3C680}"/>
              </a:ext>
            </a:extLst>
          </p:cNvPr>
          <p:cNvPicPr>
            <a:picLocks noChangeAspect="1"/>
          </p:cNvPicPr>
          <p:nvPr/>
        </p:nvPicPr>
        <p:blipFill>
          <a:blip r:embed="rId2"/>
          <a:stretch>
            <a:fillRect/>
          </a:stretch>
        </p:blipFill>
        <p:spPr>
          <a:xfrm>
            <a:off x="2990850" y="4870272"/>
            <a:ext cx="6210300" cy="749300"/>
          </a:xfrm>
          <a:prstGeom prst="rect">
            <a:avLst/>
          </a:prstGeom>
        </p:spPr>
      </p:pic>
    </p:spTree>
    <p:extLst>
      <p:ext uri="{BB962C8B-B14F-4D97-AF65-F5344CB8AC3E}">
        <p14:creationId xmlns:p14="http://schemas.microsoft.com/office/powerpoint/2010/main" val="27813224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654</Words>
  <Application>Microsoft Macintosh PowerPoint</Application>
  <PresentationFormat>宽屏</PresentationFormat>
  <Paragraphs>46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Response for Project 3</vt:lpstr>
      <vt:lpstr>Problem 1</vt:lpstr>
      <vt:lpstr>Problem 1</vt:lpstr>
      <vt:lpstr>Problem 1</vt:lpstr>
      <vt:lpstr>Problem 2</vt:lpstr>
      <vt:lpstr>Problem 2</vt:lpstr>
      <vt:lpstr>Problem 2</vt:lpstr>
      <vt:lpstr>Problem 2</vt:lpstr>
      <vt:lpstr>Problem 2</vt:lpstr>
      <vt:lpstr>Problem 2</vt:lpstr>
      <vt:lpstr>Problem 2</vt:lpstr>
      <vt:lpstr>Problem 2</vt:lpstr>
      <vt:lpstr>Problem 3</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 for Project 3</dc:title>
  <dc:creator>Ruonan Zhu (SME,117020426)</dc:creator>
  <cp:lastModifiedBy>Ruonan Zhu (SME,117020426)</cp:lastModifiedBy>
  <cp:revision>1</cp:revision>
  <dcterms:created xsi:type="dcterms:W3CDTF">2022-02-12T05:54:49Z</dcterms:created>
  <dcterms:modified xsi:type="dcterms:W3CDTF">2022-02-12T06:11:05Z</dcterms:modified>
</cp:coreProperties>
</file>