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5"/>
    <p:restoredTop sz="94672"/>
  </p:normalViewPr>
  <p:slideViewPr>
    <p:cSldViewPr snapToGrid="0" snapToObjects="1">
      <p:cViewPr varScale="1">
        <p:scale>
          <a:sx n="69" d="100"/>
          <a:sy n="69" d="100"/>
        </p:scale>
        <p:origin x="224"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FE39E-B892-BE4A-B571-BEAE656CFD5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2CC68C7-DE3F-5249-ADCD-A89BAA1B4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0ABF5E3-CCE4-A04F-A0F1-322194E4C3B4}"/>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5" name="页脚占位符 4">
            <a:extLst>
              <a:ext uri="{FF2B5EF4-FFF2-40B4-BE49-F238E27FC236}">
                <a16:creationId xmlns:a16="http://schemas.microsoft.com/office/drawing/2014/main" id="{D9821541-733E-4141-89A7-73A7484C663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6F79807-80C7-2C48-8DA4-CE3C5EC2ACF0}"/>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258295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6E28B-CD28-064E-A28C-B6CD4C4D627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3D62558-B1AB-3043-91FD-A61026C5CD9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A5BB520-857F-7C4F-B781-495BC7518BFE}"/>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5" name="页脚占位符 4">
            <a:extLst>
              <a:ext uri="{FF2B5EF4-FFF2-40B4-BE49-F238E27FC236}">
                <a16:creationId xmlns:a16="http://schemas.microsoft.com/office/drawing/2014/main" id="{A035245E-1E0B-5741-B952-97B14CA130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CE7F08-8CCD-3E44-9454-594104068950}"/>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264934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0CEBB5-E9A7-7E45-907F-8AB7A710033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BE673A1-51B2-BC4D-AA77-22E2AF64F1F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3D45EC6-4E5E-5046-B699-27F847F08370}"/>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5" name="页脚占位符 4">
            <a:extLst>
              <a:ext uri="{FF2B5EF4-FFF2-40B4-BE49-F238E27FC236}">
                <a16:creationId xmlns:a16="http://schemas.microsoft.com/office/drawing/2014/main" id="{7E1251BE-A50A-A24E-98A7-27F6AA92A4E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477C130-11B5-E642-89FD-AD105993F197}"/>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362895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8FD51-297E-F142-8071-18956E0ACDB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B15B87C-9F69-1A4B-8F12-841111707A8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0B9AD4F-565A-2746-B68B-4633D2A97C31}"/>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5" name="页脚占位符 4">
            <a:extLst>
              <a:ext uri="{FF2B5EF4-FFF2-40B4-BE49-F238E27FC236}">
                <a16:creationId xmlns:a16="http://schemas.microsoft.com/office/drawing/2014/main" id="{804E1185-6ED5-4A40-9EFC-EFA1E1CD80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1F3C17E-A897-0840-BED5-E5514B44898C}"/>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47222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1ADB9-1B85-724A-9ADA-74B574258C4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68805D2-3308-BB4E-939D-956EEA539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0819F97-A44C-A146-A78E-245A62884D94}"/>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5" name="页脚占位符 4">
            <a:extLst>
              <a:ext uri="{FF2B5EF4-FFF2-40B4-BE49-F238E27FC236}">
                <a16:creationId xmlns:a16="http://schemas.microsoft.com/office/drawing/2014/main" id="{8349D9FF-6466-6343-8128-AC982F931A5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619D47-70BE-EB43-852A-38A966BAF791}"/>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246451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EBB4B-67D2-1540-B546-454E56E505D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73F800F-8AC3-594D-A80D-C24012DDF70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2146910-4219-FA46-8D9A-406D1CC73C5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14A4657-D2EF-B341-9296-144FA6182BB2}"/>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6" name="页脚占位符 5">
            <a:extLst>
              <a:ext uri="{FF2B5EF4-FFF2-40B4-BE49-F238E27FC236}">
                <a16:creationId xmlns:a16="http://schemas.microsoft.com/office/drawing/2014/main" id="{68E3D8EC-F563-154F-B3CF-1CDCDFE7D25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8AB22E-E6F3-3440-93CA-03E484939C57}"/>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69953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FD950-52FB-1548-A2A0-A6DD91BE80C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2D1BC19-B16F-1242-8006-B5BAF4F51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648DC56-6DC5-2843-AF20-699D14B59D4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29E4343-EE6E-B445-9DEF-130D1D336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E362074-CA91-5344-8D8B-2004DAE5432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47C72D48-BBBE-484E-A643-A96C9122DEAD}"/>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8" name="页脚占位符 7">
            <a:extLst>
              <a:ext uri="{FF2B5EF4-FFF2-40B4-BE49-F238E27FC236}">
                <a16:creationId xmlns:a16="http://schemas.microsoft.com/office/drawing/2014/main" id="{E8421BF4-FB7A-FB47-90E1-8B641F42DBF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45A53E8-6503-784B-815C-B1BB13819F76}"/>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420038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6322A-FB7A-444F-873C-70A4649F687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A5F62D3-C162-EE44-9768-71A29FB6AC02}"/>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4" name="页脚占位符 3">
            <a:extLst>
              <a:ext uri="{FF2B5EF4-FFF2-40B4-BE49-F238E27FC236}">
                <a16:creationId xmlns:a16="http://schemas.microsoft.com/office/drawing/2014/main" id="{8ABA1F56-4248-3647-B9D9-DF652A78C14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2004757-E260-CA4B-94AB-1FFC65AE5DFA}"/>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250557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909692-E94A-1C45-9108-45BEE0866154}"/>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3" name="页脚占位符 2">
            <a:extLst>
              <a:ext uri="{FF2B5EF4-FFF2-40B4-BE49-F238E27FC236}">
                <a16:creationId xmlns:a16="http://schemas.microsoft.com/office/drawing/2014/main" id="{F821A9A3-3901-494C-8624-0FF71B0E845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D2660D7-F651-D04E-87CC-BF828AC4BEA2}"/>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185457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F3F50-2645-6145-98DF-787304EE86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9107823-F7B9-3B48-94CC-584CB9B4B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33AFC98-0478-B44A-AC9D-907C17650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B812E26-314D-3C40-9B48-FBBFF894F9FF}"/>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6" name="页脚占位符 5">
            <a:extLst>
              <a:ext uri="{FF2B5EF4-FFF2-40B4-BE49-F238E27FC236}">
                <a16:creationId xmlns:a16="http://schemas.microsoft.com/office/drawing/2014/main" id="{A313B091-448D-EC47-B9C6-FDA5D95CDE7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2FD8324-DCD4-FF49-835F-B13676FD2EDD}"/>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18777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C2C4C-EABD-D54B-B700-D6A83ECC370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7E8D792-773D-7F42-9512-8922897D4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7B5B6DF-3E2F-8D4F-A0CF-6BBAD8493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75A1631-02D7-F444-A9A0-88479E58471C}"/>
              </a:ext>
            </a:extLst>
          </p:cNvPr>
          <p:cNvSpPr>
            <a:spLocks noGrp="1"/>
          </p:cNvSpPr>
          <p:nvPr>
            <p:ph type="dt" sz="half" idx="10"/>
          </p:nvPr>
        </p:nvSpPr>
        <p:spPr/>
        <p:txBody>
          <a:bodyPr/>
          <a:lstStyle/>
          <a:p>
            <a:fld id="{F28CE8FA-A4E6-1B44-8DB7-3233910DAA67}" type="datetimeFigureOut">
              <a:rPr kumimoji="1" lang="zh-CN" altLang="en-US" smtClean="0"/>
              <a:t>2022/2/4</a:t>
            </a:fld>
            <a:endParaRPr kumimoji="1" lang="zh-CN" altLang="en-US"/>
          </a:p>
        </p:txBody>
      </p:sp>
      <p:sp>
        <p:nvSpPr>
          <p:cNvPr id="6" name="页脚占位符 5">
            <a:extLst>
              <a:ext uri="{FF2B5EF4-FFF2-40B4-BE49-F238E27FC236}">
                <a16:creationId xmlns:a16="http://schemas.microsoft.com/office/drawing/2014/main" id="{ED2AFA9D-6DB2-FA45-9992-E23B3BD4C4B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0A88702-A9C5-9041-B4F2-6F2A383C6E08}"/>
              </a:ext>
            </a:extLst>
          </p:cNvPr>
          <p:cNvSpPr>
            <a:spLocks noGrp="1"/>
          </p:cNvSpPr>
          <p:nvPr>
            <p:ph type="sldNum" sz="quarter" idx="12"/>
          </p:nvPr>
        </p:nvSpPr>
        <p:spPr/>
        <p:txBody>
          <a:body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103067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D5BB3C-39DE-A549-8E91-D0114D7A5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B7A377C-4320-A842-974D-5CFE07A27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15F99BA-2BA5-4A45-A7BE-7AEA2FC3C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CE8FA-A4E6-1B44-8DB7-3233910DAA67}" type="datetimeFigureOut">
              <a:rPr kumimoji="1" lang="zh-CN" altLang="en-US" smtClean="0"/>
              <a:t>2022/2/4</a:t>
            </a:fld>
            <a:endParaRPr kumimoji="1" lang="zh-CN" altLang="en-US"/>
          </a:p>
        </p:txBody>
      </p:sp>
      <p:sp>
        <p:nvSpPr>
          <p:cNvPr id="5" name="页脚占位符 4">
            <a:extLst>
              <a:ext uri="{FF2B5EF4-FFF2-40B4-BE49-F238E27FC236}">
                <a16:creationId xmlns:a16="http://schemas.microsoft.com/office/drawing/2014/main" id="{A7BFE674-92C7-E941-A7F6-3306B4DA2A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7489C43-9D4C-A442-BACD-C3CE7B200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00247-A63B-2441-B007-7A6D4530028F}" type="slidenum">
              <a:rPr kumimoji="1" lang="zh-CN" altLang="en-US" smtClean="0"/>
              <a:t>‹#›</a:t>
            </a:fld>
            <a:endParaRPr kumimoji="1" lang="zh-CN" altLang="en-US"/>
          </a:p>
        </p:txBody>
      </p:sp>
    </p:spTree>
    <p:extLst>
      <p:ext uri="{BB962C8B-B14F-4D97-AF65-F5344CB8AC3E}">
        <p14:creationId xmlns:p14="http://schemas.microsoft.com/office/powerpoint/2010/main" val="1275969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2DB59-C0D7-354C-BA92-166C87B98311}"/>
              </a:ext>
            </a:extLst>
          </p:cNvPr>
          <p:cNvSpPr>
            <a:spLocks noGrp="1"/>
          </p:cNvSpPr>
          <p:nvPr>
            <p:ph type="ctrTitle"/>
          </p:nvPr>
        </p:nvSpPr>
        <p:spPr/>
        <p:txBody>
          <a:bodyPr/>
          <a:lstStyle/>
          <a:p>
            <a:r>
              <a:rPr kumimoji="1" lang="en-US" altLang="zh-CN" dirty="0"/>
              <a:t>Project 2 Response</a:t>
            </a:r>
            <a:endParaRPr kumimoji="1" lang="zh-CN" altLang="en-US" dirty="0"/>
          </a:p>
        </p:txBody>
      </p:sp>
      <p:sp>
        <p:nvSpPr>
          <p:cNvPr id="3" name="副标题 2">
            <a:extLst>
              <a:ext uri="{FF2B5EF4-FFF2-40B4-BE49-F238E27FC236}">
                <a16:creationId xmlns:a16="http://schemas.microsoft.com/office/drawing/2014/main" id="{D5CBFF7B-B498-5746-B6B3-85198E1C15FA}"/>
              </a:ext>
            </a:extLst>
          </p:cNvPr>
          <p:cNvSpPr>
            <a:spLocks noGrp="1"/>
          </p:cNvSpPr>
          <p:nvPr>
            <p:ph type="subTitle" idx="1"/>
          </p:nvPr>
        </p:nvSpPr>
        <p:spPr/>
        <p:txBody>
          <a:bodyPr/>
          <a:lstStyle/>
          <a:p>
            <a:r>
              <a:rPr kumimoji="1" lang="en-US" altLang="zh-CN" dirty="0" err="1"/>
              <a:t>Rora</a:t>
            </a:r>
            <a:r>
              <a:rPr kumimoji="1" lang="en-US" altLang="zh-CN" dirty="0"/>
              <a:t> Zhu FINTECH 590</a:t>
            </a:r>
            <a:endParaRPr kumimoji="1" lang="zh-CN" altLang="en-US" dirty="0"/>
          </a:p>
        </p:txBody>
      </p:sp>
    </p:spTree>
    <p:extLst>
      <p:ext uri="{BB962C8B-B14F-4D97-AF65-F5344CB8AC3E}">
        <p14:creationId xmlns:p14="http://schemas.microsoft.com/office/powerpoint/2010/main" val="310577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A779-722E-E54D-ADCD-58D3F4993EBC}"/>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2C87945D-7B9B-8746-A4B9-FEC01611E4DE}"/>
              </a:ext>
            </a:extLst>
          </p:cNvPr>
          <p:cNvSpPr>
            <a:spLocks noGrp="1"/>
          </p:cNvSpPr>
          <p:nvPr>
            <p:ph idx="1"/>
          </p:nvPr>
        </p:nvSpPr>
        <p:spPr/>
        <p:txBody>
          <a:bodyPr/>
          <a:lstStyle/>
          <a:p>
            <a:r>
              <a:rPr lang="en" altLang="zh-CN" dirty="0"/>
              <a:t>Compare the results of both using the </a:t>
            </a:r>
            <a:r>
              <a:rPr lang="en" altLang="zh-CN" dirty="0" err="1"/>
              <a:t>Frobenius</a:t>
            </a:r>
            <a:r>
              <a:rPr lang="en" altLang="zh-CN" dirty="0"/>
              <a:t> Norm. Compare the run time between the two. How does the run time of each function compare as N increases?</a:t>
            </a:r>
          </a:p>
          <a:p>
            <a:endParaRPr kumimoji="1" lang="zh-CN" altLang="en-US" dirty="0"/>
          </a:p>
        </p:txBody>
      </p:sp>
      <p:pic>
        <p:nvPicPr>
          <p:cNvPr id="5" name="图片 4" descr="图片包含 图形用户界面&#10;&#10;描述已自动生成">
            <a:extLst>
              <a:ext uri="{FF2B5EF4-FFF2-40B4-BE49-F238E27FC236}">
                <a16:creationId xmlns:a16="http://schemas.microsoft.com/office/drawing/2014/main" id="{5731ED10-CDE0-A84F-B6B5-5D9347034C5B}"/>
              </a:ext>
            </a:extLst>
          </p:cNvPr>
          <p:cNvPicPr>
            <a:picLocks noChangeAspect="1"/>
          </p:cNvPicPr>
          <p:nvPr/>
        </p:nvPicPr>
        <p:blipFill>
          <a:blip r:embed="rId2"/>
          <a:stretch>
            <a:fillRect/>
          </a:stretch>
        </p:blipFill>
        <p:spPr>
          <a:xfrm>
            <a:off x="-63132" y="3787796"/>
            <a:ext cx="12318264" cy="1977703"/>
          </a:xfrm>
          <a:prstGeom prst="rect">
            <a:avLst/>
          </a:prstGeom>
        </p:spPr>
      </p:pic>
    </p:spTree>
    <p:extLst>
      <p:ext uri="{BB962C8B-B14F-4D97-AF65-F5344CB8AC3E}">
        <p14:creationId xmlns:p14="http://schemas.microsoft.com/office/powerpoint/2010/main" val="401132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A779-722E-E54D-ADCD-58D3F4993EBC}"/>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2C87945D-7B9B-8746-A4B9-FEC01611E4DE}"/>
              </a:ext>
            </a:extLst>
          </p:cNvPr>
          <p:cNvSpPr>
            <a:spLocks noGrp="1"/>
          </p:cNvSpPr>
          <p:nvPr>
            <p:ph idx="1"/>
          </p:nvPr>
        </p:nvSpPr>
        <p:spPr/>
        <p:txBody>
          <a:bodyPr>
            <a:normAutofit fontScale="92500"/>
          </a:bodyPr>
          <a:lstStyle/>
          <a:p>
            <a:r>
              <a:rPr lang="en" altLang="zh-CN" dirty="0"/>
              <a:t>Compare the results of both using the </a:t>
            </a:r>
            <a:r>
              <a:rPr lang="en" altLang="zh-CN" dirty="0" err="1"/>
              <a:t>Frobenius</a:t>
            </a:r>
            <a:r>
              <a:rPr lang="en" altLang="zh-CN" dirty="0"/>
              <a:t> Norm. Compare the run time between the two. How does the run time of each function compare as N increases?</a:t>
            </a:r>
          </a:p>
          <a:p>
            <a:pPr lvl="1"/>
            <a:r>
              <a:rPr lang="en" altLang="zh-CN" dirty="0"/>
              <a:t>Given an n, the execution time for </a:t>
            </a:r>
            <a:r>
              <a:rPr lang="en" altLang="zh-CN" dirty="0" err="1"/>
              <a:t>Higham</a:t>
            </a:r>
            <a:r>
              <a:rPr lang="en" altLang="zh-CN" dirty="0"/>
              <a:t> algorithm is always larger than that for Near PSD algorithm. As n increases, the execution time for </a:t>
            </a:r>
            <a:r>
              <a:rPr lang="en" altLang="zh-CN" dirty="0" err="1"/>
              <a:t>Higham</a:t>
            </a:r>
            <a:r>
              <a:rPr lang="en" altLang="zh-CN" dirty="0"/>
              <a:t> algorithm and Near PSD algorithm increase, but the execution time for </a:t>
            </a:r>
            <a:r>
              <a:rPr lang="en" altLang="zh-CN" dirty="0" err="1"/>
              <a:t>Higham</a:t>
            </a:r>
            <a:r>
              <a:rPr lang="en" altLang="zh-CN" dirty="0"/>
              <a:t> algorithm increases faster than the execution time for Near PSD. This is because the time complexity of </a:t>
            </a:r>
            <a:r>
              <a:rPr lang="en" altLang="zh-CN" dirty="0" err="1"/>
              <a:t>Higham</a:t>
            </a:r>
            <a:r>
              <a:rPr lang="en" altLang="zh-CN" dirty="0"/>
              <a:t> algorithm is n square, but the time complexity of Near PSD algorithm is n.</a:t>
            </a:r>
          </a:p>
          <a:p>
            <a:pPr lvl="1"/>
            <a:r>
              <a:rPr lang="en" altLang="zh-CN" dirty="0"/>
              <a:t>Given an n, the </a:t>
            </a:r>
            <a:r>
              <a:rPr lang="en" altLang="zh-CN" dirty="0" err="1"/>
              <a:t>Frobenius</a:t>
            </a:r>
            <a:r>
              <a:rPr lang="en" altLang="zh-CN" dirty="0"/>
              <a:t> norm for </a:t>
            </a:r>
            <a:r>
              <a:rPr lang="en" altLang="zh-CN" dirty="0" err="1"/>
              <a:t>Higham</a:t>
            </a:r>
            <a:r>
              <a:rPr lang="en" altLang="zh-CN" dirty="0"/>
              <a:t> algorithm is always smaller than that for Near PSD algorithm. As n increases, the </a:t>
            </a:r>
            <a:r>
              <a:rPr lang="en" altLang="zh-CN" dirty="0" err="1"/>
              <a:t>Frobenius</a:t>
            </a:r>
            <a:r>
              <a:rPr lang="en" altLang="zh-CN" dirty="0"/>
              <a:t> norm for </a:t>
            </a:r>
            <a:r>
              <a:rPr lang="en" altLang="zh-CN" dirty="0" err="1"/>
              <a:t>Higham</a:t>
            </a:r>
            <a:r>
              <a:rPr lang="en" altLang="zh-CN" dirty="0"/>
              <a:t> algorithm and Near PSD algorithm increase, but the </a:t>
            </a:r>
            <a:r>
              <a:rPr lang="en" altLang="zh-CN" dirty="0" err="1"/>
              <a:t>Frobenius</a:t>
            </a:r>
            <a:r>
              <a:rPr lang="en" altLang="zh-CN" dirty="0"/>
              <a:t> norm for </a:t>
            </a:r>
            <a:r>
              <a:rPr lang="en" altLang="zh-CN" dirty="0" err="1"/>
              <a:t>Higham</a:t>
            </a:r>
            <a:r>
              <a:rPr lang="en" altLang="zh-CN" dirty="0"/>
              <a:t> algorithm increases slower than the </a:t>
            </a:r>
            <a:r>
              <a:rPr lang="en" altLang="zh-CN" dirty="0" err="1"/>
              <a:t>Frobenius</a:t>
            </a:r>
            <a:r>
              <a:rPr lang="en" altLang="zh-CN" dirty="0"/>
              <a:t> norm for Near PSD.</a:t>
            </a:r>
          </a:p>
          <a:p>
            <a:pPr lvl="1"/>
            <a:endParaRPr kumimoji="1" lang="zh-CN" altLang="en-US" dirty="0"/>
          </a:p>
        </p:txBody>
      </p:sp>
    </p:spTree>
    <p:extLst>
      <p:ext uri="{BB962C8B-B14F-4D97-AF65-F5344CB8AC3E}">
        <p14:creationId xmlns:p14="http://schemas.microsoft.com/office/powerpoint/2010/main" val="112119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A779-722E-E54D-ADCD-58D3F4993EBC}"/>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2C87945D-7B9B-8746-A4B9-FEC01611E4DE}"/>
              </a:ext>
            </a:extLst>
          </p:cNvPr>
          <p:cNvSpPr>
            <a:spLocks noGrp="1"/>
          </p:cNvSpPr>
          <p:nvPr>
            <p:ph idx="1"/>
          </p:nvPr>
        </p:nvSpPr>
        <p:spPr/>
        <p:txBody>
          <a:bodyPr>
            <a:normAutofit/>
          </a:bodyPr>
          <a:lstStyle/>
          <a:p>
            <a:r>
              <a:rPr lang="en" altLang="zh-CN" dirty="0"/>
              <a:t>pros and cons of each method</a:t>
            </a:r>
          </a:p>
          <a:p>
            <a:pPr lvl="1"/>
            <a:r>
              <a:rPr lang="en" altLang="zh-CN" dirty="0"/>
              <a:t>Near PSD:</a:t>
            </a:r>
          </a:p>
          <a:p>
            <a:pPr lvl="2"/>
            <a:r>
              <a:rPr lang="en" altLang="zh-CN" dirty="0"/>
              <a:t>Pros: low time complexity, quick to run</a:t>
            </a:r>
          </a:p>
          <a:p>
            <a:pPr lvl="2"/>
            <a:r>
              <a:rPr lang="en" altLang="zh-CN" dirty="0"/>
              <a:t>Cons: relatively low accuracy</a:t>
            </a:r>
          </a:p>
          <a:p>
            <a:pPr lvl="2"/>
            <a:endParaRPr lang="en" altLang="zh-CN" dirty="0"/>
          </a:p>
          <a:p>
            <a:pPr lvl="1"/>
            <a:r>
              <a:rPr lang="en" altLang="zh-CN" dirty="0" err="1"/>
              <a:t>Higham</a:t>
            </a:r>
            <a:r>
              <a:rPr lang="en" altLang="zh-CN" dirty="0"/>
              <a:t>:</a:t>
            </a:r>
          </a:p>
          <a:p>
            <a:pPr lvl="2"/>
            <a:r>
              <a:rPr lang="en" altLang="zh-CN" dirty="0"/>
              <a:t>Pros: high accuracy</a:t>
            </a:r>
          </a:p>
          <a:p>
            <a:pPr lvl="2"/>
            <a:r>
              <a:rPr lang="en" altLang="zh-CN" dirty="0"/>
              <a:t>Cons: high time complexity, slow to run</a:t>
            </a:r>
          </a:p>
          <a:p>
            <a:pPr lvl="1"/>
            <a:endParaRPr kumimoji="1" lang="zh-CN" altLang="en-US" dirty="0"/>
          </a:p>
        </p:txBody>
      </p:sp>
    </p:spTree>
    <p:extLst>
      <p:ext uri="{BB962C8B-B14F-4D97-AF65-F5344CB8AC3E}">
        <p14:creationId xmlns:p14="http://schemas.microsoft.com/office/powerpoint/2010/main" val="7369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A779-722E-E54D-ADCD-58D3F4993EBC}"/>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2C87945D-7B9B-8746-A4B9-FEC01611E4DE}"/>
              </a:ext>
            </a:extLst>
          </p:cNvPr>
          <p:cNvSpPr>
            <a:spLocks noGrp="1"/>
          </p:cNvSpPr>
          <p:nvPr>
            <p:ph idx="1"/>
          </p:nvPr>
        </p:nvSpPr>
        <p:spPr/>
        <p:txBody>
          <a:bodyPr>
            <a:normAutofit lnSpcReduction="10000"/>
          </a:bodyPr>
          <a:lstStyle/>
          <a:p>
            <a:r>
              <a:rPr lang="en" altLang="zh-CN" dirty="0"/>
              <a:t>Implement a multivariate normal simulation that allows for simulation directly from a covariance matrix or using PCA with an optional parameter for % variance explained</a:t>
            </a:r>
          </a:p>
          <a:p>
            <a:pPr lvl="1"/>
            <a:r>
              <a:rPr kumimoji="1" lang="en" altLang="zh-CN" dirty="0"/>
              <a:t>My Steps:</a:t>
            </a:r>
          </a:p>
          <a:p>
            <a:pPr lvl="2"/>
            <a:r>
              <a:rPr lang="en" altLang="zh-CN" dirty="0"/>
              <a:t>Calculate the standard deviation, EW standard deviation, Pearson correlation, and EW Pearson correlation from the covariance matrix of 101 stocks.</a:t>
            </a:r>
          </a:p>
          <a:p>
            <a:pPr lvl="2"/>
            <a:r>
              <a:rPr lang="en" altLang="zh-CN" dirty="0"/>
              <a:t>Construct 4 different covariance matrices using the standard deviations and correlations matrices above.</a:t>
            </a:r>
          </a:p>
          <a:p>
            <a:pPr lvl="2"/>
            <a:r>
              <a:rPr lang="en" altLang="zh-CN" dirty="0"/>
              <a:t>Use </a:t>
            </a:r>
            <a:r>
              <a:rPr lang="en" altLang="zh-CN" dirty="0" err="1"/>
              <a:t>CholeskyPSD</a:t>
            </a:r>
            <a:r>
              <a:rPr lang="en" altLang="zh-CN" dirty="0"/>
              <a:t> or PCA to construct the root. In terms of PCA, small eigenvalues are omitted once the explanation power exceeds a certain level.</a:t>
            </a:r>
          </a:p>
          <a:p>
            <a:pPr lvl="2"/>
            <a:r>
              <a:rPr lang="en" altLang="zh-CN" dirty="0"/>
              <a:t>Substitute the root into the multinormal simulation process to calculate 25000 draws of random data.</a:t>
            </a:r>
          </a:p>
          <a:p>
            <a:pPr lvl="2"/>
            <a:r>
              <a:rPr lang="en" altLang="zh-CN" dirty="0"/>
              <a:t>After simulating 25000 draws of data, calculate its covariance matrix and compare it with the 4 covariance matrices using </a:t>
            </a:r>
            <a:r>
              <a:rPr lang="en" altLang="zh-CN" dirty="0" err="1"/>
              <a:t>Frobenius</a:t>
            </a:r>
            <a:r>
              <a:rPr lang="en" altLang="zh-CN" dirty="0"/>
              <a:t> norm.</a:t>
            </a:r>
          </a:p>
          <a:p>
            <a:pPr lvl="2"/>
            <a:endParaRPr lang="en" altLang="zh-CN" dirty="0"/>
          </a:p>
          <a:p>
            <a:pPr lvl="2"/>
            <a:endParaRPr kumimoji="1" lang="zh-CN" altLang="en-US" dirty="0"/>
          </a:p>
        </p:txBody>
      </p:sp>
    </p:spTree>
    <p:extLst>
      <p:ext uri="{BB962C8B-B14F-4D97-AF65-F5344CB8AC3E}">
        <p14:creationId xmlns:p14="http://schemas.microsoft.com/office/powerpoint/2010/main" val="166167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A779-722E-E54D-ADCD-58D3F4993EBC}"/>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2C87945D-7B9B-8746-A4B9-FEC01611E4DE}"/>
              </a:ext>
            </a:extLst>
          </p:cNvPr>
          <p:cNvSpPr>
            <a:spLocks noGrp="1"/>
          </p:cNvSpPr>
          <p:nvPr>
            <p:ph idx="1"/>
          </p:nvPr>
        </p:nvSpPr>
        <p:spPr/>
        <p:txBody>
          <a:bodyPr>
            <a:normAutofit/>
          </a:bodyPr>
          <a:lstStyle/>
          <a:p>
            <a:r>
              <a:rPr kumimoji="1" lang="en" altLang="zh-CN" dirty="0"/>
              <a:t>Compare the simulated covariance to it’s input matrix using the </a:t>
            </a:r>
            <a:r>
              <a:rPr kumimoji="1" lang="en" altLang="zh-CN" dirty="0" err="1"/>
              <a:t>Frobenius</a:t>
            </a:r>
            <a:r>
              <a:rPr kumimoji="1" lang="en" altLang="zh-CN" dirty="0"/>
              <a:t> Norm. Compare the run times for each simulation.</a:t>
            </a:r>
          </a:p>
          <a:p>
            <a:pPr lvl="1"/>
            <a:r>
              <a:rPr lang="en" altLang="zh-CN" dirty="0"/>
              <a:t>The Execution time for direct simulation is the longest. The lower the explanation power, the shorter the execution time. </a:t>
            </a:r>
            <a:endParaRPr kumimoji="1" lang="zh-CN" altLang="en-US" dirty="0"/>
          </a:p>
        </p:txBody>
      </p:sp>
      <p:pic>
        <p:nvPicPr>
          <p:cNvPr id="5" name="图片 4" descr="一些文字和图案&#10;&#10;描述已自动生成">
            <a:extLst>
              <a:ext uri="{FF2B5EF4-FFF2-40B4-BE49-F238E27FC236}">
                <a16:creationId xmlns:a16="http://schemas.microsoft.com/office/drawing/2014/main" id="{6474F587-5C07-8C4E-9152-C984ECD5469C}"/>
              </a:ext>
            </a:extLst>
          </p:cNvPr>
          <p:cNvPicPr>
            <a:picLocks noChangeAspect="1"/>
          </p:cNvPicPr>
          <p:nvPr/>
        </p:nvPicPr>
        <p:blipFill>
          <a:blip r:embed="rId2"/>
          <a:stretch>
            <a:fillRect/>
          </a:stretch>
        </p:blipFill>
        <p:spPr>
          <a:xfrm>
            <a:off x="1924050" y="4001294"/>
            <a:ext cx="8343900" cy="1841500"/>
          </a:xfrm>
          <a:prstGeom prst="rect">
            <a:avLst/>
          </a:prstGeom>
        </p:spPr>
      </p:pic>
    </p:spTree>
    <p:extLst>
      <p:ext uri="{BB962C8B-B14F-4D97-AF65-F5344CB8AC3E}">
        <p14:creationId xmlns:p14="http://schemas.microsoft.com/office/powerpoint/2010/main" val="1956045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A779-722E-E54D-ADCD-58D3F4993EBC}"/>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2C87945D-7B9B-8746-A4B9-FEC01611E4DE}"/>
              </a:ext>
            </a:extLst>
          </p:cNvPr>
          <p:cNvSpPr>
            <a:spLocks noGrp="1"/>
          </p:cNvSpPr>
          <p:nvPr>
            <p:ph idx="1"/>
          </p:nvPr>
        </p:nvSpPr>
        <p:spPr/>
        <p:txBody>
          <a:bodyPr>
            <a:normAutofit/>
          </a:bodyPr>
          <a:lstStyle/>
          <a:p>
            <a:r>
              <a:rPr kumimoji="1" lang="en" altLang="zh-CN" dirty="0"/>
              <a:t>Compare the simulated covariance to it’s input matrix using the </a:t>
            </a:r>
            <a:r>
              <a:rPr kumimoji="1" lang="en" altLang="zh-CN" dirty="0" err="1"/>
              <a:t>Frobenius</a:t>
            </a:r>
            <a:r>
              <a:rPr kumimoji="1" lang="en" altLang="zh-CN" dirty="0"/>
              <a:t> Norm. Compare the run times for each simulation.</a:t>
            </a:r>
          </a:p>
          <a:p>
            <a:pPr lvl="1"/>
            <a:r>
              <a:rPr lang="en" altLang="zh-CN" dirty="0"/>
              <a:t>The accuracy for direct simulation and PCA with 100% explained has the highest accuracy. The lower the explanation power, the worse the accuracy.</a:t>
            </a:r>
            <a:endParaRPr kumimoji="1" lang="zh-CN" altLang="en-US" dirty="0"/>
          </a:p>
        </p:txBody>
      </p:sp>
      <p:pic>
        <p:nvPicPr>
          <p:cNvPr id="6" name="图片 5" descr="文本&#10;&#10;描述已自动生成">
            <a:extLst>
              <a:ext uri="{FF2B5EF4-FFF2-40B4-BE49-F238E27FC236}">
                <a16:creationId xmlns:a16="http://schemas.microsoft.com/office/drawing/2014/main" id="{A3FA6A6D-4122-7940-9990-AFED5103691C}"/>
              </a:ext>
            </a:extLst>
          </p:cNvPr>
          <p:cNvPicPr>
            <a:picLocks noChangeAspect="1"/>
          </p:cNvPicPr>
          <p:nvPr/>
        </p:nvPicPr>
        <p:blipFill>
          <a:blip r:embed="rId2"/>
          <a:stretch>
            <a:fillRect/>
          </a:stretch>
        </p:blipFill>
        <p:spPr>
          <a:xfrm>
            <a:off x="1962150" y="4001294"/>
            <a:ext cx="8267700" cy="1701800"/>
          </a:xfrm>
          <a:prstGeom prst="rect">
            <a:avLst/>
          </a:prstGeom>
        </p:spPr>
      </p:pic>
    </p:spTree>
    <p:extLst>
      <p:ext uri="{BB962C8B-B14F-4D97-AF65-F5344CB8AC3E}">
        <p14:creationId xmlns:p14="http://schemas.microsoft.com/office/powerpoint/2010/main" val="412341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A779-722E-E54D-ADCD-58D3F4993EBC}"/>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2C87945D-7B9B-8746-A4B9-FEC01611E4DE}"/>
              </a:ext>
            </a:extLst>
          </p:cNvPr>
          <p:cNvSpPr>
            <a:spLocks noGrp="1"/>
          </p:cNvSpPr>
          <p:nvPr>
            <p:ph idx="1"/>
          </p:nvPr>
        </p:nvSpPr>
        <p:spPr/>
        <p:txBody>
          <a:bodyPr>
            <a:normAutofit/>
          </a:bodyPr>
          <a:lstStyle/>
          <a:p>
            <a:r>
              <a:rPr lang="en" altLang="zh-CN" dirty="0"/>
              <a:t>What can we say about the trade offs between time to run and accuracy.</a:t>
            </a:r>
          </a:p>
          <a:p>
            <a:pPr lvl="1"/>
            <a:r>
              <a:rPr lang="en" altLang="zh-CN" dirty="0"/>
              <a:t>Therefore, there is a tradeoff between execution time and accuracy. Generally, inaccurate results need less time.</a:t>
            </a:r>
            <a:endParaRPr kumimoji="1" lang="en" altLang="zh-CN" dirty="0"/>
          </a:p>
        </p:txBody>
      </p:sp>
    </p:spTree>
    <p:extLst>
      <p:ext uri="{BB962C8B-B14F-4D97-AF65-F5344CB8AC3E}">
        <p14:creationId xmlns:p14="http://schemas.microsoft.com/office/powerpoint/2010/main" val="38819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899F0-B9F1-7045-93BC-01128C25CC11}"/>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65EAC5E1-492E-7E4F-A0D3-E68B0153C84A}"/>
              </a:ext>
            </a:extLst>
          </p:cNvPr>
          <p:cNvSpPr>
            <a:spLocks noGrp="1"/>
          </p:cNvSpPr>
          <p:nvPr>
            <p:ph idx="1"/>
          </p:nvPr>
        </p:nvSpPr>
        <p:spPr>
          <a:xfrm>
            <a:off x="838200" y="1825625"/>
            <a:ext cx="10515600" cy="4836432"/>
          </a:xfrm>
        </p:spPr>
        <p:txBody>
          <a:bodyPr>
            <a:normAutofit fontScale="92500" lnSpcReduction="10000"/>
          </a:bodyPr>
          <a:lstStyle/>
          <a:p>
            <a:r>
              <a:rPr lang="en" altLang="zh-CN" dirty="0"/>
              <a:t>Calculate exponentially weighted covariance matrix</a:t>
            </a:r>
          </a:p>
          <a:p>
            <a:pPr marL="914400" lvl="1" indent="-457200">
              <a:buAutoNum type="arabicPeriod"/>
            </a:pPr>
            <a:r>
              <a:rPr lang="en" altLang="zh-CN" dirty="0"/>
              <a:t>Generate exponential weights using</a:t>
            </a:r>
          </a:p>
          <a:p>
            <a:pPr marL="457200" lvl="1" indent="0">
              <a:buNone/>
            </a:pPr>
            <a:endParaRPr lang="en" altLang="zh-CN" dirty="0"/>
          </a:p>
          <a:p>
            <a:pPr marL="457200" lvl="1" indent="0">
              <a:buNone/>
            </a:pPr>
            <a:endParaRPr lang="en" altLang="zh-CN" dirty="0"/>
          </a:p>
          <a:p>
            <a:pPr marL="457200" lvl="1" indent="0">
              <a:buNone/>
            </a:pPr>
            <a:endParaRPr lang="en" altLang="zh-CN" dirty="0"/>
          </a:p>
          <a:p>
            <a:pPr marL="457200" lvl="1" indent="0">
              <a:buNone/>
            </a:pPr>
            <a:endParaRPr lang="en" altLang="zh-CN" dirty="0"/>
          </a:p>
          <a:p>
            <a:pPr marL="457200" lvl="1" indent="0">
              <a:buNone/>
            </a:pPr>
            <a:endParaRPr lang="en" altLang="zh-CN" dirty="0"/>
          </a:p>
          <a:p>
            <a:pPr marL="457200" lvl="1" indent="0">
              <a:buNone/>
            </a:pPr>
            <a:endParaRPr lang="en" altLang="zh-CN" dirty="0"/>
          </a:p>
          <a:p>
            <a:pPr marL="457200" lvl="1" indent="0">
              <a:buNone/>
            </a:pPr>
            <a:endParaRPr lang="en" altLang="zh-CN" dirty="0"/>
          </a:p>
          <a:p>
            <a:pPr marL="914400" lvl="1" indent="-457200">
              <a:buAutoNum type="arabicPeriod" startAt="2"/>
            </a:pPr>
            <a:r>
              <a:rPr lang="en" altLang="zh-CN" dirty="0"/>
              <a:t>Generate exponential covariance for X and Y using</a:t>
            </a:r>
          </a:p>
          <a:p>
            <a:pPr marL="457200" lvl="1" indent="0">
              <a:buNone/>
            </a:pPr>
            <a:endParaRPr lang="en" altLang="zh-CN" dirty="0"/>
          </a:p>
          <a:p>
            <a:pPr marL="914400" lvl="1" indent="-457200">
              <a:buAutoNum type="arabicPeriod" startAt="2"/>
            </a:pPr>
            <a:endParaRPr lang="en" altLang="zh-CN" dirty="0"/>
          </a:p>
          <a:p>
            <a:pPr marL="914400" lvl="1" indent="-457200">
              <a:buAutoNum type="arabicPeriod" startAt="2"/>
            </a:pPr>
            <a:endParaRPr lang="en" altLang="zh-CN" dirty="0"/>
          </a:p>
          <a:p>
            <a:pPr marL="457200" lvl="1" indent="0">
              <a:buNone/>
            </a:pPr>
            <a:r>
              <a:rPr lang="en" altLang="zh-CN" dirty="0"/>
              <a:t>3.   Generate exponential covariance matrix</a:t>
            </a:r>
          </a:p>
          <a:p>
            <a:pPr marL="914400" lvl="1" indent="-457200">
              <a:buAutoNum type="arabicPeriod"/>
            </a:pPr>
            <a:endParaRPr lang="en" altLang="zh-CN" dirty="0"/>
          </a:p>
          <a:p>
            <a:pPr marL="457200" lvl="1" indent="0">
              <a:buNone/>
            </a:pPr>
            <a:endParaRPr lang="en" altLang="zh-CN" dirty="0"/>
          </a:p>
          <a:p>
            <a:endParaRPr kumimoji="1" lang="zh-CN" altLang="en-US" dirty="0"/>
          </a:p>
        </p:txBody>
      </p:sp>
      <p:pic>
        <p:nvPicPr>
          <p:cNvPr id="5" name="图片 4" descr="文本&#10;&#10;描述已自动生成">
            <a:extLst>
              <a:ext uri="{FF2B5EF4-FFF2-40B4-BE49-F238E27FC236}">
                <a16:creationId xmlns:a16="http://schemas.microsoft.com/office/drawing/2014/main" id="{560D4B67-FC8C-1C44-B2AF-5D348D96B879}"/>
              </a:ext>
            </a:extLst>
          </p:cNvPr>
          <p:cNvPicPr>
            <a:picLocks noChangeAspect="1"/>
          </p:cNvPicPr>
          <p:nvPr/>
        </p:nvPicPr>
        <p:blipFill>
          <a:blip r:embed="rId2"/>
          <a:stretch>
            <a:fillRect/>
          </a:stretch>
        </p:blipFill>
        <p:spPr>
          <a:xfrm>
            <a:off x="4400550" y="2705657"/>
            <a:ext cx="3390900" cy="1803400"/>
          </a:xfrm>
          <a:prstGeom prst="rect">
            <a:avLst/>
          </a:prstGeom>
        </p:spPr>
      </p:pic>
      <p:pic>
        <p:nvPicPr>
          <p:cNvPr id="7" name="图片 6">
            <a:extLst>
              <a:ext uri="{FF2B5EF4-FFF2-40B4-BE49-F238E27FC236}">
                <a16:creationId xmlns:a16="http://schemas.microsoft.com/office/drawing/2014/main" id="{E12105DF-13F6-104C-AABB-6CC665030A27}"/>
              </a:ext>
            </a:extLst>
          </p:cNvPr>
          <p:cNvPicPr>
            <a:picLocks noChangeAspect="1"/>
          </p:cNvPicPr>
          <p:nvPr/>
        </p:nvPicPr>
        <p:blipFill>
          <a:blip r:embed="rId3"/>
          <a:stretch>
            <a:fillRect/>
          </a:stretch>
        </p:blipFill>
        <p:spPr>
          <a:xfrm>
            <a:off x="2241032" y="5389089"/>
            <a:ext cx="8521700" cy="685800"/>
          </a:xfrm>
          <a:prstGeom prst="rect">
            <a:avLst/>
          </a:prstGeom>
        </p:spPr>
      </p:pic>
    </p:spTree>
    <p:extLst>
      <p:ext uri="{BB962C8B-B14F-4D97-AF65-F5344CB8AC3E}">
        <p14:creationId xmlns:p14="http://schemas.microsoft.com/office/powerpoint/2010/main" val="329476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899F0-B9F1-7045-93BC-01128C25CC11}"/>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65EAC5E1-492E-7E4F-A0D3-E68B0153C84A}"/>
              </a:ext>
            </a:extLst>
          </p:cNvPr>
          <p:cNvSpPr>
            <a:spLocks noGrp="1"/>
          </p:cNvSpPr>
          <p:nvPr>
            <p:ph idx="1"/>
          </p:nvPr>
        </p:nvSpPr>
        <p:spPr>
          <a:xfrm>
            <a:off x="838200" y="1825625"/>
            <a:ext cx="10515600" cy="4836432"/>
          </a:xfrm>
        </p:spPr>
        <p:txBody>
          <a:bodyPr>
            <a:normAutofit/>
          </a:bodyPr>
          <a:lstStyle/>
          <a:p>
            <a:r>
              <a:rPr lang="en" altLang="zh-CN" dirty="0"/>
              <a:t>Use PCA and plot the cumulative variance explained by each eigenvalue</a:t>
            </a:r>
          </a:p>
          <a:p>
            <a:pPr lvl="1"/>
            <a:r>
              <a:rPr lang="en" altLang="zh-CN" dirty="0"/>
              <a:t>I first use the </a:t>
            </a:r>
            <a:r>
              <a:rPr lang="en" altLang="zh-CN" i="1" dirty="0" err="1"/>
              <a:t>eigh</a:t>
            </a:r>
            <a:r>
              <a:rPr lang="en" altLang="zh-CN" dirty="0"/>
              <a:t> built-in function to calculate the eigenvalues and eigenvectors of the covariance matrix</a:t>
            </a:r>
          </a:p>
          <a:p>
            <a:pPr lvl="1"/>
            <a:r>
              <a:rPr lang="en" altLang="zh-CN" dirty="0"/>
              <a:t>Then, I cumulate the eigenvalues from the largest to the smallest to calculate the explanation power</a:t>
            </a:r>
          </a:p>
          <a:p>
            <a:pPr lvl="1"/>
            <a:endParaRPr kumimoji="1" lang="zh-CN" altLang="en-US" dirty="0"/>
          </a:p>
        </p:txBody>
      </p:sp>
      <p:pic>
        <p:nvPicPr>
          <p:cNvPr id="6" name="图片 5" descr="文本&#10;&#10;描述已自动生成">
            <a:extLst>
              <a:ext uri="{FF2B5EF4-FFF2-40B4-BE49-F238E27FC236}">
                <a16:creationId xmlns:a16="http://schemas.microsoft.com/office/drawing/2014/main" id="{0F6B48EA-E67F-964A-939E-72698C31E308}"/>
              </a:ext>
            </a:extLst>
          </p:cNvPr>
          <p:cNvPicPr>
            <a:picLocks noChangeAspect="1"/>
          </p:cNvPicPr>
          <p:nvPr/>
        </p:nvPicPr>
        <p:blipFill>
          <a:blip r:embed="rId2"/>
          <a:stretch>
            <a:fillRect/>
          </a:stretch>
        </p:blipFill>
        <p:spPr>
          <a:xfrm>
            <a:off x="4241800" y="4550488"/>
            <a:ext cx="3708400" cy="1206500"/>
          </a:xfrm>
          <a:prstGeom prst="rect">
            <a:avLst/>
          </a:prstGeom>
        </p:spPr>
      </p:pic>
    </p:spTree>
    <p:extLst>
      <p:ext uri="{BB962C8B-B14F-4D97-AF65-F5344CB8AC3E}">
        <p14:creationId xmlns:p14="http://schemas.microsoft.com/office/powerpoint/2010/main" val="304281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899F0-B9F1-7045-93BC-01128C25CC11}"/>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65EAC5E1-492E-7E4F-A0D3-E68B0153C84A}"/>
              </a:ext>
            </a:extLst>
          </p:cNvPr>
          <p:cNvSpPr>
            <a:spLocks noGrp="1"/>
          </p:cNvSpPr>
          <p:nvPr>
            <p:ph idx="1"/>
          </p:nvPr>
        </p:nvSpPr>
        <p:spPr>
          <a:xfrm>
            <a:off x="838200" y="1825625"/>
            <a:ext cx="10515600" cy="4836432"/>
          </a:xfrm>
        </p:spPr>
        <p:txBody>
          <a:bodyPr>
            <a:normAutofit/>
          </a:bodyPr>
          <a:lstStyle/>
          <a:p>
            <a:pPr lvl="1"/>
            <a:r>
              <a:rPr lang="en" altLang="zh-CN" dirty="0"/>
              <a:t>The percentages explained given different different lambdas are shown below.</a:t>
            </a:r>
          </a:p>
          <a:p>
            <a:pPr lvl="2"/>
            <a:r>
              <a:rPr lang="en" altLang="zh-CN" dirty="0"/>
              <a:t>The larger the lambda, the slower the explanation power converges to 1.</a:t>
            </a:r>
            <a:endParaRPr kumimoji="1" lang="zh-CN" altLang="en-US" dirty="0"/>
          </a:p>
        </p:txBody>
      </p:sp>
      <p:pic>
        <p:nvPicPr>
          <p:cNvPr id="5" name="图片 4" descr="图表&#10;&#10;描述已自动生成">
            <a:extLst>
              <a:ext uri="{FF2B5EF4-FFF2-40B4-BE49-F238E27FC236}">
                <a16:creationId xmlns:a16="http://schemas.microsoft.com/office/drawing/2014/main" id="{5427EFD3-01D1-A547-81C5-0FC1AB98A777}"/>
              </a:ext>
            </a:extLst>
          </p:cNvPr>
          <p:cNvPicPr>
            <a:picLocks noChangeAspect="1"/>
          </p:cNvPicPr>
          <p:nvPr/>
        </p:nvPicPr>
        <p:blipFill>
          <a:blip r:embed="rId2"/>
          <a:stretch>
            <a:fillRect/>
          </a:stretch>
        </p:blipFill>
        <p:spPr>
          <a:xfrm>
            <a:off x="3788833" y="3233057"/>
            <a:ext cx="4614333" cy="3429000"/>
          </a:xfrm>
          <a:prstGeom prst="rect">
            <a:avLst/>
          </a:prstGeom>
        </p:spPr>
      </p:pic>
    </p:spTree>
    <p:extLst>
      <p:ext uri="{BB962C8B-B14F-4D97-AF65-F5344CB8AC3E}">
        <p14:creationId xmlns:p14="http://schemas.microsoft.com/office/powerpoint/2010/main" val="112716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2C915-C5D0-A448-B0F3-10B0E8602726}"/>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B6BF5B22-2AD8-714F-8974-3025A0D085D3}"/>
              </a:ext>
            </a:extLst>
          </p:cNvPr>
          <p:cNvSpPr>
            <a:spLocks noGrp="1"/>
          </p:cNvSpPr>
          <p:nvPr>
            <p:ph idx="1"/>
          </p:nvPr>
        </p:nvSpPr>
        <p:spPr/>
        <p:txBody>
          <a:bodyPr/>
          <a:lstStyle/>
          <a:p>
            <a:r>
              <a:rPr lang="en" altLang="zh-CN" dirty="0"/>
              <a:t>Implement </a:t>
            </a:r>
            <a:r>
              <a:rPr lang="en" altLang="zh-CN" dirty="0" err="1"/>
              <a:t>chol_psd</a:t>
            </a:r>
            <a:r>
              <a:rPr lang="en" altLang="zh-CN" dirty="0"/>
              <a:t>() and </a:t>
            </a:r>
            <a:r>
              <a:rPr lang="en" altLang="zh-CN" dirty="0" err="1"/>
              <a:t>near_psd</a:t>
            </a:r>
            <a:r>
              <a:rPr lang="en" altLang="zh-CN" dirty="0"/>
              <a:t>()</a:t>
            </a:r>
          </a:p>
          <a:p>
            <a:pPr lvl="1"/>
            <a:r>
              <a:rPr lang="en" altLang="zh-CN" dirty="0" err="1"/>
              <a:t>CholeskyPSD</a:t>
            </a:r>
            <a:endParaRPr lang="en" altLang="zh-CN" dirty="0"/>
          </a:p>
          <a:p>
            <a:endParaRPr kumimoji="1" lang="zh-CN" altLang="en-US" dirty="0"/>
          </a:p>
        </p:txBody>
      </p:sp>
      <p:pic>
        <p:nvPicPr>
          <p:cNvPr id="5" name="图片 4" descr="文本, 信件&#10;&#10;描述已自动生成">
            <a:extLst>
              <a:ext uri="{FF2B5EF4-FFF2-40B4-BE49-F238E27FC236}">
                <a16:creationId xmlns:a16="http://schemas.microsoft.com/office/drawing/2014/main" id="{A613203C-99B4-4D41-85A4-96CFDD03322E}"/>
              </a:ext>
            </a:extLst>
          </p:cNvPr>
          <p:cNvPicPr>
            <a:picLocks noChangeAspect="1"/>
          </p:cNvPicPr>
          <p:nvPr/>
        </p:nvPicPr>
        <p:blipFill>
          <a:blip r:embed="rId2"/>
          <a:stretch>
            <a:fillRect/>
          </a:stretch>
        </p:blipFill>
        <p:spPr>
          <a:xfrm>
            <a:off x="3303035" y="2945950"/>
            <a:ext cx="5851201" cy="3778715"/>
          </a:xfrm>
          <a:prstGeom prst="rect">
            <a:avLst/>
          </a:prstGeom>
        </p:spPr>
      </p:pic>
    </p:spTree>
    <p:extLst>
      <p:ext uri="{BB962C8B-B14F-4D97-AF65-F5344CB8AC3E}">
        <p14:creationId xmlns:p14="http://schemas.microsoft.com/office/powerpoint/2010/main" val="19396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2C915-C5D0-A448-B0F3-10B0E8602726}"/>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B6BF5B22-2AD8-714F-8974-3025A0D085D3}"/>
              </a:ext>
            </a:extLst>
          </p:cNvPr>
          <p:cNvSpPr>
            <a:spLocks noGrp="1"/>
          </p:cNvSpPr>
          <p:nvPr>
            <p:ph idx="1"/>
          </p:nvPr>
        </p:nvSpPr>
        <p:spPr/>
        <p:txBody>
          <a:bodyPr/>
          <a:lstStyle/>
          <a:p>
            <a:r>
              <a:rPr lang="en" altLang="zh-CN" dirty="0"/>
              <a:t>Implement </a:t>
            </a:r>
            <a:r>
              <a:rPr lang="en" altLang="zh-CN" dirty="0" err="1"/>
              <a:t>chol_psd</a:t>
            </a:r>
            <a:r>
              <a:rPr lang="en" altLang="zh-CN" dirty="0"/>
              <a:t>() and </a:t>
            </a:r>
            <a:r>
              <a:rPr lang="en" altLang="zh-CN" dirty="0" err="1"/>
              <a:t>near_psd</a:t>
            </a:r>
            <a:r>
              <a:rPr lang="en" altLang="zh-CN" dirty="0"/>
              <a:t>()</a:t>
            </a:r>
          </a:p>
          <a:p>
            <a:pPr lvl="1"/>
            <a:r>
              <a:rPr kumimoji="1" lang="en-US" altLang="zh-CN" dirty="0" err="1"/>
              <a:t>NearPSD</a:t>
            </a:r>
            <a:r>
              <a:rPr kumimoji="1" lang="en-US" altLang="zh-CN" dirty="0"/>
              <a:t>: </a:t>
            </a:r>
            <a:r>
              <a:rPr lang="en" altLang="zh-CN" dirty="0"/>
              <a:t>find a near PSD correlation matrix for the non-PSD correlation matrix by replacing its negative eigenvalues with 0 and multiplying the eigenvector matrix with a scaling matrix.</a:t>
            </a:r>
            <a:endParaRPr kumimoji="1" lang="zh-CN" altLang="en-US" dirty="0"/>
          </a:p>
        </p:txBody>
      </p:sp>
      <p:pic>
        <p:nvPicPr>
          <p:cNvPr id="6" name="图片 5" descr="图形用户界面&#10;&#10;中度可信度描述已自动生成">
            <a:extLst>
              <a:ext uri="{FF2B5EF4-FFF2-40B4-BE49-F238E27FC236}">
                <a16:creationId xmlns:a16="http://schemas.microsoft.com/office/drawing/2014/main" id="{5FEB825C-F983-D34A-867A-4F1134902E97}"/>
              </a:ext>
            </a:extLst>
          </p:cNvPr>
          <p:cNvPicPr>
            <a:picLocks noChangeAspect="1"/>
          </p:cNvPicPr>
          <p:nvPr/>
        </p:nvPicPr>
        <p:blipFill>
          <a:blip r:embed="rId2"/>
          <a:stretch>
            <a:fillRect/>
          </a:stretch>
        </p:blipFill>
        <p:spPr>
          <a:xfrm>
            <a:off x="4191000" y="3429000"/>
            <a:ext cx="3810000" cy="3429000"/>
          </a:xfrm>
          <a:prstGeom prst="rect">
            <a:avLst/>
          </a:prstGeom>
        </p:spPr>
      </p:pic>
    </p:spTree>
    <p:extLst>
      <p:ext uri="{BB962C8B-B14F-4D97-AF65-F5344CB8AC3E}">
        <p14:creationId xmlns:p14="http://schemas.microsoft.com/office/powerpoint/2010/main" val="165507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A779-722E-E54D-ADCD-58D3F4993EBC}"/>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2C87945D-7B9B-8746-A4B9-FEC01611E4DE}"/>
              </a:ext>
            </a:extLst>
          </p:cNvPr>
          <p:cNvSpPr>
            <a:spLocks noGrp="1"/>
          </p:cNvSpPr>
          <p:nvPr>
            <p:ph idx="1"/>
          </p:nvPr>
        </p:nvSpPr>
        <p:spPr/>
        <p:txBody>
          <a:bodyPr/>
          <a:lstStyle/>
          <a:p>
            <a:r>
              <a:rPr lang="en" altLang="zh-CN" dirty="0"/>
              <a:t>Implement </a:t>
            </a:r>
            <a:r>
              <a:rPr lang="en" altLang="zh-CN" dirty="0" err="1"/>
              <a:t>Higham's</a:t>
            </a:r>
            <a:r>
              <a:rPr lang="en" altLang="zh-CN" dirty="0"/>
              <a:t> 2002 nearest </a:t>
            </a:r>
            <a:r>
              <a:rPr lang="en" altLang="zh-CN" dirty="0" err="1"/>
              <a:t>psd</a:t>
            </a:r>
            <a:r>
              <a:rPr lang="en" altLang="zh-CN" dirty="0"/>
              <a:t> correlation function</a:t>
            </a:r>
          </a:p>
          <a:p>
            <a:pPr lvl="1"/>
            <a:r>
              <a:rPr lang="en" altLang="zh-CN" dirty="0" err="1"/>
              <a:t>Higham</a:t>
            </a:r>
            <a:r>
              <a:rPr lang="en" altLang="zh-CN" dirty="0"/>
              <a:t> algorithm finds the nearest PSD correlation matrix by projecting the initial matrix twice. The first projection replaces the diagonal elements to 1, and the second projection replaces the negative eigenvalues to 0.</a:t>
            </a:r>
          </a:p>
          <a:p>
            <a:endParaRPr kumimoji="1" lang="zh-CN" altLang="en-US" dirty="0"/>
          </a:p>
        </p:txBody>
      </p:sp>
      <p:pic>
        <p:nvPicPr>
          <p:cNvPr id="5" name="图片 4" descr="文本, 信件&#10;&#10;描述已自动生成">
            <a:extLst>
              <a:ext uri="{FF2B5EF4-FFF2-40B4-BE49-F238E27FC236}">
                <a16:creationId xmlns:a16="http://schemas.microsoft.com/office/drawing/2014/main" id="{B3D81F4B-C7CE-574E-812E-A460EB2115FE}"/>
              </a:ext>
            </a:extLst>
          </p:cNvPr>
          <p:cNvPicPr>
            <a:picLocks noChangeAspect="1"/>
          </p:cNvPicPr>
          <p:nvPr/>
        </p:nvPicPr>
        <p:blipFill rotWithShape="1">
          <a:blip r:embed="rId2"/>
          <a:srcRect t="13720"/>
          <a:stretch/>
        </p:blipFill>
        <p:spPr>
          <a:xfrm>
            <a:off x="4161712" y="3862872"/>
            <a:ext cx="4241800" cy="2728427"/>
          </a:xfrm>
          <a:prstGeom prst="rect">
            <a:avLst/>
          </a:prstGeom>
        </p:spPr>
      </p:pic>
    </p:spTree>
    <p:extLst>
      <p:ext uri="{BB962C8B-B14F-4D97-AF65-F5344CB8AC3E}">
        <p14:creationId xmlns:p14="http://schemas.microsoft.com/office/powerpoint/2010/main" val="228584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A779-722E-E54D-ADCD-58D3F4993EBC}"/>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2C87945D-7B9B-8746-A4B9-FEC01611E4DE}"/>
              </a:ext>
            </a:extLst>
          </p:cNvPr>
          <p:cNvSpPr>
            <a:spLocks noGrp="1"/>
          </p:cNvSpPr>
          <p:nvPr>
            <p:ph idx="1"/>
          </p:nvPr>
        </p:nvSpPr>
        <p:spPr/>
        <p:txBody>
          <a:bodyPr/>
          <a:lstStyle/>
          <a:p>
            <a:r>
              <a:rPr lang="en" altLang="zh-CN" dirty="0"/>
              <a:t>Implement </a:t>
            </a:r>
            <a:r>
              <a:rPr lang="en" altLang="zh-CN" dirty="0" err="1"/>
              <a:t>Higham's</a:t>
            </a:r>
            <a:r>
              <a:rPr lang="en" altLang="zh-CN" dirty="0"/>
              <a:t> 2002 nearest </a:t>
            </a:r>
            <a:r>
              <a:rPr lang="en" altLang="zh-CN" dirty="0" err="1"/>
              <a:t>psd</a:t>
            </a:r>
            <a:r>
              <a:rPr lang="en" altLang="zh-CN" dirty="0"/>
              <a:t> correlation function</a:t>
            </a:r>
          </a:p>
          <a:p>
            <a:pPr lvl="1"/>
            <a:r>
              <a:rPr lang="en" altLang="zh-CN" dirty="0" err="1"/>
              <a:t>Higham</a:t>
            </a:r>
            <a:r>
              <a:rPr lang="en" altLang="zh-CN" dirty="0"/>
              <a:t> algorithm finds the nearest PSD correlation matrix by projecting the initial matrix twice. The first projection replaces the diagonal elements to 1, and the second projection replaces the negative eigenvalues to 0.</a:t>
            </a:r>
          </a:p>
          <a:p>
            <a:endParaRPr kumimoji="1" lang="zh-CN" altLang="en-US" dirty="0"/>
          </a:p>
        </p:txBody>
      </p:sp>
      <p:pic>
        <p:nvPicPr>
          <p:cNvPr id="5" name="图片 4" descr="文本, 信件&#10;&#10;描述已自动生成">
            <a:extLst>
              <a:ext uri="{FF2B5EF4-FFF2-40B4-BE49-F238E27FC236}">
                <a16:creationId xmlns:a16="http://schemas.microsoft.com/office/drawing/2014/main" id="{B3D81F4B-C7CE-574E-812E-A460EB2115FE}"/>
              </a:ext>
            </a:extLst>
          </p:cNvPr>
          <p:cNvPicPr>
            <a:picLocks noChangeAspect="1"/>
          </p:cNvPicPr>
          <p:nvPr/>
        </p:nvPicPr>
        <p:blipFill rotWithShape="1">
          <a:blip r:embed="rId2"/>
          <a:srcRect t="13720"/>
          <a:stretch/>
        </p:blipFill>
        <p:spPr>
          <a:xfrm>
            <a:off x="4161712" y="3862872"/>
            <a:ext cx="4241800" cy="2728427"/>
          </a:xfrm>
          <a:prstGeom prst="rect">
            <a:avLst/>
          </a:prstGeom>
        </p:spPr>
      </p:pic>
    </p:spTree>
    <p:extLst>
      <p:ext uri="{BB962C8B-B14F-4D97-AF65-F5344CB8AC3E}">
        <p14:creationId xmlns:p14="http://schemas.microsoft.com/office/powerpoint/2010/main" val="404426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A779-722E-E54D-ADCD-58D3F4993EBC}"/>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2C87945D-7B9B-8746-A4B9-FEC01611E4DE}"/>
              </a:ext>
            </a:extLst>
          </p:cNvPr>
          <p:cNvSpPr>
            <a:spLocks noGrp="1"/>
          </p:cNvSpPr>
          <p:nvPr>
            <p:ph idx="1"/>
          </p:nvPr>
        </p:nvSpPr>
        <p:spPr/>
        <p:txBody>
          <a:bodyPr/>
          <a:lstStyle/>
          <a:p>
            <a:r>
              <a:rPr lang="en" altLang="zh-CN" dirty="0"/>
              <a:t>Use </a:t>
            </a:r>
            <a:r>
              <a:rPr lang="en" altLang="zh-CN" dirty="0" err="1"/>
              <a:t>near_psd</a:t>
            </a:r>
            <a:r>
              <a:rPr lang="en" altLang="zh-CN" dirty="0"/>
              <a:t>() and </a:t>
            </a:r>
            <a:r>
              <a:rPr lang="en" altLang="zh-CN" dirty="0" err="1"/>
              <a:t>Higham’s</a:t>
            </a:r>
            <a:r>
              <a:rPr lang="en" altLang="zh-CN" dirty="0"/>
              <a:t> method to fix the matrix. Confirm the matrix is now PSD.</a:t>
            </a:r>
          </a:p>
          <a:p>
            <a:pPr lvl="1"/>
            <a:r>
              <a:rPr lang="en" altLang="zh-CN" dirty="0"/>
              <a:t>To confirm the matrix is PSD after using </a:t>
            </a:r>
            <a:r>
              <a:rPr lang="en" altLang="zh-CN" dirty="0" err="1"/>
              <a:t>nearPSD</a:t>
            </a:r>
            <a:r>
              <a:rPr lang="en" altLang="zh-CN" dirty="0"/>
              <a:t>() and </a:t>
            </a:r>
            <a:r>
              <a:rPr lang="en" altLang="zh-CN" dirty="0" err="1"/>
              <a:t>highamNearPSD</a:t>
            </a:r>
            <a:r>
              <a:rPr lang="en" altLang="zh-CN" dirty="0"/>
              <a:t>(), I pass in the output matrix to </a:t>
            </a:r>
            <a:r>
              <a:rPr lang="en" altLang="zh-CN" dirty="0" err="1"/>
              <a:t>CholeskyPSD</a:t>
            </a:r>
            <a:r>
              <a:rPr lang="en" altLang="zh-CN" dirty="0"/>
              <a:t>(), and realize that there is no NAN values. This means that my output matrix is PSD.</a:t>
            </a:r>
            <a:endParaRPr kumimoji="1" lang="zh-CN" altLang="en-US" dirty="0"/>
          </a:p>
        </p:txBody>
      </p:sp>
    </p:spTree>
    <p:extLst>
      <p:ext uri="{BB962C8B-B14F-4D97-AF65-F5344CB8AC3E}">
        <p14:creationId xmlns:p14="http://schemas.microsoft.com/office/powerpoint/2010/main" val="30158289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815</Words>
  <Application>Microsoft Macintosh PowerPoint</Application>
  <PresentationFormat>宽屏</PresentationFormat>
  <Paragraphs>72</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Project 2 Response</vt:lpstr>
      <vt:lpstr>Problem 1</vt:lpstr>
      <vt:lpstr>Problem 1</vt:lpstr>
      <vt:lpstr>Problem 1</vt:lpstr>
      <vt:lpstr>Problem 2</vt:lpstr>
      <vt:lpstr>Problem 2</vt:lpstr>
      <vt:lpstr>Problem 2</vt:lpstr>
      <vt:lpstr>Problem 2</vt:lpstr>
      <vt:lpstr>Problem 2</vt:lpstr>
      <vt:lpstr>Problem 2</vt:lpstr>
      <vt:lpstr>Problem 2</vt:lpstr>
      <vt:lpstr>Problem 2</vt:lpstr>
      <vt:lpstr>Problem 3</vt:lpstr>
      <vt:lpstr>Problem 3</vt:lpstr>
      <vt:lpstr>Problem 3</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Response</dc:title>
  <dc:creator>Ruonan Zhu (SME,117020426)</dc:creator>
  <cp:lastModifiedBy>Ruonan Zhu (SME,117020426)</cp:lastModifiedBy>
  <cp:revision>1</cp:revision>
  <dcterms:created xsi:type="dcterms:W3CDTF">2022-02-05T01:50:00Z</dcterms:created>
  <dcterms:modified xsi:type="dcterms:W3CDTF">2022-02-05T02:06:31Z</dcterms:modified>
</cp:coreProperties>
</file>