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/>
    <p:restoredTop sz="94672"/>
  </p:normalViewPr>
  <p:slideViewPr>
    <p:cSldViewPr snapToGrid="0" snapToObjects="1">
      <p:cViewPr varScale="1">
        <p:scale>
          <a:sx n="87" d="100"/>
          <a:sy n="87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D6A4E-E632-204B-AC44-E4B80D59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0FC1F5-BB6A-EA44-B0AA-BEF5E3710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FDC98-C746-EC4C-9451-E823D70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FE910-9F85-4246-81B1-0700AE3B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6116B-8A5E-0941-8FB5-5BA4EDA2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38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17C92-3FEE-5D47-BCC2-B2E59996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D45E65-50E0-6545-BC75-3C0EABB48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924308-2E0A-DD4C-AF8A-F2B9D469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60E8F-C7AB-E34A-A377-3221BBE8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D3C5B-7D11-4A4C-8A05-72FD292A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22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461B22-8267-4B4C-B2C4-2401A5748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ECBF73-F8EF-B748-B779-381056821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989E94-4473-3849-B57F-4FE6C837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CBD63-6D6D-4846-8579-76D1476C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F7C71-28BC-8C41-894A-DA2269F2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39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114A5-CBD8-0C47-8E64-3FB882EE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5C0E5-453A-0943-B1CD-6D9CC2091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5139F-28DB-124A-8809-B807A311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6195F-32A1-9341-9C61-09CD49B4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A9360-CAC6-6247-912E-1D287E05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72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CEDF-F108-994C-9CB2-370C911D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729386-B660-094D-A6B3-5FFEA72E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A40D5-B438-F243-871B-1CF8EAA3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E3D1B-9909-6143-AE9C-C5776CCC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6C8FA-1340-B044-9915-86A0C9A7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61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8C3F-A441-964E-BECD-E9FFEA4B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E18E5-B8B9-7B43-AEA2-0805BD1EA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AA61B3-9A42-2046-9F48-C6D04D9A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674209-3152-F34A-8664-A2C1AB73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4950A-A948-ED45-87C5-1785EABC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6EADF-E56B-6247-85CC-A7659C98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13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D3816-FD6C-BF42-923A-D0DAF825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99E32-1921-0E41-AA93-D61D9AE42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2605A3-F382-9F40-8299-BD5AE06D0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2500F-D968-E045-9DEC-FD6591C88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9BBBFB-B48D-0D4C-AE75-FDCF6B572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622F85-BE56-1B44-A77C-29401070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E7E3CE-14EC-DE44-8AC2-7F1954D2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900FDE-CF9E-E84B-9906-61DF155D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776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86434-CD05-1E4C-9528-C47FAD19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469985-06D5-9344-94ED-C8DBE348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E84EB5-A21D-AE4F-8311-51B8E5DD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39E84B-1345-7A4D-81F1-048E2BCB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94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B1933C-ACA5-D94E-B920-1781364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EEA9AE-DDC0-9646-ACE6-E7BC108B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274D2-0D18-A445-9005-BEF6D136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67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388AD-D5DF-6146-8D20-A94C195D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C11A1-0234-CF4E-8286-1295371E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FF58FC-634D-7C40-A01F-27BB9BDD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AC15B-2439-AC46-99C9-62CF9C46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60D8AA-B83A-B346-A4F1-167FA686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BC92A6-5F26-1D4A-B58D-4B328358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2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EEC4A-9FA2-EE42-80FA-1280B00B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9D808-F88C-A34E-94E3-3ED99D61D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B60D3-7A24-5A4C-B9FB-EC3795FC0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0DB40-A474-BD47-B03D-676F367C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FC9F82-1EA3-BA42-B91D-C88800D0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78ED4-A180-E04E-9F50-0587972E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434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08BB0B-CD12-3743-903C-381B559F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9C768-2701-6B49-9B3A-9246F973E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BE54B-C4F9-0149-846A-8CFD05AA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5D6CE-6A0A-E34F-8B48-3638F214462D}" type="datetimeFigureOut">
              <a:rPr kumimoji="1" lang="zh-CN" altLang="en-US" smtClean="0"/>
              <a:t>2022/2/26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CF1F0-9DAA-FC47-9175-8A5728EA3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D1DFBD-5D01-154B-BEFD-830A7A86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41BD-832F-944E-8C00-EC019A10E5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61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A48F2-D949-0544-9984-58F72FCC1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Response for Project 4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5A21D2-5EDA-CA49-8189-A4184B979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Rora</a:t>
            </a:r>
            <a:r>
              <a:rPr kumimoji="1" lang="en-US" altLang="zh-CN" dirty="0"/>
              <a:t> Zhu FinTech 590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69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Fit a Generalized T model to each stock and calculate the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and ES of each portfolio as well as your total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and ES.</a:t>
            </a:r>
          </a:p>
          <a:p>
            <a:pPr lvl="1"/>
            <a:r>
              <a:rPr kumimoji="1" lang="en" altLang="zh-CN" dirty="0"/>
              <a:t>My steps: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" altLang="zh-CN" dirty="0"/>
              <a:t>Given </a:t>
            </a:r>
            <a:r>
              <a:rPr kumimoji="1" lang="en" altLang="zh-CN" dirty="0" err="1"/>
              <a:t>DailyPrice.csv</a:t>
            </a:r>
            <a:r>
              <a:rPr kumimoji="1" lang="en" altLang="zh-CN" dirty="0"/>
              <a:t>, transform prices to returns using </a:t>
            </a:r>
            <a:r>
              <a:rPr kumimoji="1" lang="en" altLang="zh-CN" dirty="0" err="1"/>
              <a:t>return_calculate</a:t>
            </a:r>
            <a:r>
              <a:rPr kumimoji="1" lang="en" altLang="zh-CN" dirty="0"/>
              <a:t>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" altLang="zh-CN" dirty="0"/>
              <a:t>Input stock returns to </a:t>
            </a:r>
            <a:r>
              <a:rPr kumimoji="1" lang="en" altLang="zh-CN" dirty="0" err="1"/>
              <a:t>copulaSimulation</a:t>
            </a:r>
            <a:r>
              <a:rPr kumimoji="1" lang="en" altLang="zh-CN" dirty="0"/>
              <a:t> function. The function outputs simulated returns. Specifically in the </a:t>
            </a:r>
            <a:r>
              <a:rPr kumimoji="1" lang="en" altLang="zh-CN" dirty="0" err="1"/>
              <a:t>copulaSimulation</a:t>
            </a:r>
            <a:r>
              <a:rPr kumimoji="1" lang="en" altLang="zh-CN" dirty="0"/>
              <a:t> function:</a:t>
            </a:r>
          </a:p>
          <a:p>
            <a:pPr marL="1828800" lvl="3" indent="-457200">
              <a:buFont typeface="+mj-lt"/>
              <a:buAutoNum type="arabicPeriod"/>
            </a:pPr>
            <a:r>
              <a:rPr kumimoji="1" lang="en" altLang="zh-CN" dirty="0"/>
              <a:t>For each stock Xi,</a:t>
            </a:r>
          </a:p>
          <a:p>
            <a:pPr lvl="4"/>
            <a:r>
              <a:rPr kumimoji="1" lang="en" altLang="zh-CN" dirty="0"/>
              <a:t>Use MLE to find the parameters for each Xi under t distribution </a:t>
            </a:r>
          </a:p>
          <a:p>
            <a:pPr lvl="4"/>
            <a:r>
              <a:rPr kumimoji="1" lang="en" altLang="zh-CN" dirty="0"/>
              <a:t>Transform Xi into a uniform vector Ui, where Ui is Xi's CDF following t distribution </a:t>
            </a:r>
          </a:p>
          <a:p>
            <a:pPr marL="1714500" lvl="3" indent="-342900">
              <a:buFont typeface="+mj-lt"/>
              <a:buAutoNum type="arabicPeriod"/>
            </a:pPr>
            <a:r>
              <a:rPr kumimoji="1" lang="en" altLang="zh-CN" dirty="0"/>
              <a:t>Calculate the Spearman correlation given matrix U</a:t>
            </a:r>
          </a:p>
          <a:p>
            <a:pPr marL="1714500" lvl="3" indent="-342900">
              <a:buFont typeface="+mj-lt"/>
              <a:buAutoNum type="arabicPeriod"/>
            </a:pPr>
            <a:r>
              <a:rPr kumimoji="1" lang="en" altLang="zh-CN" dirty="0"/>
              <a:t>Input the Spearman correlation to Cholesky factorization function. The function returns the root of the covariance matrix (here correlation matrix equals to covariance matrix since std is 1)</a:t>
            </a:r>
          </a:p>
        </p:txBody>
      </p:sp>
    </p:spTree>
    <p:extLst>
      <p:ext uri="{BB962C8B-B14F-4D97-AF65-F5344CB8AC3E}">
        <p14:creationId xmlns:p14="http://schemas.microsoft.com/office/powerpoint/2010/main" val="302228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Fit a Generalized T model to each stock and calculate the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and ES of each portfolio as well as your total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and ES.</a:t>
            </a:r>
          </a:p>
          <a:p>
            <a:pPr lvl="1"/>
            <a:r>
              <a:rPr kumimoji="1" lang="en" altLang="zh-CN" dirty="0"/>
              <a:t>My steps: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" altLang="zh-CN" dirty="0"/>
              <a:t>Given </a:t>
            </a:r>
            <a:r>
              <a:rPr kumimoji="1" lang="en" altLang="zh-CN" dirty="0" err="1"/>
              <a:t>DailyPrice.csv</a:t>
            </a:r>
            <a:r>
              <a:rPr kumimoji="1" lang="en" altLang="zh-CN" dirty="0"/>
              <a:t>, transform prices to returns using </a:t>
            </a:r>
            <a:r>
              <a:rPr kumimoji="1" lang="en" altLang="zh-CN" dirty="0" err="1"/>
              <a:t>return_calculate</a:t>
            </a:r>
            <a:r>
              <a:rPr kumimoji="1" lang="en" altLang="zh-CN" dirty="0"/>
              <a:t> function</a:t>
            </a:r>
          </a:p>
          <a:p>
            <a:pPr marL="1371600" lvl="2" indent="-457200">
              <a:buFont typeface="+mj-lt"/>
              <a:buAutoNum type="arabicPeriod"/>
            </a:pPr>
            <a:r>
              <a:rPr kumimoji="1" lang="en" altLang="zh-CN" dirty="0"/>
              <a:t>Input stock returns to </a:t>
            </a:r>
            <a:r>
              <a:rPr kumimoji="1" lang="en" altLang="zh-CN" dirty="0" err="1"/>
              <a:t>copulaSimulation</a:t>
            </a:r>
            <a:r>
              <a:rPr kumimoji="1" lang="en" altLang="zh-CN" dirty="0"/>
              <a:t> function. The function outputs simulated returns. Specifically in the </a:t>
            </a:r>
            <a:r>
              <a:rPr kumimoji="1" lang="en" altLang="zh-CN" dirty="0" err="1"/>
              <a:t>copulaSimulation</a:t>
            </a:r>
            <a:r>
              <a:rPr kumimoji="1" lang="en" altLang="zh-CN" dirty="0"/>
              <a:t> function:</a:t>
            </a:r>
          </a:p>
          <a:p>
            <a:pPr marL="1714500" lvl="3" indent="-342900">
              <a:buFont typeface="+mj-lt"/>
              <a:buAutoNum type="arabicPeriod" startAt="4"/>
            </a:pPr>
            <a:r>
              <a:rPr kumimoji="1" lang="en" altLang="zh-CN" dirty="0"/>
              <a:t>Input the root to </a:t>
            </a:r>
            <a:r>
              <a:rPr kumimoji="1" lang="en" altLang="zh-CN" dirty="0" err="1"/>
              <a:t>dataSimulation</a:t>
            </a:r>
            <a:r>
              <a:rPr kumimoji="1" lang="en" altLang="zh-CN" dirty="0"/>
              <a:t> function. The function returns n draws of data following multivariate normal distribution</a:t>
            </a:r>
          </a:p>
          <a:p>
            <a:pPr marL="1828800" lvl="3" indent="-457200">
              <a:buFont typeface="+mj-lt"/>
              <a:buAutoNum type="arabicPeriod" startAt="4"/>
            </a:pPr>
            <a:r>
              <a:rPr kumimoji="1" lang="en" altLang="zh-CN" dirty="0"/>
              <a:t>For each Ui,</a:t>
            </a:r>
          </a:p>
          <a:p>
            <a:pPr lvl="4"/>
            <a:r>
              <a:rPr kumimoji="1" lang="en" altLang="zh-CN" dirty="0"/>
              <a:t>Transform Ui into a uniform variable using the standard normal CDF Ui’ </a:t>
            </a:r>
          </a:p>
          <a:p>
            <a:pPr lvl="4"/>
            <a:r>
              <a:rPr kumimoji="1" lang="en" altLang="zh-CN" dirty="0"/>
              <a:t>Transform Ui' into Xi's quantile function following t distribution to backout Xi'</a:t>
            </a:r>
          </a:p>
        </p:txBody>
      </p:sp>
    </p:spTree>
    <p:extLst>
      <p:ext uri="{BB962C8B-B14F-4D97-AF65-F5344CB8AC3E}">
        <p14:creationId xmlns:p14="http://schemas.microsoft.com/office/powerpoint/2010/main" val="78060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Fit a Generalized T model to each stock and calculate the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and ES of each portfolio as well as your total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and ES.</a:t>
            </a:r>
          </a:p>
          <a:p>
            <a:pPr lvl="1"/>
            <a:r>
              <a:rPr kumimoji="1" lang="en" altLang="zh-CN" dirty="0"/>
              <a:t>My steps:</a:t>
            </a:r>
          </a:p>
          <a:p>
            <a:pPr marL="1371600" lvl="2" indent="-457200">
              <a:buFont typeface="+mj-lt"/>
              <a:buAutoNum type="arabicPeriod" startAt="3"/>
            </a:pPr>
            <a:r>
              <a:rPr kumimoji="1" lang="en" altLang="zh-CN" dirty="0"/>
              <a:t>Calculate the current prices, holdings, and current values for each portfolio</a:t>
            </a:r>
          </a:p>
          <a:p>
            <a:pPr marL="1371600" lvl="2" indent="-457200">
              <a:buFont typeface="+mj-lt"/>
              <a:buAutoNum type="arabicPeriod" startAt="3"/>
            </a:pPr>
            <a:endParaRPr kumimoji="1" lang="en" altLang="zh-CN" dirty="0"/>
          </a:p>
          <a:p>
            <a:pPr marL="1371600" lvl="2" indent="-457200">
              <a:buFont typeface="+mj-lt"/>
              <a:buAutoNum type="arabicPeriod" startAt="3"/>
            </a:pPr>
            <a:r>
              <a:rPr kumimoji="1" lang="en" altLang="zh-CN" dirty="0"/>
              <a:t>Multiply current values with </a:t>
            </a:r>
            <a:r>
              <a:rPr kumimoji="1" lang="en" altLang="zh-CN" dirty="0" err="1"/>
              <a:t>simulatedReturns</a:t>
            </a:r>
            <a:r>
              <a:rPr kumimoji="1" lang="en" altLang="zh-CN" dirty="0"/>
              <a:t> element-wise, sum at columns to get portfolio loss</a:t>
            </a:r>
          </a:p>
          <a:p>
            <a:pPr marL="1371600" lvl="2" indent="-457200">
              <a:buFont typeface="+mj-lt"/>
              <a:buAutoNum type="arabicPeriod" startAt="3"/>
            </a:pPr>
            <a:endParaRPr kumimoji="1" lang="en" altLang="zh-CN" dirty="0"/>
          </a:p>
          <a:p>
            <a:pPr marL="1371600" lvl="2" indent="-457200">
              <a:buFont typeface="+mj-lt"/>
              <a:buAutoNum type="arabicPeriod" startAt="3"/>
            </a:pPr>
            <a:r>
              <a:rPr kumimoji="1" lang="en" altLang="zh-CN" dirty="0"/>
              <a:t>Pass in portfolio loss to </a:t>
            </a:r>
            <a:r>
              <a:rPr kumimoji="1" lang="en" altLang="zh-CN" dirty="0" err="1"/>
              <a:t>VaR_raw</a:t>
            </a:r>
            <a:r>
              <a:rPr kumimoji="1" lang="en" altLang="zh-CN" dirty="0"/>
              <a:t>, </a:t>
            </a:r>
            <a:r>
              <a:rPr kumimoji="1" lang="en" altLang="zh-CN" dirty="0" err="1"/>
              <a:t>VaR_distribution</a:t>
            </a:r>
            <a:r>
              <a:rPr kumimoji="1" lang="en" altLang="zh-CN" dirty="0"/>
              <a:t>, </a:t>
            </a:r>
            <a:r>
              <a:rPr kumimoji="1" lang="en" altLang="zh-CN" dirty="0" err="1"/>
              <a:t>ES_raw</a:t>
            </a:r>
            <a:r>
              <a:rPr kumimoji="1" lang="en" altLang="zh-CN" dirty="0"/>
              <a:t>, </a:t>
            </a:r>
            <a:r>
              <a:rPr kumimoji="1" lang="en" altLang="zh-CN" dirty="0" err="1"/>
              <a:t>ES_distribution</a:t>
            </a:r>
            <a:r>
              <a:rPr kumimoji="1" lang="en" altLang="zh-CN" dirty="0"/>
              <a:t> given in problem 1to calculate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and ES</a:t>
            </a:r>
          </a:p>
        </p:txBody>
      </p:sp>
    </p:spTree>
    <p:extLst>
      <p:ext uri="{BB962C8B-B14F-4D97-AF65-F5344CB8AC3E}">
        <p14:creationId xmlns:p14="http://schemas.microsoft.com/office/powerpoint/2010/main" val="157962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Compare the results from this to your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form Problem 3 from Week 4.</a:t>
            </a:r>
          </a:p>
          <a:p>
            <a:pPr lvl="1"/>
            <a:r>
              <a:rPr kumimoji="1" lang="en" altLang="zh-CN" dirty="0"/>
              <a:t>Week 5 results</a:t>
            </a:r>
          </a:p>
          <a:p>
            <a:pPr lvl="1"/>
            <a:endParaRPr kumimoji="1" lang="en" altLang="zh-CN" dirty="0"/>
          </a:p>
          <a:p>
            <a:pPr lvl="1"/>
            <a:endParaRPr kumimoji="1" lang="en" altLang="zh-CN" dirty="0"/>
          </a:p>
          <a:p>
            <a:pPr lvl="1"/>
            <a:endParaRPr kumimoji="1" lang="en" altLang="zh-CN" dirty="0"/>
          </a:p>
          <a:p>
            <a:pPr marL="457200" lvl="1" indent="0">
              <a:buNone/>
            </a:pPr>
            <a:endParaRPr kumimoji="1" lang="en" altLang="zh-CN" dirty="0"/>
          </a:p>
          <a:p>
            <a:pPr lvl="1"/>
            <a:r>
              <a:rPr kumimoji="1" lang="en" altLang="zh-CN" dirty="0"/>
              <a:t>Week 4 results</a:t>
            </a:r>
          </a:p>
          <a:p>
            <a:pPr lvl="1"/>
            <a:endParaRPr kumimoji="1" lang="en" altLang="zh-CN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A89B35F9-FF04-1A4C-9CA5-067211B39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108" y="3095702"/>
            <a:ext cx="6611784" cy="1419908"/>
          </a:xfrm>
          <a:prstGeom prst="rect">
            <a:avLst/>
          </a:prstGeom>
        </p:spPr>
      </p:pic>
      <p:pic>
        <p:nvPicPr>
          <p:cNvPr id="7" name="图片 6" descr="文本, 应用程序&#10;&#10;描述已自动生成">
            <a:extLst>
              <a:ext uri="{FF2B5EF4-FFF2-40B4-BE49-F238E27FC236}">
                <a16:creationId xmlns:a16="http://schemas.microsoft.com/office/drawing/2014/main" id="{95E482D1-E495-7546-B1F1-2AACBC781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853" y="5085680"/>
            <a:ext cx="5126293" cy="18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7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Compare the results from this to your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form Problem 3 from Week 4.</a:t>
            </a:r>
          </a:p>
          <a:p>
            <a:pPr lvl="1"/>
            <a:r>
              <a:rPr kumimoji="1" lang="en" altLang="zh-CN" dirty="0"/>
              <a:t>The results are similar. Very generally speaking, after considering the dependency structure among different stocks and setting the marginal distribution of the portfolio to be t distributions, </a:t>
            </a:r>
            <a:r>
              <a:rPr kumimoji="1" lang="en" altLang="zh-CN" dirty="0" err="1"/>
              <a:t>VaRs</a:t>
            </a:r>
            <a:r>
              <a:rPr kumimoji="1" lang="en" altLang="zh-CN" dirty="0"/>
              <a:t> tend to become larger than those deriving from historical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21467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Fit a Normal Distribution and a Generalized T distribution to this data</a:t>
            </a:r>
          </a:p>
          <a:p>
            <a:pPr lvl="1"/>
            <a:r>
              <a:rPr kumimoji="1" lang="en" altLang="zh-CN" dirty="0"/>
              <a:t>I first use MLE to estimate data's mean and standard deviation.</a:t>
            </a:r>
            <a:endParaRPr kumimoji="1"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0DC5EEBE-B110-304F-BCC9-4276D518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54375"/>
            <a:ext cx="7620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4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Fit a Normal Distribution and a Generalized T distribution to this data</a:t>
            </a:r>
          </a:p>
          <a:p>
            <a:pPr lvl="1"/>
            <a:r>
              <a:rPr kumimoji="1" lang="en" altLang="zh-CN" dirty="0"/>
              <a:t>I first use MLE to estimate data's mean and standard deviation.</a:t>
            </a:r>
            <a:endParaRPr kumimoji="1" lang="zh-CN" altLang="en-US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815BD6E4-7A87-E44D-ABBD-27A55DE08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0" y="3429000"/>
            <a:ext cx="74295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0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Fit a Normal Distribution and a Generalized T distribution to this data</a:t>
            </a:r>
          </a:p>
          <a:p>
            <a:pPr lvl="1"/>
            <a:r>
              <a:rPr kumimoji="1" lang="en" altLang="zh-CN" sz="2000" dirty="0"/>
              <a:t>I then constructed a </a:t>
            </a:r>
            <a:r>
              <a:rPr kumimoji="1" lang="en" altLang="zh-CN" sz="2000" dirty="0" err="1"/>
              <a:t>VaR</a:t>
            </a:r>
            <a:r>
              <a:rPr kumimoji="1" lang="en" altLang="zh-CN" sz="2000" dirty="0"/>
              <a:t> function that accepts any distribution and returns the quantile with specified alpha, and a ES function that accepts any distribution, simulates n draws of data, and returns the mean beyond the quantile with specified alpha. </a:t>
            </a:r>
            <a:r>
              <a:rPr kumimoji="1" lang="en" altLang="zh-CN" sz="2000" dirty="0" err="1"/>
              <a:t>dist</a:t>
            </a:r>
            <a:r>
              <a:rPr kumimoji="1" lang="en" altLang="zh-CN" sz="2000" dirty="0"/>
              <a:t> represents any distribution provided by </a:t>
            </a:r>
            <a:r>
              <a:rPr kumimoji="1" lang="en" altLang="zh-CN" sz="2000" dirty="0" err="1"/>
              <a:t>scipy.stats</a:t>
            </a:r>
            <a:r>
              <a:rPr kumimoji="1" lang="en" altLang="zh-CN" sz="2000" dirty="0"/>
              <a:t>, and **</a:t>
            </a:r>
            <a:r>
              <a:rPr kumimoji="1" lang="en" altLang="zh-CN" sz="2000" dirty="0" err="1"/>
              <a:t>kwargs</a:t>
            </a:r>
            <a:r>
              <a:rPr kumimoji="1" lang="en" altLang="zh-CN" sz="2000" dirty="0"/>
              <a:t> is used to deal with loc, scale, df </a:t>
            </a:r>
            <a:r>
              <a:rPr kumimoji="1" lang="en" altLang="zh-CN" sz="2000" dirty="0" err="1"/>
              <a:t>etc</a:t>
            </a:r>
            <a:r>
              <a:rPr kumimoji="1" lang="en" altLang="zh-CN" sz="2000" dirty="0"/>
              <a:t>,. in the quantile function.</a:t>
            </a:r>
            <a:endParaRPr kumimoji="1" lang="zh-CN" altLang="en-US" sz="2000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B4DB7B5-5B1B-2140-A9B5-E954BC24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4232275"/>
            <a:ext cx="71374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29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Calculate the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and ES for both fitted distributions</a:t>
            </a:r>
          </a:p>
          <a:p>
            <a:pPr lvl="1"/>
            <a:r>
              <a:rPr kumimoji="1" lang="en" altLang="zh-CN" dirty="0"/>
              <a:t>Finally, I called the MLE functions,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function, and ES function.</a:t>
            </a:r>
            <a:endParaRPr kumimoji="1" lang="zh-CN" altLang="en-US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C1E59C4F-BEBB-5643-ADD0-27D5347BC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3651340"/>
            <a:ext cx="7239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5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Calculate the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and ES for both fitted distributions</a:t>
            </a:r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E9435EEF-BFCB-7B4C-8191-5CDF548F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821702"/>
            <a:ext cx="6819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4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Overlay the graphs the distribution PDFs,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, and ES values. What do you notice? Explain the differences.</a:t>
            </a:r>
          </a:p>
        </p:txBody>
      </p:sp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B50A51C2-61A7-B94B-84F1-F03B78971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52212"/>
            <a:ext cx="7772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8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Overlay the graphs the distribution PDFs,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, and ES values. What do you notice? Explain the differences.</a:t>
            </a:r>
          </a:p>
          <a:p>
            <a:pPr lvl="1"/>
            <a:r>
              <a:rPr kumimoji="1" lang="en" altLang="zh-CN" dirty="0"/>
              <a:t>First, t distribution fits the data better. It has fatter tails and a higher peak than the normal distribution.</a:t>
            </a:r>
          </a:p>
          <a:p>
            <a:pPr lvl="1"/>
            <a:endParaRPr kumimoji="1" lang="en" altLang="zh-CN" dirty="0"/>
          </a:p>
          <a:p>
            <a:pPr lvl="1"/>
            <a:r>
              <a:rPr kumimoji="1" lang="en" altLang="zh-CN" dirty="0"/>
              <a:t>Second, t distribution gives more pessimistic ES and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than those given by the normal distribution. ES T is larger than ES Normal, while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T is larger than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Normal.</a:t>
            </a:r>
          </a:p>
          <a:p>
            <a:pPr lvl="1"/>
            <a:endParaRPr kumimoji="1" lang="en" altLang="zh-CN" dirty="0"/>
          </a:p>
          <a:p>
            <a:pPr lvl="1"/>
            <a:r>
              <a:rPr kumimoji="1" lang="en" altLang="zh-CN" dirty="0"/>
              <a:t>Third, ES gives larger losses than those given by </a:t>
            </a:r>
            <a:r>
              <a:rPr kumimoji="1" lang="en" altLang="zh-CN" dirty="0" err="1"/>
              <a:t>VaR.</a:t>
            </a:r>
            <a:r>
              <a:rPr kumimoji="1" lang="en" altLang="zh-CN" dirty="0"/>
              <a:t> ES T is larger than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T, while ES Normal is larger than </a:t>
            </a:r>
            <a:r>
              <a:rPr kumimoji="1" lang="en" altLang="zh-CN" dirty="0" err="1"/>
              <a:t>VaR</a:t>
            </a:r>
            <a:r>
              <a:rPr kumimoji="1" lang="en" altLang="zh-CN" dirty="0"/>
              <a:t> Normal.</a:t>
            </a:r>
          </a:p>
        </p:txBody>
      </p:sp>
    </p:spTree>
    <p:extLst>
      <p:ext uri="{BB962C8B-B14F-4D97-AF65-F5344CB8AC3E}">
        <p14:creationId xmlns:p14="http://schemas.microsoft.com/office/powerpoint/2010/main" val="428023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93C67-05D9-844C-8280-CC9D4978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0B050-9148-574B-8A19-F5E55DF1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" altLang="zh-CN" dirty="0"/>
              <a:t>In your main repository, create a Library for risk management. Create modules, classes, packages, </a:t>
            </a:r>
            <a:r>
              <a:rPr kumimoji="1" lang="en" altLang="zh-CN" dirty="0" err="1"/>
              <a:t>etc</a:t>
            </a:r>
            <a:r>
              <a:rPr kumimoji="1" lang="en" altLang="zh-CN" dirty="0"/>
              <a:t> as you see fit. Include all the functionality we have discussed so far in class. Make sure it includes</a:t>
            </a:r>
          </a:p>
          <a:p>
            <a:pPr lvl="1"/>
            <a:r>
              <a:rPr kumimoji="1" lang="en" altLang="zh-CN" dirty="0"/>
              <a:t>Covariance estimation techniques</a:t>
            </a:r>
          </a:p>
          <a:p>
            <a:pPr lvl="1"/>
            <a:r>
              <a:rPr kumimoji="1" lang="en" altLang="zh-CN" dirty="0"/>
              <a:t>Non PSD fixes for correlation matrices </a:t>
            </a:r>
          </a:p>
          <a:p>
            <a:pPr lvl="1"/>
            <a:r>
              <a:rPr kumimoji="1" lang="en" altLang="zh-CN" dirty="0"/>
              <a:t>Simulation Methods </a:t>
            </a:r>
          </a:p>
          <a:p>
            <a:pPr lvl="1"/>
            <a:r>
              <a:rPr kumimoji="1" lang="en" altLang="zh-CN" dirty="0" err="1"/>
              <a:t>VaR</a:t>
            </a:r>
            <a:r>
              <a:rPr kumimoji="1" lang="en" altLang="zh-CN" dirty="0"/>
              <a:t> calculation methods (all discussed) </a:t>
            </a:r>
          </a:p>
          <a:p>
            <a:pPr lvl="1"/>
            <a:r>
              <a:rPr kumimoji="1" lang="en" altLang="zh-CN" dirty="0"/>
              <a:t>ES calculation</a:t>
            </a:r>
          </a:p>
          <a:p>
            <a:pPr lvl="1"/>
            <a:endParaRPr kumimoji="1" lang="en" altLang="zh-CN" dirty="0"/>
          </a:p>
          <a:p>
            <a:r>
              <a:rPr kumimoji="1" lang="en" altLang="zh-CN" dirty="0"/>
              <a:t>See </a:t>
            </a:r>
            <a:r>
              <a:rPr kumimoji="1" lang="en" altLang="zh-CN" dirty="0" err="1"/>
              <a:t>RiskManagementPackage</a:t>
            </a:r>
            <a:r>
              <a:rPr kumimoji="1" lang="en" altLang="zh-CN" dirty="0"/>
              <a:t> and tests.</a:t>
            </a:r>
          </a:p>
        </p:txBody>
      </p:sp>
    </p:spTree>
    <p:extLst>
      <p:ext uri="{BB962C8B-B14F-4D97-AF65-F5344CB8AC3E}">
        <p14:creationId xmlns:p14="http://schemas.microsoft.com/office/powerpoint/2010/main" val="141008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803</Words>
  <Application>Microsoft Macintosh PowerPoint</Application>
  <PresentationFormat>宽屏</PresentationFormat>
  <Paragraphs>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Response for Project 4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2</vt:lpstr>
      <vt:lpstr>Problem 3</vt:lpstr>
      <vt:lpstr>Problem 3</vt:lpstr>
      <vt:lpstr>Problem 3</vt:lpstr>
      <vt:lpstr>Problem 3</vt:lpstr>
      <vt:lpstr>Problem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Response for Project 4</dc:title>
  <dc:creator>Ruonan Zhu (SME,117020426)</dc:creator>
  <cp:lastModifiedBy>Ruonan Zhu (SME,117020426)</cp:lastModifiedBy>
  <cp:revision>1</cp:revision>
  <dcterms:created xsi:type="dcterms:W3CDTF">2022-02-26T05:41:57Z</dcterms:created>
  <dcterms:modified xsi:type="dcterms:W3CDTF">2022-02-26T05:53:57Z</dcterms:modified>
</cp:coreProperties>
</file>