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9" r:id="rId14"/>
    <p:sldId id="270" r:id="rId15"/>
    <p:sldId id="271" r:id="rId16"/>
    <p:sldId id="272" r:id="rId17"/>
    <p:sldId id="273"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03"/>
    <p:restoredTop sz="94672"/>
  </p:normalViewPr>
  <p:slideViewPr>
    <p:cSldViewPr snapToGrid="0" snapToObjects="1">
      <p:cViewPr varScale="1">
        <p:scale>
          <a:sx n="78" d="100"/>
          <a:sy n="78" d="100"/>
        </p:scale>
        <p:origin x="17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F496C-C713-4E4A-A3DD-7F92D1F351D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B5DDE6D-9971-3447-A73D-FE39281B6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108A99F-CDAA-6545-AB8A-48CD0E013DCD}"/>
              </a:ext>
            </a:extLst>
          </p:cNvPr>
          <p:cNvSpPr>
            <a:spLocks noGrp="1"/>
          </p:cNvSpPr>
          <p:nvPr>
            <p:ph type="dt" sz="half" idx="10"/>
          </p:nvPr>
        </p:nvSpPr>
        <p:spPr/>
        <p:txBody>
          <a:bodyPr/>
          <a:lstStyle/>
          <a:p>
            <a:fld id="{95AD4A7D-16E0-3B4D-905D-1C950FC918E9}" type="datetimeFigureOut">
              <a:rPr kumimoji="1" lang="zh-CN" altLang="en-US" smtClean="0"/>
              <a:t>2022/3/4</a:t>
            </a:fld>
            <a:endParaRPr kumimoji="1" lang="zh-CN" altLang="en-US"/>
          </a:p>
        </p:txBody>
      </p:sp>
      <p:sp>
        <p:nvSpPr>
          <p:cNvPr id="5" name="页脚占位符 4">
            <a:extLst>
              <a:ext uri="{FF2B5EF4-FFF2-40B4-BE49-F238E27FC236}">
                <a16:creationId xmlns:a16="http://schemas.microsoft.com/office/drawing/2014/main" id="{BBB301D7-A2AA-F34A-BB5B-82010C228C3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1B58BDE-7FCB-0D47-B95E-E2CEC24DA51D}"/>
              </a:ext>
            </a:extLst>
          </p:cNvPr>
          <p:cNvSpPr>
            <a:spLocks noGrp="1"/>
          </p:cNvSpPr>
          <p:nvPr>
            <p:ph type="sldNum" sz="quarter" idx="12"/>
          </p:nvPr>
        </p:nvSpPr>
        <p:spPr/>
        <p:txBody>
          <a:bodyPr/>
          <a:lstStyle/>
          <a:p>
            <a:fld id="{A6C5FD3A-CCB8-3D4A-ADF4-27E46FAF3EF1}" type="slidenum">
              <a:rPr kumimoji="1" lang="zh-CN" altLang="en-US" smtClean="0"/>
              <a:t>‹#›</a:t>
            </a:fld>
            <a:endParaRPr kumimoji="1" lang="zh-CN" altLang="en-US"/>
          </a:p>
        </p:txBody>
      </p:sp>
    </p:spTree>
    <p:extLst>
      <p:ext uri="{BB962C8B-B14F-4D97-AF65-F5344CB8AC3E}">
        <p14:creationId xmlns:p14="http://schemas.microsoft.com/office/powerpoint/2010/main" val="91449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4ABDE-944F-D546-BC9F-AE33CEF8086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62C21DE-38D8-0E40-8FCD-028E0354388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571CDE8-4FA8-5546-A5B3-C89080902BF7}"/>
              </a:ext>
            </a:extLst>
          </p:cNvPr>
          <p:cNvSpPr>
            <a:spLocks noGrp="1"/>
          </p:cNvSpPr>
          <p:nvPr>
            <p:ph type="dt" sz="half" idx="10"/>
          </p:nvPr>
        </p:nvSpPr>
        <p:spPr/>
        <p:txBody>
          <a:bodyPr/>
          <a:lstStyle/>
          <a:p>
            <a:fld id="{95AD4A7D-16E0-3B4D-905D-1C950FC918E9}" type="datetimeFigureOut">
              <a:rPr kumimoji="1" lang="zh-CN" altLang="en-US" smtClean="0"/>
              <a:t>2022/3/4</a:t>
            </a:fld>
            <a:endParaRPr kumimoji="1" lang="zh-CN" altLang="en-US"/>
          </a:p>
        </p:txBody>
      </p:sp>
      <p:sp>
        <p:nvSpPr>
          <p:cNvPr id="5" name="页脚占位符 4">
            <a:extLst>
              <a:ext uri="{FF2B5EF4-FFF2-40B4-BE49-F238E27FC236}">
                <a16:creationId xmlns:a16="http://schemas.microsoft.com/office/drawing/2014/main" id="{8D9C3AB5-B8C6-0F45-8C5F-B65310B6515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DDAFBA8-69BF-A94E-AB40-A5E3E95A51D3}"/>
              </a:ext>
            </a:extLst>
          </p:cNvPr>
          <p:cNvSpPr>
            <a:spLocks noGrp="1"/>
          </p:cNvSpPr>
          <p:nvPr>
            <p:ph type="sldNum" sz="quarter" idx="12"/>
          </p:nvPr>
        </p:nvSpPr>
        <p:spPr/>
        <p:txBody>
          <a:bodyPr/>
          <a:lstStyle/>
          <a:p>
            <a:fld id="{A6C5FD3A-CCB8-3D4A-ADF4-27E46FAF3EF1}" type="slidenum">
              <a:rPr kumimoji="1" lang="zh-CN" altLang="en-US" smtClean="0"/>
              <a:t>‹#›</a:t>
            </a:fld>
            <a:endParaRPr kumimoji="1" lang="zh-CN" altLang="en-US"/>
          </a:p>
        </p:txBody>
      </p:sp>
    </p:spTree>
    <p:extLst>
      <p:ext uri="{BB962C8B-B14F-4D97-AF65-F5344CB8AC3E}">
        <p14:creationId xmlns:p14="http://schemas.microsoft.com/office/powerpoint/2010/main" val="3509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4C3342E-72D5-1543-80BF-6E6C2B497BA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ADAFE10-838E-9344-B0E9-32596DFB318C}"/>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8BB6D79-201E-9E47-B821-C3A67E5BCDDE}"/>
              </a:ext>
            </a:extLst>
          </p:cNvPr>
          <p:cNvSpPr>
            <a:spLocks noGrp="1"/>
          </p:cNvSpPr>
          <p:nvPr>
            <p:ph type="dt" sz="half" idx="10"/>
          </p:nvPr>
        </p:nvSpPr>
        <p:spPr/>
        <p:txBody>
          <a:bodyPr/>
          <a:lstStyle/>
          <a:p>
            <a:fld id="{95AD4A7D-16E0-3B4D-905D-1C950FC918E9}" type="datetimeFigureOut">
              <a:rPr kumimoji="1" lang="zh-CN" altLang="en-US" smtClean="0"/>
              <a:t>2022/3/4</a:t>
            </a:fld>
            <a:endParaRPr kumimoji="1" lang="zh-CN" altLang="en-US"/>
          </a:p>
        </p:txBody>
      </p:sp>
      <p:sp>
        <p:nvSpPr>
          <p:cNvPr id="5" name="页脚占位符 4">
            <a:extLst>
              <a:ext uri="{FF2B5EF4-FFF2-40B4-BE49-F238E27FC236}">
                <a16:creationId xmlns:a16="http://schemas.microsoft.com/office/drawing/2014/main" id="{C9A197C5-21E0-A14C-BE7B-EA652863CC0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5EA9326-2013-4342-8903-16429ED15310}"/>
              </a:ext>
            </a:extLst>
          </p:cNvPr>
          <p:cNvSpPr>
            <a:spLocks noGrp="1"/>
          </p:cNvSpPr>
          <p:nvPr>
            <p:ph type="sldNum" sz="quarter" idx="12"/>
          </p:nvPr>
        </p:nvSpPr>
        <p:spPr/>
        <p:txBody>
          <a:bodyPr/>
          <a:lstStyle/>
          <a:p>
            <a:fld id="{A6C5FD3A-CCB8-3D4A-ADF4-27E46FAF3EF1}" type="slidenum">
              <a:rPr kumimoji="1" lang="zh-CN" altLang="en-US" smtClean="0"/>
              <a:t>‹#›</a:t>
            </a:fld>
            <a:endParaRPr kumimoji="1" lang="zh-CN" altLang="en-US"/>
          </a:p>
        </p:txBody>
      </p:sp>
    </p:spTree>
    <p:extLst>
      <p:ext uri="{BB962C8B-B14F-4D97-AF65-F5344CB8AC3E}">
        <p14:creationId xmlns:p14="http://schemas.microsoft.com/office/powerpoint/2010/main" val="421281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03A13-982D-6A45-B6CF-309C62B0D4C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21D6DEA-27F1-7C47-B867-A42F6842644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F5DDB85-5926-0C4D-BABA-DC7C80E2D720}"/>
              </a:ext>
            </a:extLst>
          </p:cNvPr>
          <p:cNvSpPr>
            <a:spLocks noGrp="1"/>
          </p:cNvSpPr>
          <p:nvPr>
            <p:ph type="dt" sz="half" idx="10"/>
          </p:nvPr>
        </p:nvSpPr>
        <p:spPr/>
        <p:txBody>
          <a:bodyPr/>
          <a:lstStyle/>
          <a:p>
            <a:fld id="{95AD4A7D-16E0-3B4D-905D-1C950FC918E9}" type="datetimeFigureOut">
              <a:rPr kumimoji="1" lang="zh-CN" altLang="en-US" smtClean="0"/>
              <a:t>2022/3/4</a:t>
            </a:fld>
            <a:endParaRPr kumimoji="1" lang="zh-CN" altLang="en-US"/>
          </a:p>
        </p:txBody>
      </p:sp>
      <p:sp>
        <p:nvSpPr>
          <p:cNvPr id="5" name="页脚占位符 4">
            <a:extLst>
              <a:ext uri="{FF2B5EF4-FFF2-40B4-BE49-F238E27FC236}">
                <a16:creationId xmlns:a16="http://schemas.microsoft.com/office/drawing/2014/main" id="{FBD2DF5E-DD29-E447-9D06-6E20971D34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FD70A5D-7774-2E47-A058-3E55FAD6066D}"/>
              </a:ext>
            </a:extLst>
          </p:cNvPr>
          <p:cNvSpPr>
            <a:spLocks noGrp="1"/>
          </p:cNvSpPr>
          <p:nvPr>
            <p:ph type="sldNum" sz="quarter" idx="12"/>
          </p:nvPr>
        </p:nvSpPr>
        <p:spPr/>
        <p:txBody>
          <a:bodyPr/>
          <a:lstStyle/>
          <a:p>
            <a:fld id="{A6C5FD3A-CCB8-3D4A-ADF4-27E46FAF3EF1}" type="slidenum">
              <a:rPr kumimoji="1" lang="zh-CN" altLang="en-US" smtClean="0"/>
              <a:t>‹#›</a:t>
            </a:fld>
            <a:endParaRPr kumimoji="1" lang="zh-CN" altLang="en-US"/>
          </a:p>
        </p:txBody>
      </p:sp>
    </p:spTree>
    <p:extLst>
      <p:ext uri="{BB962C8B-B14F-4D97-AF65-F5344CB8AC3E}">
        <p14:creationId xmlns:p14="http://schemas.microsoft.com/office/powerpoint/2010/main" val="283412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AA95B-56B5-DC42-8851-34C06094871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9B303EB-5928-B044-BB96-AEE2A83BE0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1093FFB-C657-1E40-9315-72A3BEDDE07A}"/>
              </a:ext>
            </a:extLst>
          </p:cNvPr>
          <p:cNvSpPr>
            <a:spLocks noGrp="1"/>
          </p:cNvSpPr>
          <p:nvPr>
            <p:ph type="dt" sz="half" idx="10"/>
          </p:nvPr>
        </p:nvSpPr>
        <p:spPr/>
        <p:txBody>
          <a:bodyPr/>
          <a:lstStyle/>
          <a:p>
            <a:fld id="{95AD4A7D-16E0-3B4D-905D-1C950FC918E9}" type="datetimeFigureOut">
              <a:rPr kumimoji="1" lang="zh-CN" altLang="en-US" smtClean="0"/>
              <a:t>2022/3/4</a:t>
            </a:fld>
            <a:endParaRPr kumimoji="1" lang="zh-CN" altLang="en-US"/>
          </a:p>
        </p:txBody>
      </p:sp>
      <p:sp>
        <p:nvSpPr>
          <p:cNvPr id="5" name="页脚占位符 4">
            <a:extLst>
              <a:ext uri="{FF2B5EF4-FFF2-40B4-BE49-F238E27FC236}">
                <a16:creationId xmlns:a16="http://schemas.microsoft.com/office/drawing/2014/main" id="{648C6898-7BF4-2E43-AF83-D87DDBF9C1A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208021E-70CB-0A47-BBC1-C69990A4F155}"/>
              </a:ext>
            </a:extLst>
          </p:cNvPr>
          <p:cNvSpPr>
            <a:spLocks noGrp="1"/>
          </p:cNvSpPr>
          <p:nvPr>
            <p:ph type="sldNum" sz="quarter" idx="12"/>
          </p:nvPr>
        </p:nvSpPr>
        <p:spPr/>
        <p:txBody>
          <a:bodyPr/>
          <a:lstStyle/>
          <a:p>
            <a:fld id="{A6C5FD3A-CCB8-3D4A-ADF4-27E46FAF3EF1}" type="slidenum">
              <a:rPr kumimoji="1" lang="zh-CN" altLang="en-US" smtClean="0"/>
              <a:t>‹#›</a:t>
            </a:fld>
            <a:endParaRPr kumimoji="1" lang="zh-CN" altLang="en-US"/>
          </a:p>
        </p:txBody>
      </p:sp>
    </p:spTree>
    <p:extLst>
      <p:ext uri="{BB962C8B-B14F-4D97-AF65-F5344CB8AC3E}">
        <p14:creationId xmlns:p14="http://schemas.microsoft.com/office/powerpoint/2010/main" val="147710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E2721-1E24-594D-9580-DEFC0BA8B15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CE03439-1C3B-B440-ACD0-292D67BBD68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B757990-0970-AD48-A9CA-A6D86741B008}"/>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7114CDB2-60E8-7147-B6C0-4D22454035FF}"/>
              </a:ext>
            </a:extLst>
          </p:cNvPr>
          <p:cNvSpPr>
            <a:spLocks noGrp="1"/>
          </p:cNvSpPr>
          <p:nvPr>
            <p:ph type="dt" sz="half" idx="10"/>
          </p:nvPr>
        </p:nvSpPr>
        <p:spPr/>
        <p:txBody>
          <a:bodyPr/>
          <a:lstStyle/>
          <a:p>
            <a:fld id="{95AD4A7D-16E0-3B4D-905D-1C950FC918E9}" type="datetimeFigureOut">
              <a:rPr kumimoji="1" lang="zh-CN" altLang="en-US" smtClean="0"/>
              <a:t>2022/3/4</a:t>
            </a:fld>
            <a:endParaRPr kumimoji="1" lang="zh-CN" altLang="en-US"/>
          </a:p>
        </p:txBody>
      </p:sp>
      <p:sp>
        <p:nvSpPr>
          <p:cNvPr id="6" name="页脚占位符 5">
            <a:extLst>
              <a:ext uri="{FF2B5EF4-FFF2-40B4-BE49-F238E27FC236}">
                <a16:creationId xmlns:a16="http://schemas.microsoft.com/office/drawing/2014/main" id="{33CC15C5-7FC3-F446-ABC4-D51FF7D8786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18A9C77-A78E-4945-B3F0-1E1A12B03211}"/>
              </a:ext>
            </a:extLst>
          </p:cNvPr>
          <p:cNvSpPr>
            <a:spLocks noGrp="1"/>
          </p:cNvSpPr>
          <p:nvPr>
            <p:ph type="sldNum" sz="quarter" idx="12"/>
          </p:nvPr>
        </p:nvSpPr>
        <p:spPr/>
        <p:txBody>
          <a:bodyPr/>
          <a:lstStyle/>
          <a:p>
            <a:fld id="{A6C5FD3A-CCB8-3D4A-ADF4-27E46FAF3EF1}" type="slidenum">
              <a:rPr kumimoji="1" lang="zh-CN" altLang="en-US" smtClean="0"/>
              <a:t>‹#›</a:t>
            </a:fld>
            <a:endParaRPr kumimoji="1" lang="zh-CN" altLang="en-US"/>
          </a:p>
        </p:txBody>
      </p:sp>
    </p:spTree>
    <p:extLst>
      <p:ext uri="{BB962C8B-B14F-4D97-AF65-F5344CB8AC3E}">
        <p14:creationId xmlns:p14="http://schemas.microsoft.com/office/powerpoint/2010/main" val="303673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9F30D-FF0B-9149-8466-4C5239369DB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3CAF55B-4489-AC4F-B4F1-E846686320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6C77F0C-7722-5B4C-AE98-D293DEAAA72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66BEC4C-B334-3F44-9F5B-A1B278DFA7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2019036-04BC-F846-B56D-56A7845A144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D4A71B1-9324-9E46-8C8C-009E93167758}"/>
              </a:ext>
            </a:extLst>
          </p:cNvPr>
          <p:cNvSpPr>
            <a:spLocks noGrp="1"/>
          </p:cNvSpPr>
          <p:nvPr>
            <p:ph type="dt" sz="half" idx="10"/>
          </p:nvPr>
        </p:nvSpPr>
        <p:spPr/>
        <p:txBody>
          <a:bodyPr/>
          <a:lstStyle/>
          <a:p>
            <a:fld id="{95AD4A7D-16E0-3B4D-905D-1C950FC918E9}" type="datetimeFigureOut">
              <a:rPr kumimoji="1" lang="zh-CN" altLang="en-US" smtClean="0"/>
              <a:t>2022/3/4</a:t>
            </a:fld>
            <a:endParaRPr kumimoji="1" lang="zh-CN" altLang="en-US"/>
          </a:p>
        </p:txBody>
      </p:sp>
      <p:sp>
        <p:nvSpPr>
          <p:cNvPr id="8" name="页脚占位符 7">
            <a:extLst>
              <a:ext uri="{FF2B5EF4-FFF2-40B4-BE49-F238E27FC236}">
                <a16:creationId xmlns:a16="http://schemas.microsoft.com/office/drawing/2014/main" id="{AB3A53A9-CA7B-AD45-B28C-C78DCC66501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F6B311E-D546-5B4E-BC57-638F64F98AE4}"/>
              </a:ext>
            </a:extLst>
          </p:cNvPr>
          <p:cNvSpPr>
            <a:spLocks noGrp="1"/>
          </p:cNvSpPr>
          <p:nvPr>
            <p:ph type="sldNum" sz="quarter" idx="12"/>
          </p:nvPr>
        </p:nvSpPr>
        <p:spPr/>
        <p:txBody>
          <a:bodyPr/>
          <a:lstStyle/>
          <a:p>
            <a:fld id="{A6C5FD3A-CCB8-3D4A-ADF4-27E46FAF3EF1}" type="slidenum">
              <a:rPr kumimoji="1" lang="zh-CN" altLang="en-US" smtClean="0"/>
              <a:t>‹#›</a:t>
            </a:fld>
            <a:endParaRPr kumimoji="1" lang="zh-CN" altLang="en-US"/>
          </a:p>
        </p:txBody>
      </p:sp>
    </p:spTree>
    <p:extLst>
      <p:ext uri="{BB962C8B-B14F-4D97-AF65-F5344CB8AC3E}">
        <p14:creationId xmlns:p14="http://schemas.microsoft.com/office/powerpoint/2010/main" val="310601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35F36-E05F-6347-8593-646B0BC1478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02B204E-D3C9-C84D-8F8F-28D10C053AC3}"/>
              </a:ext>
            </a:extLst>
          </p:cNvPr>
          <p:cNvSpPr>
            <a:spLocks noGrp="1"/>
          </p:cNvSpPr>
          <p:nvPr>
            <p:ph type="dt" sz="half" idx="10"/>
          </p:nvPr>
        </p:nvSpPr>
        <p:spPr/>
        <p:txBody>
          <a:bodyPr/>
          <a:lstStyle/>
          <a:p>
            <a:fld id="{95AD4A7D-16E0-3B4D-905D-1C950FC918E9}" type="datetimeFigureOut">
              <a:rPr kumimoji="1" lang="zh-CN" altLang="en-US" smtClean="0"/>
              <a:t>2022/3/4</a:t>
            </a:fld>
            <a:endParaRPr kumimoji="1" lang="zh-CN" altLang="en-US"/>
          </a:p>
        </p:txBody>
      </p:sp>
      <p:sp>
        <p:nvSpPr>
          <p:cNvPr id="4" name="页脚占位符 3">
            <a:extLst>
              <a:ext uri="{FF2B5EF4-FFF2-40B4-BE49-F238E27FC236}">
                <a16:creationId xmlns:a16="http://schemas.microsoft.com/office/drawing/2014/main" id="{6DF16CA7-E566-4B43-ACD0-095C407CF88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000066E-2B05-5147-9072-CA197B174EFD}"/>
              </a:ext>
            </a:extLst>
          </p:cNvPr>
          <p:cNvSpPr>
            <a:spLocks noGrp="1"/>
          </p:cNvSpPr>
          <p:nvPr>
            <p:ph type="sldNum" sz="quarter" idx="12"/>
          </p:nvPr>
        </p:nvSpPr>
        <p:spPr/>
        <p:txBody>
          <a:bodyPr/>
          <a:lstStyle/>
          <a:p>
            <a:fld id="{A6C5FD3A-CCB8-3D4A-ADF4-27E46FAF3EF1}" type="slidenum">
              <a:rPr kumimoji="1" lang="zh-CN" altLang="en-US" smtClean="0"/>
              <a:t>‹#›</a:t>
            </a:fld>
            <a:endParaRPr kumimoji="1" lang="zh-CN" altLang="en-US"/>
          </a:p>
        </p:txBody>
      </p:sp>
    </p:spTree>
    <p:extLst>
      <p:ext uri="{BB962C8B-B14F-4D97-AF65-F5344CB8AC3E}">
        <p14:creationId xmlns:p14="http://schemas.microsoft.com/office/powerpoint/2010/main" val="3552806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F78788C-7A54-1B43-AFB9-C411EC943CB6}"/>
              </a:ext>
            </a:extLst>
          </p:cNvPr>
          <p:cNvSpPr>
            <a:spLocks noGrp="1"/>
          </p:cNvSpPr>
          <p:nvPr>
            <p:ph type="dt" sz="half" idx="10"/>
          </p:nvPr>
        </p:nvSpPr>
        <p:spPr/>
        <p:txBody>
          <a:bodyPr/>
          <a:lstStyle/>
          <a:p>
            <a:fld id="{95AD4A7D-16E0-3B4D-905D-1C950FC918E9}" type="datetimeFigureOut">
              <a:rPr kumimoji="1" lang="zh-CN" altLang="en-US" smtClean="0"/>
              <a:t>2022/3/4</a:t>
            </a:fld>
            <a:endParaRPr kumimoji="1" lang="zh-CN" altLang="en-US"/>
          </a:p>
        </p:txBody>
      </p:sp>
      <p:sp>
        <p:nvSpPr>
          <p:cNvPr id="3" name="页脚占位符 2">
            <a:extLst>
              <a:ext uri="{FF2B5EF4-FFF2-40B4-BE49-F238E27FC236}">
                <a16:creationId xmlns:a16="http://schemas.microsoft.com/office/drawing/2014/main" id="{149613FB-E952-B943-B0FF-CF69CFB9C77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7BC342D-E103-3940-941B-7F8F8DC44F87}"/>
              </a:ext>
            </a:extLst>
          </p:cNvPr>
          <p:cNvSpPr>
            <a:spLocks noGrp="1"/>
          </p:cNvSpPr>
          <p:nvPr>
            <p:ph type="sldNum" sz="quarter" idx="12"/>
          </p:nvPr>
        </p:nvSpPr>
        <p:spPr/>
        <p:txBody>
          <a:bodyPr/>
          <a:lstStyle/>
          <a:p>
            <a:fld id="{A6C5FD3A-CCB8-3D4A-ADF4-27E46FAF3EF1}" type="slidenum">
              <a:rPr kumimoji="1" lang="zh-CN" altLang="en-US" smtClean="0"/>
              <a:t>‹#›</a:t>
            </a:fld>
            <a:endParaRPr kumimoji="1" lang="zh-CN" altLang="en-US"/>
          </a:p>
        </p:txBody>
      </p:sp>
    </p:spTree>
    <p:extLst>
      <p:ext uri="{BB962C8B-B14F-4D97-AF65-F5344CB8AC3E}">
        <p14:creationId xmlns:p14="http://schemas.microsoft.com/office/powerpoint/2010/main" val="412723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A1302-2B3B-FE4E-8EF9-AB456EE77B6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537ABA4-2BF3-1547-A7E9-C4BDFCA0B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5B70EFA-7BF3-CE44-97E2-E7206C8DE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0D7106E-30B3-024D-AF79-E26685380047}"/>
              </a:ext>
            </a:extLst>
          </p:cNvPr>
          <p:cNvSpPr>
            <a:spLocks noGrp="1"/>
          </p:cNvSpPr>
          <p:nvPr>
            <p:ph type="dt" sz="half" idx="10"/>
          </p:nvPr>
        </p:nvSpPr>
        <p:spPr/>
        <p:txBody>
          <a:bodyPr/>
          <a:lstStyle/>
          <a:p>
            <a:fld id="{95AD4A7D-16E0-3B4D-905D-1C950FC918E9}" type="datetimeFigureOut">
              <a:rPr kumimoji="1" lang="zh-CN" altLang="en-US" smtClean="0"/>
              <a:t>2022/3/4</a:t>
            </a:fld>
            <a:endParaRPr kumimoji="1" lang="zh-CN" altLang="en-US"/>
          </a:p>
        </p:txBody>
      </p:sp>
      <p:sp>
        <p:nvSpPr>
          <p:cNvPr id="6" name="页脚占位符 5">
            <a:extLst>
              <a:ext uri="{FF2B5EF4-FFF2-40B4-BE49-F238E27FC236}">
                <a16:creationId xmlns:a16="http://schemas.microsoft.com/office/drawing/2014/main" id="{5621B8A6-0261-4542-83C2-07FC18245B4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CEBD095-04E2-3B4D-94C5-3A2311A86DC9}"/>
              </a:ext>
            </a:extLst>
          </p:cNvPr>
          <p:cNvSpPr>
            <a:spLocks noGrp="1"/>
          </p:cNvSpPr>
          <p:nvPr>
            <p:ph type="sldNum" sz="quarter" idx="12"/>
          </p:nvPr>
        </p:nvSpPr>
        <p:spPr/>
        <p:txBody>
          <a:bodyPr/>
          <a:lstStyle/>
          <a:p>
            <a:fld id="{A6C5FD3A-CCB8-3D4A-ADF4-27E46FAF3EF1}" type="slidenum">
              <a:rPr kumimoji="1" lang="zh-CN" altLang="en-US" smtClean="0"/>
              <a:t>‹#›</a:t>
            </a:fld>
            <a:endParaRPr kumimoji="1" lang="zh-CN" altLang="en-US"/>
          </a:p>
        </p:txBody>
      </p:sp>
    </p:spTree>
    <p:extLst>
      <p:ext uri="{BB962C8B-B14F-4D97-AF65-F5344CB8AC3E}">
        <p14:creationId xmlns:p14="http://schemas.microsoft.com/office/powerpoint/2010/main" val="177681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233FE-0DB3-7E42-9BB2-4B1B81A7BDA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EAC5A5E-65A7-CB48-999A-1E306F04D7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4ADFB7F-BC07-5D4D-98D1-4265D7AC13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8C2BE5A-FF80-CC43-8991-D7AEB5F14E32}"/>
              </a:ext>
            </a:extLst>
          </p:cNvPr>
          <p:cNvSpPr>
            <a:spLocks noGrp="1"/>
          </p:cNvSpPr>
          <p:nvPr>
            <p:ph type="dt" sz="half" idx="10"/>
          </p:nvPr>
        </p:nvSpPr>
        <p:spPr/>
        <p:txBody>
          <a:bodyPr/>
          <a:lstStyle/>
          <a:p>
            <a:fld id="{95AD4A7D-16E0-3B4D-905D-1C950FC918E9}" type="datetimeFigureOut">
              <a:rPr kumimoji="1" lang="zh-CN" altLang="en-US" smtClean="0"/>
              <a:t>2022/3/4</a:t>
            </a:fld>
            <a:endParaRPr kumimoji="1" lang="zh-CN" altLang="en-US"/>
          </a:p>
        </p:txBody>
      </p:sp>
      <p:sp>
        <p:nvSpPr>
          <p:cNvPr id="6" name="页脚占位符 5">
            <a:extLst>
              <a:ext uri="{FF2B5EF4-FFF2-40B4-BE49-F238E27FC236}">
                <a16:creationId xmlns:a16="http://schemas.microsoft.com/office/drawing/2014/main" id="{1134FF5B-47C2-E947-822F-9854DE94C5C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6B5DF22-ABFF-AF42-A02D-5ABFE7C21980}"/>
              </a:ext>
            </a:extLst>
          </p:cNvPr>
          <p:cNvSpPr>
            <a:spLocks noGrp="1"/>
          </p:cNvSpPr>
          <p:nvPr>
            <p:ph type="sldNum" sz="quarter" idx="12"/>
          </p:nvPr>
        </p:nvSpPr>
        <p:spPr/>
        <p:txBody>
          <a:bodyPr/>
          <a:lstStyle/>
          <a:p>
            <a:fld id="{A6C5FD3A-CCB8-3D4A-ADF4-27E46FAF3EF1}" type="slidenum">
              <a:rPr kumimoji="1" lang="zh-CN" altLang="en-US" smtClean="0"/>
              <a:t>‹#›</a:t>
            </a:fld>
            <a:endParaRPr kumimoji="1" lang="zh-CN" altLang="en-US"/>
          </a:p>
        </p:txBody>
      </p:sp>
    </p:spTree>
    <p:extLst>
      <p:ext uri="{BB962C8B-B14F-4D97-AF65-F5344CB8AC3E}">
        <p14:creationId xmlns:p14="http://schemas.microsoft.com/office/powerpoint/2010/main" val="2695029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940B2B-4D27-7D47-928C-3D305EFB5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6187C85-632B-6344-837F-25B4DC59FA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4E9A6E5-6818-1946-A833-EABCDA112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D4A7D-16E0-3B4D-905D-1C950FC918E9}" type="datetimeFigureOut">
              <a:rPr kumimoji="1" lang="zh-CN" altLang="en-US" smtClean="0"/>
              <a:t>2022/3/4</a:t>
            </a:fld>
            <a:endParaRPr kumimoji="1" lang="zh-CN" altLang="en-US"/>
          </a:p>
        </p:txBody>
      </p:sp>
      <p:sp>
        <p:nvSpPr>
          <p:cNvPr id="5" name="页脚占位符 4">
            <a:extLst>
              <a:ext uri="{FF2B5EF4-FFF2-40B4-BE49-F238E27FC236}">
                <a16:creationId xmlns:a16="http://schemas.microsoft.com/office/drawing/2014/main" id="{CB55B49B-AB00-7749-8580-11233D105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D2B2ACD-7ED5-B24E-A473-1BF094ACA2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5FD3A-CCB8-3D4A-ADF4-27E46FAF3EF1}" type="slidenum">
              <a:rPr kumimoji="1" lang="zh-CN" altLang="en-US" smtClean="0"/>
              <a:t>‹#›</a:t>
            </a:fld>
            <a:endParaRPr kumimoji="1" lang="zh-CN" altLang="en-US"/>
          </a:p>
        </p:txBody>
      </p:sp>
    </p:spTree>
    <p:extLst>
      <p:ext uri="{BB962C8B-B14F-4D97-AF65-F5344CB8AC3E}">
        <p14:creationId xmlns:p14="http://schemas.microsoft.com/office/powerpoint/2010/main" val="3062342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827F9-08B5-C749-857C-F95642DA6822}"/>
              </a:ext>
            </a:extLst>
          </p:cNvPr>
          <p:cNvSpPr>
            <a:spLocks noGrp="1"/>
          </p:cNvSpPr>
          <p:nvPr>
            <p:ph type="ctrTitle"/>
          </p:nvPr>
        </p:nvSpPr>
        <p:spPr/>
        <p:txBody>
          <a:bodyPr/>
          <a:lstStyle/>
          <a:p>
            <a:r>
              <a:rPr kumimoji="1" lang="en-US" altLang="zh-CN" dirty="0"/>
              <a:t>Response for Project 5</a:t>
            </a:r>
            <a:endParaRPr kumimoji="1" lang="zh-CN" altLang="en-US" dirty="0"/>
          </a:p>
        </p:txBody>
      </p:sp>
      <p:sp>
        <p:nvSpPr>
          <p:cNvPr id="3" name="副标题 2">
            <a:extLst>
              <a:ext uri="{FF2B5EF4-FFF2-40B4-BE49-F238E27FC236}">
                <a16:creationId xmlns:a16="http://schemas.microsoft.com/office/drawing/2014/main" id="{E5177BE7-1CC7-5F4B-A7C8-22136C20576B}"/>
              </a:ext>
            </a:extLst>
          </p:cNvPr>
          <p:cNvSpPr>
            <a:spLocks noGrp="1"/>
          </p:cNvSpPr>
          <p:nvPr>
            <p:ph type="subTitle" idx="1"/>
          </p:nvPr>
        </p:nvSpPr>
        <p:spPr/>
        <p:txBody>
          <a:bodyPr/>
          <a:lstStyle/>
          <a:p>
            <a:r>
              <a:rPr kumimoji="1" lang="en-US" altLang="zh-CN" dirty="0" err="1"/>
              <a:t>Rora</a:t>
            </a:r>
            <a:r>
              <a:rPr kumimoji="1" lang="en-US" altLang="zh-CN" dirty="0"/>
              <a:t> Zhu FinTech 590</a:t>
            </a:r>
            <a:endParaRPr kumimoji="1" lang="zh-CN" altLang="en-US" dirty="0"/>
          </a:p>
        </p:txBody>
      </p:sp>
    </p:spTree>
    <p:extLst>
      <p:ext uri="{BB962C8B-B14F-4D97-AF65-F5344CB8AC3E}">
        <p14:creationId xmlns:p14="http://schemas.microsoft.com/office/powerpoint/2010/main" val="2263155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DD31-3608-CE42-8BC4-2ECDCA65A809}"/>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36990A71-CAFD-904A-B681-79E209B70979}"/>
              </a:ext>
            </a:extLst>
          </p:cNvPr>
          <p:cNvSpPr>
            <a:spLocks noGrp="1"/>
          </p:cNvSpPr>
          <p:nvPr>
            <p:ph idx="1"/>
          </p:nvPr>
        </p:nvSpPr>
        <p:spPr/>
        <p:txBody>
          <a:bodyPr>
            <a:normAutofit lnSpcReduction="10000"/>
          </a:bodyPr>
          <a:lstStyle/>
          <a:p>
            <a:r>
              <a:rPr kumimoji="1" lang="en" altLang="zh-CN" dirty="0"/>
              <a:t>For each of the portfolios, graph the portfolio value over a range of underlying values. Plot the portfolio values.</a:t>
            </a:r>
          </a:p>
          <a:p>
            <a:pPr lvl="1"/>
            <a:r>
              <a:rPr kumimoji="1" lang="en" altLang="zh-CN" dirty="0"/>
              <a:t>Steps</a:t>
            </a:r>
          </a:p>
          <a:p>
            <a:pPr marL="1371600" lvl="2" indent="-457200">
              <a:buAutoNum type="arabicPeriod"/>
            </a:pPr>
            <a:r>
              <a:rPr kumimoji="1" lang="en" altLang="zh-CN" dirty="0"/>
              <a:t>For each option, calculate the implied volatility given the underlying inputs.</a:t>
            </a:r>
          </a:p>
          <a:p>
            <a:pPr marL="1371600" lvl="2" indent="-457200">
              <a:buAutoNum type="arabicPeriod"/>
            </a:pPr>
            <a:endParaRPr kumimoji="1" lang="en" altLang="zh-CN" dirty="0"/>
          </a:p>
          <a:p>
            <a:pPr marL="1371600" lvl="2" indent="-457200">
              <a:buAutoNum type="arabicPeriod"/>
            </a:pPr>
            <a:endParaRPr kumimoji="1" lang="en" altLang="zh-CN" dirty="0"/>
          </a:p>
          <a:p>
            <a:pPr marL="1371600" lvl="2" indent="-457200">
              <a:buAutoNum type="arabicPeriod"/>
            </a:pPr>
            <a:endParaRPr kumimoji="1" lang="en" altLang="zh-CN" dirty="0"/>
          </a:p>
          <a:p>
            <a:pPr marL="1371600" lvl="2" indent="-457200">
              <a:buAutoNum type="arabicPeriod"/>
            </a:pPr>
            <a:endParaRPr kumimoji="1" lang="en" altLang="zh-CN" dirty="0"/>
          </a:p>
          <a:p>
            <a:pPr marL="1371600" lvl="2" indent="-457200">
              <a:buAutoNum type="arabicPeriod"/>
            </a:pPr>
            <a:endParaRPr kumimoji="1" lang="en" altLang="zh-CN" dirty="0"/>
          </a:p>
          <a:p>
            <a:pPr marL="1371600" lvl="2" indent="-457200">
              <a:buAutoNum type="arabicPeriod"/>
            </a:pPr>
            <a:endParaRPr kumimoji="1" lang="en" altLang="zh-CN" dirty="0"/>
          </a:p>
          <a:p>
            <a:pPr marL="1371600" lvl="2" indent="-457200">
              <a:buAutoNum type="arabicPeriod"/>
            </a:pPr>
            <a:endParaRPr kumimoji="1" lang="en" altLang="zh-CN" dirty="0"/>
          </a:p>
          <a:p>
            <a:pPr marL="1371600" lvl="2" indent="-457200">
              <a:buAutoNum type="arabicPeriod"/>
            </a:pPr>
            <a:r>
              <a:rPr kumimoji="1" lang="en" altLang="zh-CN" dirty="0"/>
              <a:t>Simulate a range of underlying prices and calculate the corresponding option prices using the implied volatilities calculated above.</a:t>
            </a:r>
          </a:p>
        </p:txBody>
      </p:sp>
      <p:pic>
        <p:nvPicPr>
          <p:cNvPr id="5" name="图片 4" descr="文本&#10;&#10;描述已自动生成">
            <a:extLst>
              <a:ext uri="{FF2B5EF4-FFF2-40B4-BE49-F238E27FC236}">
                <a16:creationId xmlns:a16="http://schemas.microsoft.com/office/drawing/2014/main" id="{FDB00373-73EB-444C-99B4-2EC8E1BCFA20}"/>
              </a:ext>
            </a:extLst>
          </p:cNvPr>
          <p:cNvPicPr>
            <a:picLocks noChangeAspect="1"/>
          </p:cNvPicPr>
          <p:nvPr/>
        </p:nvPicPr>
        <p:blipFill>
          <a:blip r:embed="rId2"/>
          <a:stretch>
            <a:fillRect/>
          </a:stretch>
        </p:blipFill>
        <p:spPr>
          <a:xfrm>
            <a:off x="3217616" y="3429000"/>
            <a:ext cx="5756767" cy="1842582"/>
          </a:xfrm>
          <a:prstGeom prst="rect">
            <a:avLst/>
          </a:prstGeom>
        </p:spPr>
      </p:pic>
      <p:pic>
        <p:nvPicPr>
          <p:cNvPr id="7" name="图片 6">
            <a:extLst>
              <a:ext uri="{FF2B5EF4-FFF2-40B4-BE49-F238E27FC236}">
                <a16:creationId xmlns:a16="http://schemas.microsoft.com/office/drawing/2014/main" id="{78A3087C-A08F-9741-A925-B2C2D7346C8B}"/>
              </a:ext>
            </a:extLst>
          </p:cNvPr>
          <p:cNvPicPr>
            <a:picLocks noChangeAspect="1"/>
          </p:cNvPicPr>
          <p:nvPr/>
        </p:nvPicPr>
        <p:blipFill>
          <a:blip r:embed="rId3"/>
          <a:stretch>
            <a:fillRect/>
          </a:stretch>
        </p:blipFill>
        <p:spPr>
          <a:xfrm>
            <a:off x="3217615" y="6147393"/>
            <a:ext cx="5756767" cy="349518"/>
          </a:xfrm>
          <a:prstGeom prst="rect">
            <a:avLst/>
          </a:prstGeom>
        </p:spPr>
      </p:pic>
    </p:spTree>
    <p:extLst>
      <p:ext uri="{BB962C8B-B14F-4D97-AF65-F5344CB8AC3E}">
        <p14:creationId xmlns:p14="http://schemas.microsoft.com/office/powerpoint/2010/main" val="257530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DD31-3608-CE42-8BC4-2ECDCA65A809}"/>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36990A71-CAFD-904A-B681-79E209B70979}"/>
              </a:ext>
            </a:extLst>
          </p:cNvPr>
          <p:cNvSpPr>
            <a:spLocks noGrp="1"/>
          </p:cNvSpPr>
          <p:nvPr>
            <p:ph idx="1"/>
          </p:nvPr>
        </p:nvSpPr>
        <p:spPr/>
        <p:txBody>
          <a:bodyPr>
            <a:normAutofit/>
          </a:bodyPr>
          <a:lstStyle/>
          <a:p>
            <a:r>
              <a:rPr kumimoji="1" lang="en" altLang="zh-CN" dirty="0"/>
              <a:t>For each of the portfolios, graph the portfolio value over a range of underlying values. Plot the portfolio values.</a:t>
            </a:r>
          </a:p>
          <a:p>
            <a:pPr lvl="1"/>
            <a:r>
              <a:rPr kumimoji="1" lang="en" altLang="zh-CN" dirty="0"/>
              <a:t>Steps</a:t>
            </a:r>
          </a:p>
          <a:p>
            <a:pPr marL="1371600" lvl="2" indent="-457200">
              <a:buFont typeface="+mj-lt"/>
              <a:buAutoNum type="arabicPeriod" startAt="3"/>
            </a:pPr>
            <a:r>
              <a:rPr kumimoji="1" lang="en" altLang="zh-CN" dirty="0"/>
              <a:t>Multiply options prices with holdings to calculate the portfolio values. </a:t>
            </a:r>
          </a:p>
          <a:p>
            <a:pPr marL="1371600" lvl="2" indent="-457200">
              <a:buAutoNum type="arabicPeriod" startAt="3"/>
            </a:pPr>
            <a:r>
              <a:rPr kumimoji="1" lang="en" altLang="zh-CN" dirty="0"/>
              <a:t>Plot.</a:t>
            </a:r>
          </a:p>
        </p:txBody>
      </p:sp>
    </p:spTree>
    <p:extLst>
      <p:ext uri="{BB962C8B-B14F-4D97-AF65-F5344CB8AC3E}">
        <p14:creationId xmlns:p14="http://schemas.microsoft.com/office/powerpoint/2010/main" val="3199231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415DD31-3608-CE42-8BC4-2ECDCA65A809}"/>
              </a:ext>
            </a:extLst>
          </p:cNvPr>
          <p:cNvSpPr>
            <a:spLocks noGrp="1"/>
          </p:cNvSpPr>
          <p:nvPr>
            <p:ph type="title"/>
          </p:nvPr>
        </p:nvSpPr>
        <p:spPr>
          <a:xfrm>
            <a:off x="630936" y="639520"/>
            <a:ext cx="3429000" cy="1719072"/>
          </a:xfrm>
        </p:spPr>
        <p:txBody>
          <a:bodyPr anchor="b">
            <a:normAutofit/>
          </a:bodyPr>
          <a:lstStyle/>
          <a:p>
            <a:r>
              <a:rPr kumimoji="1" lang="en-US" altLang="zh-CN" sz="5400"/>
              <a:t>Problem 3</a:t>
            </a:r>
            <a:endParaRPr kumimoji="1" lang="zh-CN" altLang="en-US"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36990A71-CAFD-904A-B681-79E209B70979}"/>
              </a:ext>
            </a:extLst>
          </p:cNvPr>
          <p:cNvSpPr>
            <a:spLocks noGrp="1"/>
          </p:cNvSpPr>
          <p:nvPr>
            <p:ph idx="1"/>
          </p:nvPr>
        </p:nvSpPr>
        <p:spPr>
          <a:xfrm>
            <a:off x="630936" y="2807208"/>
            <a:ext cx="3429000" cy="3410712"/>
          </a:xfrm>
        </p:spPr>
        <p:txBody>
          <a:bodyPr anchor="t">
            <a:normAutofit/>
          </a:bodyPr>
          <a:lstStyle/>
          <a:p>
            <a:r>
              <a:rPr kumimoji="1" lang="en" altLang="zh-CN" sz="2200"/>
              <a:t>For each of the portfolios, graph the portfolio value over a range of underlying values. Plot the portfolio values.</a:t>
            </a:r>
          </a:p>
        </p:txBody>
      </p:sp>
      <p:pic>
        <p:nvPicPr>
          <p:cNvPr id="5" name="图片 4" descr="图示, 形状, 多边形&#10;&#10;描述已自动生成">
            <a:extLst>
              <a:ext uri="{FF2B5EF4-FFF2-40B4-BE49-F238E27FC236}">
                <a16:creationId xmlns:a16="http://schemas.microsoft.com/office/drawing/2014/main" id="{ACDC4ED2-2DDF-4644-BC15-9989734D4354}"/>
              </a:ext>
            </a:extLst>
          </p:cNvPr>
          <p:cNvPicPr>
            <a:picLocks noChangeAspect="1"/>
          </p:cNvPicPr>
          <p:nvPr/>
        </p:nvPicPr>
        <p:blipFill>
          <a:blip r:embed="rId2"/>
          <a:stretch>
            <a:fillRect/>
          </a:stretch>
        </p:blipFill>
        <p:spPr>
          <a:xfrm>
            <a:off x="4690873" y="5155"/>
            <a:ext cx="6706470" cy="6723282"/>
          </a:xfrm>
          <a:prstGeom prst="rect">
            <a:avLst/>
          </a:prstGeom>
        </p:spPr>
      </p:pic>
    </p:spTree>
    <p:extLst>
      <p:ext uri="{BB962C8B-B14F-4D97-AF65-F5344CB8AC3E}">
        <p14:creationId xmlns:p14="http://schemas.microsoft.com/office/powerpoint/2010/main" val="1969441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DD31-3608-CE42-8BC4-2ECDCA65A809}"/>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36990A71-CAFD-904A-B681-79E209B70979}"/>
              </a:ext>
            </a:extLst>
          </p:cNvPr>
          <p:cNvSpPr>
            <a:spLocks noGrp="1"/>
          </p:cNvSpPr>
          <p:nvPr>
            <p:ph idx="1"/>
          </p:nvPr>
        </p:nvSpPr>
        <p:spPr/>
        <p:txBody>
          <a:bodyPr>
            <a:normAutofit/>
          </a:bodyPr>
          <a:lstStyle/>
          <a:p>
            <a:r>
              <a:rPr kumimoji="1" lang="en" altLang="zh-CN" dirty="0"/>
              <a:t>Discuss the shapes. </a:t>
            </a:r>
          </a:p>
          <a:p>
            <a:pPr lvl="1"/>
            <a:r>
              <a:rPr kumimoji="1" lang="en" altLang="zh-CN" dirty="0"/>
              <a:t>Straddle has a smile shape. The goal of this strategy is to profit from a very strong move, usually triggered by a newsworthy event, in either direction by the underlying asset.</a:t>
            </a:r>
          </a:p>
          <a:p>
            <a:pPr lvl="1"/>
            <a:r>
              <a:rPr kumimoji="1" lang="en" altLang="zh-CN" dirty="0" err="1"/>
              <a:t>SynLong</a:t>
            </a:r>
            <a:r>
              <a:rPr kumimoji="1" lang="en" altLang="zh-CN" dirty="0"/>
              <a:t> has the same shape with Stock. It can be used to simulate a stock payoff. This is related to the Put Call Parity.</a:t>
            </a:r>
          </a:p>
          <a:p>
            <a:pPr lvl="1"/>
            <a:endParaRPr kumimoji="1" lang="en" altLang="zh-CN" dirty="0"/>
          </a:p>
          <a:p>
            <a:pPr lvl="1"/>
            <a:endParaRPr kumimoji="1" lang="en" altLang="zh-CN" dirty="0"/>
          </a:p>
          <a:p>
            <a:pPr lvl="1"/>
            <a:r>
              <a:rPr kumimoji="1" lang="en" altLang="zh-CN" dirty="0" err="1"/>
              <a:t>CallSpread</a:t>
            </a:r>
            <a:r>
              <a:rPr kumimoji="1" lang="en" altLang="zh-CN" dirty="0"/>
              <a:t> and </a:t>
            </a:r>
            <a:r>
              <a:rPr kumimoji="1" lang="en" altLang="zh-CN" dirty="0" err="1"/>
              <a:t>PutSpread</a:t>
            </a:r>
            <a:r>
              <a:rPr kumimoji="1" lang="en" altLang="zh-CN" dirty="0"/>
              <a:t> benefit from a stock's limited increase in price.</a:t>
            </a:r>
          </a:p>
        </p:txBody>
      </p:sp>
      <p:pic>
        <p:nvPicPr>
          <p:cNvPr id="5" name="图片 4" descr="图形用户界面, 文本&#10;&#10;描述已自动生成">
            <a:extLst>
              <a:ext uri="{FF2B5EF4-FFF2-40B4-BE49-F238E27FC236}">
                <a16:creationId xmlns:a16="http://schemas.microsoft.com/office/drawing/2014/main" id="{18A2EEF5-3F37-4B48-B2C0-60C470FE5401}"/>
              </a:ext>
            </a:extLst>
          </p:cNvPr>
          <p:cNvPicPr>
            <a:picLocks noChangeAspect="1"/>
          </p:cNvPicPr>
          <p:nvPr/>
        </p:nvPicPr>
        <p:blipFill>
          <a:blip r:embed="rId2"/>
          <a:stretch>
            <a:fillRect/>
          </a:stretch>
        </p:blipFill>
        <p:spPr>
          <a:xfrm>
            <a:off x="4889500" y="4246335"/>
            <a:ext cx="2413000" cy="520700"/>
          </a:xfrm>
          <a:prstGeom prst="rect">
            <a:avLst/>
          </a:prstGeom>
        </p:spPr>
      </p:pic>
    </p:spTree>
    <p:extLst>
      <p:ext uri="{BB962C8B-B14F-4D97-AF65-F5344CB8AC3E}">
        <p14:creationId xmlns:p14="http://schemas.microsoft.com/office/powerpoint/2010/main" val="4160836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DD31-3608-CE42-8BC4-2ECDCA65A809}"/>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36990A71-CAFD-904A-B681-79E209B70979}"/>
              </a:ext>
            </a:extLst>
          </p:cNvPr>
          <p:cNvSpPr>
            <a:spLocks noGrp="1"/>
          </p:cNvSpPr>
          <p:nvPr>
            <p:ph idx="1"/>
          </p:nvPr>
        </p:nvSpPr>
        <p:spPr/>
        <p:txBody>
          <a:bodyPr>
            <a:normAutofit/>
          </a:bodyPr>
          <a:lstStyle/>
          <a:p>
            <a:r>
              <a:rPr kumimoji="1" lang="en" altLang="zh-CN" dirty="0"/>
              <a:t>Discuss the shapes. </a:t>
            </a:r>
          </a:p>
          <a:p>
            <a:pPr lvl="1"/>
            <a:r>
              <a:rPr kumimoji="1" lang="en" altLang="zh-CN" dirty="0" err="1"/>
              <a:t>ProtectedCall</a:t>
            </a:r>
            <a:r>
              <a:rPr kumimoji="1" lang="en" altLang="zh-CN" dirty="0"/>
              <a:t> has the same shape with the reversed Put. It can be used to simulate a put payoff. This is related to the Put Call Parity.</a:t>
            </a:r>
          </a:p>
          <a:p>
            <a:pPr lvl="1"/>
            <a:endParaRPr kumimoji="1" lang="en" altLang="zh-CN" dirty="0"/>
          </a:p>
          <a:p>
            <a:pPr lvl="1"/>
            <a:endParaRPr kumimoji="1" lang="en" altLang="zh-CN" dirty="0"/>
          </a:p>
          <a:p>
            <a:pPr lvl="1"/>
            <a:r>
              <a:rPr kumimoji="1" lang="en" altLang="zh-CN" dirty="0" err="1"/>
              <a:t>ProtectedPut</a:t>
            </a:r>
            <a:r>
              <a:rPr kumimoji="1" lang="en" altLang="zh-CN" dirty="0"/>
              <a:t> has the same shape with Call. It can be used to simulate a call payoff. This is related to the Put Call Parity.</a:t>
            </a:r>
          </a:p>
          <a:p>
            <a:pPr lvl="1"/>
            <a:endParaRPr kumimoji="1" lang="en" altLang="zh-CN" dirty="0"/>
          </a:p>
        </p:txBody>
      </p:sp>
      <p:pic>
        <p:nvPicPr>
          <p:cNvPr id="5" name="图片 4" descr="手机屏幕的截图&#10;&#10;描述已自动生成">
            <a:extLst>
              <a:ext uri="{FF2B5EF4-FFF2-40B4-BE49-F238E27FC236}">
                <a16:creationId xmlns:a16="http://schemas.microsoft.com/office/drawing/2014/main" id="{B312BEB3-5118-3342-B3FD-A624744996B6}"/>
              </a:ext>
            </a:extLst>
          </p:cNvPr>
          <p:cNvPicPr>
            <a:picLocks noChangeAspect="1"/>
          </p:cNvPicPr>
          <p:nvPr/>
        </p:nvPicPr>
        <p:blipFill>
          <a:blip r:embed="rId2"/>
          <a:stretch>
            <a:fillRect/>
          </a:stretch>
        </p:blipFill>
        <p:spPr>
          <a:xfrm>
            <a:off x="4883150" y="3162300"/>
            <a:ext cx="2425700" cy="533400"/>
          </a:xfrm>
          <a:prstGeom prst="rect">
            <a:avLst/>
          </a:prstGeom>
        </p:spPr>
      </p:pic>
      <p:pic>
        <p:nvPicPr>
          <p:cNvPr id="7" name="图片 6" descr="图形用户界面&#10;&#10;描述已自动生成">
            <a:extLst>
              <a:ext uri="{FF2B5EF4-FFF2-40B4-BE49-F238E27FC236}">
                <a16:creationId xmlns:a16="http://schemas.microsoft.com/office/drawing/2014/main" id="{42C765B3-9492-D24C-9B8A-19BB545BE3FD}"/>
              </a:ext>
            </a:extLst>
          </p:cNvPr>
          <p:cNvPicPr>
            <a:picLocks noChangeAspect="1"/>
          </p:cNvPicPr>
          <p:nvPr/>
        </p:nvPicPr>
        <p:blipFill>
          <a:blip r:embed="rId3"/>
          <a:stretch>
            <a:fillRect/>
          </a:stretch>
        </p:blipFill>
        <p:spPr>
          <a:xfrm>
            <a:off x="5035550" y="4778375"/>
            <a:ext cx="2120900" cy="508000"/>
          </a:xfrm>
          <a:prstGeom prst="rect">
            <a:avLst/>
          </a:prstGeom>
        </p:spPr>
      </p:pic>
    </p:spTree>
    <p:extLst>
      <p:ext uri="{BB962C8B-B14F-4D97-AF65-F5344CB8AC3E}">
        <p14:creationId xmlns:p14="http://schemas.microsoft.com/office/powerpoint/2010/main" val="3113779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DD31-3608-CE42-8BC4-2ECDCA65A809}"/>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36990A71-CAFD-904A-B681-79E209B70979}"/>
              </a:ext>
            </a:extLst>
          </p:cNvPr>
          <p:cNvSpPr>
            <a:spLocks noGrp="1"/>
          </p:cNvSpPr>
          <p:nvPr>
            <p:ph idx="1"/>
          </p:nvPr>
        </p:nvSpPr>
        <p:spPr/>
        <p:txBody>
          <a:bodyPr>
            <a:normAutofit/>
          </a:bodyPr>
          <a:lstStyle/>
          <a:p>
            <a:pPr lvl="1"/>
            <a:r>
              <a:rPr kumimoji="1" lang="en" altLang="zh-CN" dirty="0"/>
              <a:t>Simulate AAPL returns 10 days ahead and apply those returns to the current AAPL price (above). Calculate Mean, </a:t>
            </a:r>
            <a:r>
              <a:rPr kumimoji="1" lang="en" altLang="zh-CN" dirty="0" err="1"/>
              <a:t>VaR</a:t>
            </a:r>
            <a:r>
              <a:rPr kumimoji="1" lang="en" altLang="zh-CN" dirty="0"/>
              <a:t> and ES. Discuss.</a:t>
            </a:r>
          </a:p>
          <a:p>
            <a:pPr lvl="2"/>
            <a:r>
              <a:rPr kumimoji="1" lang="en" altLang="zh-CN" dirty="0"/>
              <a:t>Steps:</a:t>
            </a:r>
          </a:p>
          <a:p>
            <a:pPr marL="1714500" lvl="3" indent="-342900">
              <a:buFont typeface="+mj-lt"/>
              <a:buAutoNum type="arabicPeriod"/>
            </a:pPr>
            <a:r>
              <a:rPr kumimoji="1" lang="en" altLang="zh-CN" dirty="0"/>
              <a:t>Calculate the standard deviation of AAPL returns in </a:t>
            </a:r>
            <a:r>
              <a:rPr kumimoji="1" lang="en" altLang="zh-CN" dirty="0" err="1"/>
              <a:t>DailyReturn.csv</a:t>
            </a:r>
            <a:r>
              <a:rPr kumimoji="1" lang="en" altLang="zh-CN" dirty="0"/>
              <a:t>.</a:t>
            </a:r>
          </a:p>
          <a:p>
            <a:pPr marL="1714500" lvl="3" indent="-342900">
              <a:buFont typeface="+mj-lt"/>
              <a:buAutoNum type="arabicPeriod"/>
            </a:pPr>
            <a:r>
              <a:rPr kumimoji="1" lang="en" altLang="zh-CN" dirty="0"/>
              <a:t>Simulate 10 normally distributed returns according to my fitted standard deviation. Assume loc=0.</a:t>
            </a:r>
          </a:p>
          <a:p>
            <a:pPr marL="1714500" lvl="3" indent="-342900">
              <a:buFont typeface="+mj-lt"/>
              <a:buAutoNum type="arabicPeriod"/>
            </a:pPr>
            <a:r>
              <a:rPr kumimoji="1" lang="en" altLang="zh-CN" dirty="0"/>
              <a:t>Use my simulated returns to get 10 day predicted prices ahead, starting from the current AAPL price.</a:t>
            </a:r>
          </a:p>
          <a:p>
            <a:pPr marL="1714500" lvl="3" indent="-342900">
              <a:buFont typeface="+mj-lt"/>
              <a:buAutoNum type="arabicPeriod"/>
            </a:pPr>
            <a:r>
              <a:rPr kumimoji="1" lang="en" altLang="zh-CN" dirty="0"/>
              <a:t>For each option, calculate the tenth day's option price.</a:t>
            </a:r>
          </a:p>
          <a:p>
            <a:pPr marL="1714500" lvl="3" indent="-342900">
              <a:buFont typeface="+mj-lt"/>
              <a:buAutoNum type="arabicPeriod"/>
            </a:pPr>
            <a:r>
              <a:rPr kumimoji="1" lang="en" altLang="zh-CN" dirty="0"/>
              <a:t>Multiply options prices with holdings to calculate the portfolio values.</a:t>
            </a:r>
          </a:p>
          <a:p>
            <a:pPr marL="1714500" lvl="3" indent="-342900">
              <a:buFont typeface="+mj-lt"/>
              <a:buAutoNum type="arabicPeriod"/>
            </a:pPr>
            <a:r>
              <a:rPr kumimoji="1" lang="en" altLang="zh-CN" dirty="0"/>
              <a:t>Iterate 2-4 10000 times. Calculate the mean, </a:t>
            </a:r>
            <a:r>
              <a:rPr kumimoji="1" lang="en" altLang="zh-CN" dirty="0" err="1"/>
              <a:t>VaR</a:t>
            </a:r>
            <a:r>
              <a:rPr kumimoji="1" lang="en" altLang="zh-CN" dirty="0"/>
              <a:t>, and ES for the portfolio values.</a:t>
            </a:r>
          </a:p>
        </p:txBody>
      </p:sp>
    </p:spTree>
    <p:extLst>
      <p:ext uri="{BB962C8B-B14F-4D97-AF65-F5344CB8AC3E}">
        <p14:creationId xmlns:p14="http://schemas.microsoft.com/office/powerpoint/2010/main" val="380103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DD31-3608-CE42-8BC4-2ECDCA65A809}"/>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36990A71-CAFD-904A-B681-79E209B70979}"/>
              </a:ext>
            </a:extLst>
          </p:cNvPr>
          <p:cNvSpPr>
            <a:spLocks noGrp="1"/>
          </p:cNvSpPr>
          <p:nvPr>
            <p:ph idx="1"/>
          </p:nvPr>
        </p:nvSpPr>
        <p:spPr/>
        <p:txBody>
          <a:bodyPr>
            <a:normAutofit/>
          </a:bodyPr>
          <a:lstStyle/>
          <a:p>
            <a:pPr lvl="1"/>
            <a:r>
              <a:rPr kumimoji="1" lang="en" altLang="zh-CN" dirty="0"/>
              <a:t>Simulate AAPL returns 10 days ahead and apply those returns to the current AAPL price (above). Calculate Mean, </a:t>
            </a:r>
            <a:r>
              <a:rPr kumimoji="1" lang="en" altLang="zh-CN" dirty="0" err="1"/>
              <a:t>VaR</a:t>
            </a:r>
            <a:r>
              <a:rPr kumimoji="1" lang="en" altLang="zh-CN" dirty="0"/>
              <a:t> and ES. Discuss.</a:t>
            </a:r>
          </a:p>
          <a:p>
            <a:pPr lvl="2"/>
            <a:r>
              <a:rPr kumimoji="1" lang="en" altLang="zh-CN" dirty="0"/>
              <a:t>Results</a:t>
            </a:r>
          </a:p>
        </p:txBody>
      </p:sp>
      <p:pic>
        <p:nvPicPr>
          <p:cNvPr id="5" name="图片 4" descr="文本&#10;&#10;描述已自动生成">
            <a:extLst>
              <a:ext uri="{FF2B5EF4-FFF2-40B4-BE49-F238E27FC236}">
                <a16:creationId xmlns:a16="http://schemas.microsoft.com/office/drawing/2014/main" id="{54DEF536-2C9A-1C41-B51B-03A56963D1F1}"/>
              </a:ext>
            </a:extLst>
          </p:cNvPr>
          <p:cNvPicPr>
            <a:picLocks noChangeAspect="1"/>
          </p:cNvPicPr>
          <p:nvPr/>
        </p:nvPicPr>
        <p:blipFill>
          <a:blip r:embed="rId2"/>
          <a:stretch>
            <a:fillRect/>
          </a:stretch>
        </p:blipFill>
        <p:spPr>
          <a:xfrm>
            <a:off x="2981778" y="3133355"/>
            <a:ext cx="6228443" cy="3359520"/>
          </a:xfrm>
          <a:prstGeom prst="rect">
            <a:avLst/>
          </a:prstGeom>
        </p:spPr>
      </p:pic>
    </p:spTree>
    <p:extLst>
      <p:ext uri="{BB962C8B-B14F-4D97-AF65-F5344CB8AC3E}">
        <p14:creationId xmlns:p14="http://schemas.microsoft.com/office/powerpoint/2010/main" val="1018260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DD31-3608-CE42-8BC4-2ECDCA65A809}"/>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36990A71-CAFD-904A-B681-79E209B70979}"/>
              </a:ext>
            </a:extLst>
          </p:cNvPr>
          <p:cNvSpPr>
            <a:spLocks noGrp="1"/>
          </p:cNvSpPr>
          <p:nvPr>
            <p:ph idx="1"/>
          </p:nvPr>
        </p:nvSpPr>
        <p:spPr/>
        <p:txBody>
          <a:bodyPr>
            <a:normAutofit/>
          </a:bodyPr>
          <a:lstStyle/>
          <a:p>
            <a:pPr lvl="1"/>
            <a:r>
              <a:rPr kumimoji="1" lang="en" altLang="zh-CN" dirty="0"/>
              <a:t>Simulate AAPL returns 10 days ahead and apply those returns to the current AAPL price (above). Calculate Mean, </a:t>
            </a:r>
            <a:r>
              <a:rPr kumimoji="1" lang="en" altLang="zh-CN" dirty="0" err="1"/>
              <a:t>VaR</a:t>
            </a:r>
            <a:r>
              <a:rPr kumimoji="1" lang="en" altLang="zh-CN" dirty="0"/>
              <a:t> and ES. Discuss.</a:t>
            </a:r>
          </a:p>
          <a:p>
            <a:pPr lvl="2"/>
            <a:r>
              <a:rPr kumimoji="1" lang="en" altLang="zh-CN" dirty="0"/>
              <a:t>Results</a:t>
            </a:r>
          </a:p>
        </p:txBody>
      </p:sp>
      <p:pic>
        <p:nvPicPr>
          <p:cNvPr id="5" name="图片 4" descr="文本&#10;&#10;描述已自动生成">
            <a:extLst>
              <a:ext uri="{FF2B5EF4-FFF2-40B4-BE49-F238E27FC236}">
                <a16:creationId xmlns:a16="http://schemas.microsoft.com/office/drawing/2014/main" id="{54DEF536-2C9A-1C41-B51B-03A56963D1F1}"/>
              </a:ext>
            </a:extLst>
          </p:cNvPr>
          <p:cNvPicPr>
            <a:picLocks noChangeAspect="1"/>
          </p:cNvPicPr>
          <p:nvPr/>
        </p:nvPicPr>
        <p:blipFill>
          <a:blip r:embed="rId2"/>
          <a:stretch>
            <a:fillRect/>
          </a:stretch>
        </p:blipFill>
        <p:spPr>
          <a:xfrm>
            <a:off x="2981778" y="3133355"/>
            <a:ext cx="6228443" cy="3359520"/>
          </a:xfrm>
          <a:prstGeom prst="rect">
            <a:avLst/>
          </a:prstGeom>
        </p:spPr>
      </p:pic>
    </p:spTree>
    <p:extLst>
      <p:ext uri="{BB962C8B-B14F-4D97-AF65-F5344CB8AC3E}">
        <p14:creationId xmlns:p14="http://schemas.microsoft.com/office/powerpoint/2010/main" val="3075033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5DD31-3608-CE42-8BC4-2ECDCA65A809}"/>
              </a:ext>
            </a:extLst>
          </p:cNvPr>
          <p:cNvSpPr>
            <a:spLocks noGrp="1"/>
          </p:cNvSpPr>
          <p:nvPr>
            <p:ph type="title"/>
          </p:nvPr>
        </p:nvSpPr>
        <p:spPr/>
        <p:txBody>
          <a:bodyPr/>
          <a:lstStyle/>
          <a:p>
            <a:r>
              <a:rPr kumimoji="1" lang="en-US" altLang="zh-CN" dirty="0"/>
              <a:t>Problem 3</a:t>
            </a:r>
            <a:endParaRPr kumimoji="1" lang="zh-CN" altLang="en-US" dirty="0"/>
          </a:p>
        </p:txBody>
      </p:sp>
      <p:sp>
        <p:nvSpPr>
          <p:cNvPr id="3" name="内容占位符 2">
            <a:extLst>
              <a:ext uri="{FF2B5EF4-FFF2-40B4-BE49-F238E27FC236}">
                <a16:creationId xmlns:a16="http://schemas.microsoft.com/office/drawing/2014/main" id="{36990A71-CAFD-904A-B681-79E209B70979}"/>
              </a:ext>
            </a:extLst>
          </p:cNvPr>
          <p:cNvSpPr>
            <a:spLocks noGrp="1"/>
          </p:cNvSpPr>
          <p:nvPr>
            <p:ph idx="1"/>
          </p:nvPr>
        </p:nvSpPr>
        <p:spPr/>
        <p:txBody>
          <a:bodyPr>
            <a:normAutofit/>
          </a:bodyPr>
          <a:lstStyle/>
          <a:p>
            <a:pPr lvl="1"/>
            <a:r>
              <a:rPr kumimoji="1" lang="en" altLang="zh-CN" dirty="0"/>
              <a:t>Simulate AAPL returns 10 days ahead and apply those returns to the current AAPL price (above). Calculate Mean, </a:t>
            </a:r>
            <a:r>
              <a:rPr kumimoji="1" lang="en" altLang="zh-CN" dirty="0" err="1"/>
              <a:t>VaR</a:t>
            </a:r>
            <a:r>
              <a:rPr kumimoji="1" lang="en" altLang="zh-CN" dirty="0"/>
              <a:t> and ES. Discuss.</a:t>
            </a:r>
          </a:p>
          <a:p>
            <a:pPr lvl="2"/>
            <a:r>
              <a:rPr kumimoji="1" lang="en" altLang="zh-CN" dirty="0"/>
              <a:t>Straddle has the smallest </a:t>
            </a:r>
            <a:r>
              <a:rPr kumimoji="1" lang="en" altLang="zh-CN" dirty="0" err="1"/>
              <a:t>VaR</a:t>
            </a:r>
            <a:r>
              <a:rPr kumimoji="1" lang="en" altLang="zh-CN" dirty="0"/>
              <a:t> and ES, since it is a strategy that benefits from extreme cases.</a:t>
            </a:r>
          </a:p>
          <a:p>
            <a:pPr marL="914400" lvl="2" indent="0">
              <a:buNone/>
            </a:pPr>
            <a:endParaRPr kumimoji="1" lang="en" altLang="zh-CN" dirty="0"/>
          </a:p>
          <a:p>
            <a:pPr lvl="2"/>
            <a:r>
              <a:rPr kumimoji="1" lang="en" altLang="zh-CN" dirty="0" err="1"/>
              <a:t>SynLong</a:t>
            </a:r>
            <a:r>
              <a:rPr kumimoji="1" lang="en" altLang="zh-CN" dirty="0"/>
              <a:t> has similar </a:t>
            </a:r>
            <a:r>
              <a:rPr kumimoji="1" lang="en" altLang="zh-CN" dirty="0" err="1"/>
              <a:t>VaR</a:t>
            </a:r>
            <a:r>
              <a:rPr kumimoji="1" lang="en" altLang="zh-CN" dirty="0"/>
              <a:t> and ES with Stock, since it simulates Stock.</a:t>
            </a:r>
          </a:p>
          <a:p>
            <a:pPr lvl="2"/>
            <a:endParaRPr kumimoji="1" lang="en" altLang="zh-CN" dirty="0"/>
          </a:p>
          <a:p>
            <a:pPr lvl="2"/>
            <a:r>
              <a:rPr kumimoji="1" lang="en" altLang="zh-CN" dirty="0" err="1"/>
              <a:t>CallSpread</a:t>
            </a:r>
            <a:r>
              <a:rPr kumimoji="1" lang="en" altLang="zh-CN" dirty="0"/>
              <a:t> and </a:t>
            </a:r>
            <a:r>
              <a:rPr kumimoji="1" lang="en" altLang="zh-CN" dirty="0" err="1"/>
              <a:t>PutSpread</a:t>
            </a:r>
            <a:r>
              <a:rPr kumimoji="1" lang="en" altLang="zh-CN" dirty="0"/>
              <a:t> have relatively small </a:t>
            </a:r>
            <a:r>
              <a:rPr kumimoji="1" lang="en" altLang="zh-CN" dirty="0" err="1"/>
              <a:t>VaR</a:t>
            </a:r>
            <a:r>
              <a:rPr kumimoji="1" lang="en" altLang="zh-CN" dirty="0"/>
              <a:t> and ES, since they benefit from a stock's limited increase in price.</a:t>
            </a:r>
          </a:p>
          <a:p>
            <a:pPr lvl="2"/>
            <a:endParaRPr kumimoji="1" lang="en" altLang="zh-CN" dirty="0"/>
          </a:p>
          <a:p>
            <a:pPr lvl="2"/>
            <a:r>
              <a:rPr kumimoji="1" lang="en" altLang="zh-CN" dirty="0" err="1"/>
              <a:t>ProtectedPut</a:t>
            </a:r>
            <a:r>
              <a:rPr kumimoji="1" lang="en" altLang="zh-CN" dirty="0"/>
              <a:t> has the same </a:t>
            </a:r>
            <a:r>
              <a:rPr kumimoji="1" lang="en" altLang="zh-CN" dirty="0" err="1"/>
              <a:t>VaR</a:t>
            </a:r>
            <a:r>
              <a:rPr kumimoji="1" lang="en" altLang="zh-CN" dirty="0"/>
              <a:t> and ES with Call, since it simulates Call.</a:t>
            </a:r>
          </a:p>
        </p:txBody>
      </p:sp>
    </p:spTree>
    <p:extLst>
      <p:ext uri="{BB962C8B-B14F-4D97-AF65-F5344CB8AC3E}">
        <p14:creationId xmlns:p14="http://schemas.microsoft.com/office/powerpoint/2010/main" val="1925123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EE7E1-5712-A042-BF07-228054654985}"/>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B03DA0F3-EECF-B942-844B-EC34A07CC533}"/>
              </a:ext>
            </a:extLst>
          </p:cNvPr>
          <p:cNvSpPr>
            <a:spLocks noGrp="1"/>
          </p:cNvSpPr>
          <p:nvPr>
            <p:ph idx="1"/>
          </p:nvPr>
        </p:nvSpPr>
        <p:spPr/>
        <p:txBody>
          <a:bodyPr/>
          <a:lstStyle/>
          <a:p>
            <a:r>
              <a:rPr kumimoji="1" lang="en" altLang="zh-CN" dirty="0"/>
              <a:t>For a range of implied volatilities between 10% and 80%, plot the value of the call and the put</a:t>
            </a:r>
          </a:p>
          <a:p>
            <a:pPr lvl="1"/>
            <a:r>
              <a:rPr kumimoji="1" lang="en" altLang="zh-CN" dirty="0"/>
              <a:t>I use BSM formula to find options' values. Let inputs be:</a:t>
            </a:r>
            <a:endParaRPr kumimoji="1" lang="zh-CN" altLang="en-US" dirty="0"/>
          </a:p>
        </p:txBody>
      </p:sp>
      <p:pic>
        <p:nvPicPr>
          <p:cNvPr id="5" name="图片 4" descr="文本&#10;&#10;描述已自动生成">
            <a:extLst>
              <a:ext uri="{FF2B5EF4-FFF2-40B4-BE49-F238E27FC236}">
                <a16:creationId xmlns:a16="http://schemas.microsoft.com/office/drawing/2014/main" id="{651F2423-324D-D042-852D-1AB6379266F3}"/>
              </a:ext>
            </a:extLst>
          </p:cNvPr>
          <p:cNvPicPr>
            <a:picLocks noChangeAspect="1"/>
          </p:cNvPicPr>
          <p:nvPr/>
        </p:nvPicPr>
        <p:blipFill>
          <a:blip r:embed="rId2"/>
          <a:stretch>
            <a:fillRect/>
          </a:stretch>
        </p:blipFill>
        <p:spPr>
          <a:xfrm>
            <a:off x="3270250" y="3429000"/>
            <a:ext cx="5651500" cy="3035300"/>
          </a:xfrm>
          <a:prstGeom prst="rect">
            <a:avLst/>
          </a:prstGeom>
        </p:spPr>
      </p:pic>
    </p:spTree>
    <p:extLst>
      <p:ext uri="{BB962C8B-B14F-4D97-AF65-F5344CB8AC3E}">
        <p14:creationId xmlns:p14="http://schemas.microsoft.com/office/powerpoint/2010/main" val="2745559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EE7E1-5712-A042-BF07-228054654985}"/>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B03DA0F3-EECF-B942-844B-EC34A07CC533}"/>
              </a:ext>
            </a:extLst>
          </p:cNvPr>
          <p:cNvSpPr>
            <a:spLocks noGrp="1"/>
          </p:cNvSpPr>
          <p:nvPr>
            <p:ph idx="1"/>
          </p:nvPr>
        </p:nvSpPr>
        <p:spPr/>
        <p:txBody>
          <a:bodyPr/>
          <a:lstStyle/>
          <a:p>
            <a:r>
              <a:rPr kumimoji="1" lang="en" altLang="zh-CN" dirty="0"/>
              <a:t>For a range of implied volatilities between 10% and 80%, plot the value of the call and the put</a:t>
            </a:r>
          </a:p>
          <a:p>
            <a:pPr lvl="1"/>
            <a:r>
              <a:rPr kumimoji="1" lang="en" altLang="zh-CN" dirty="0"/>
              <a:t>and pass them into the BSM formula:</a:t>
            </a:r>
            <a:endParaRPr kumimoji="1" lang="zh-CN" altLang="en-US" dirty="0"/>
          </a:p>
        </p:txBody>
      </p:sp>
      <p:pic>
        <p:nvPicPr>
          <p:cNvPr id="6" name="图片 5" descr="文本, 信件&#10;&#10;描述已自动生成">
            <a:extLst>
              <a:ext uri="{FF2B5EF4-FFF2-40B4-BE49-F238E27FC236}">
                <a16:creationId xmlns:a16="http://schemas.microsoft.com/office/drawing/2014/main" id="{5BC8C7BE-45D4-2E42-8D65-A6DF6BD93F4D}"/>
              </a:ext>
            </a:extLst>
          </p:cNvPr>
          <p:cNvPicPr>
            <a:picLocks noChangeAspect="1"/>
          </p:cNvPicPr>
          <p:nvPr/>
        </p:nvPicPr>
        <p:blipFill>
          <a:blip r:embed="rId2"/>
          <a:stretch>
            <a:fillRect/>
          </a:stretch>
        </p:blipFill>
        <p:spPr>
          <a:xfrm>
            <a:off x="3270250" y="3294063"/>
            <a:ext cx="5651500" cy="2882900"/>
          </a:xfrm>
          <a:prstGeom prst="rect">
            <a:avLst/>
          </a:prstGeom>
        </p:spPr>
      </p:pic>
    </p:spTree>
    <p:extLst>
      <p:ext uri="{BB962C8B-B14F-4D97-AF65-F5344CB8AC3E}">
        <p14:creationId xmlns:p14="http://schemas.microsoft.com/office/powerpoint/2010/main" val="174648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EE7E1-5712-A042-BF07-228054654985}"/>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B03DA0F3-EECF-B942-844B-EC34A07CC533}"/>
              </a:ext>
            </a:extLst>
          </p:cNvPr>
          <p:cNvSpPr>
            <a:spLocks noGrp="1"/>
          </p:cNvSpPr>
          <p:nvPr>
            <p:ph idx="1"/>
          </p:nvPr>
        </p:nvSpPr>
        <p:spPr/>
        <p:txBody>
          <a:bodyPr/>
          <a:lstStyle/>
          <a:p>
            <a:r>
              <a:rPr kumimoji="1" lang="en" altLang="zh-CN" dirty="0"/>
              <a:t>For a range of implied volatilities between 10% and 80%, plot the value of the call and the put</a:t>
            </a:r>
          </a:p>
          <a:p>
            <a:pPr lvl="1"/>
            <a:r>
              <a:rPr kumimoji="1" lang="en" altLang="zh-CN" dirty="0"/>
              <a:t>I get option values under different implied volatilities.</a:t>
            </a:r>
            <a:endParaRPr kumimoji="1" lang="zh-CN" altLang="en-US" dirty="0"/>
          </a:p>
        </p:txBody>
      </p:sp>
      <p:pic>
        <p:nvPicPr>
          <p:cNvPr id="5" name="图片 4" descr="日历&#10;&#10;描述已自动生成">
            <a:extLst>
              <a:ext uri="{FF2B5EF4-FFF2-40B4-BE49-F238E27FC236}">
                <a16:creationId xmlns:a16="http://schemas.microsoft.com/office/drawing/2014/main" id="{82289B37-2106-574C-8710-79F559FE3D33}"/>
              </a:ext>
            </a:extLst>
          </p:cNvPr>
          <p:cNvPicPr>
            <a:picLocks noChangeAspect="1"/>
          </p:cNvPicPr>
          <p:nvPr/>
        </p:nvPicPr>
        <p:blipFill>
          <a:blip r:embed="rId2"/>
          <a:stretch>
            <a:fillRect/>
          </a:stretch>
        </p:blipFill>
        <p:spPr>
          <a:xfrm>
            <a:off x="4075641" y="3429000"/>
            <a:ext cx="4040717" cy="3065054"/>
          </a:xfrm>
          <a:prstGeom prst="rect">
            <a:avLst/>
          </a:prstGeom>
        </p:spPr>
      </p:pic>
    </p:spTree>
    <p:extLst>
      <p:ext uri="{BB962C8B-B14F-4D97-AF65-F5344CB8AC3E}">
        <p14:creationId xmlns:p14="http://schemas.microsoft.com/office/powerpoint/2010/main" val="313942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EE7E1-5712-A042-BF07-228054654985}"/>
              </a:ext>
            </a:extLst>
          </p:cNvPr>
          <p:cNvSpPr>
            <a:spLocks noGrp="1"/>
          </p:cNvSpPr>
          <p:nvPr>
            <p:ph type="title"/>
          </p:nvPr>
        </p:nvSpPr>
        <p:spPr/>
        <p:txBody>
          <a:bodyPr/>
          <a:lstStyle/>
          <a:p>
            <a:r>
              <a:rPr kumimoji="1" lang="en-US" altLang="zh-CN" dirty="0"/>
              <a:t>Problem 1</a:t>
            </a:r>
            <a:endParaRPr kumimoji="1" lang="zh-CN" altLang="en-US" dirty="0"/>
          </a:p>
        </p:txBody>
      </p:sp>
      <p:sp>
        <p:nvSpPr>
          <p:cNvPr id="3" name="内容占位符 2">
            <a:extLst>
              <a:ext uri="{FF2B5EF4-FFF2-40B4-BE49-F238E27FC236}">
                <a16:creationId xmlns:a16="http://schemas.microsoft.com/office/drawing/2014/main" id="{B03DA0F3-EECF-B942-844B-EC34A07CC533}"/>
              </a:ext>
            </a:extLst>
          </p:cNvPr>
          <p:cNvSpPr>
            <a:spLocks noGrp="1"/>
          </p:cNvSpPr>
          <p:nvPr>
            <p:ph idx="1"/>
          </p:nvPr>
        </p:nvSpPr>
        <p:spPr/>
        <p:txBody>
          <a:bodyPr/>
          <a:lstStyle/>
          <a:p>
            <a:r>
              <a:rPr kumimoji="1" lang="en" altLang="zh-CN" dirty="0"/>
              <a:t>For a range of implied volatilities between 10% and 80%, plot the value of the call and the put</a:t>
            </a:r>
          </a:p>
          <a:p>
            <a:pPr lvl="1"/>
            <a:r>
              <a:rPr kumimoji="1" lang="en" altLang="zh-CN" dirty="0"/>
              <a:t>Plot the value of the call and the put:</a:t>
            </a:r>
            <a:endParaRPr kumimoji="1" lang="zh-CN" altLang="en-US" dirty="0"/>
          </a:p>
        </p:txBody>
      </p:sp>
      <p:pic>
        <p:nvPicPr>
          <p:cNvPr id="6" name="图片 5" descr="图表, 折线图&#10;&#10;描述已自动生成">
            <a:extLst>
              <a:ext uri="{FF2B5EF4-FFF2-40B4-BE49-F238E27FC236}">
                <a16:creationId xmlns:a16="http://schemas.microsoft.com/office/drawing/2014/main" id="{786D688E-E2B3-AA4E-AA76-BD12D05BDCF0}"/>
              </a:ext>
            </a:extLst>
          </p:cNvPr>
          <p:cNvPicPr>
            <a:picLocks noChangeAspect="1"/>
          </p:cNvPicPr>
          <p:nvPr/>
        </p:nvPicPr>
        <p:blipFill>
          <a:blip r:embed="rId2"/>
          <a:stretch>
            <a:fillRect/>
          </a:stretch>
        </p:blipFill>
        <p:spPr>
          <a:xfrm>
            <a:off x="3795032" y="3251200"/>
            <a:ext cx="4601936" cy="3390900"/>
          </a:xfrm>
          <a:prstGeom prst="rect">
            <a:avLst/>
          </a:prstGeom>
        </p:spPr>
      </p:pic>
    </p:spTree>
    <p:extLst>
      <p:ext uri="{BB962C8B-B14F-4D97-AF65-F5344CB8AC3E}">
        <p14:creationId xmlns:p14="http://schemas.microsoft.com/office/powerpoint/2010/main" val="117343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874C9-EF7A-3549-B58E-0C4FF2A402AD}"/>
              </a:ext>
            </a:extLst>
          </p:cNvPr>
          <p:cNvSpPr>
            <a:spLocks noGrp="1"/>
          </p:cNvSpPr>
          <p:nvPr>
            <p:ph type="title"/>
          </p:nvPr>
        </p:nvSpPr>
        <p:spPr/>
        <p:txBody>
          <a:bodyPr/>
          <a:lstStyle/>
          <a:p>
            <a:r>
              <a:rPr kumimoji="1" lang="en-US" altLang="zh-CN" dirty="0"/>
              <a:t>Problem</a:t>
            </a:r>
            <a:r>
              <a:rPr kumimoji="1" lang="zh-CN" altLang="en-US" dirty="0"/>
              <a:t> </a:t>
            </a:r>
            <a:r>
              <a:rPr kumimoji="1" lang="en-US" altLang="zh-CN" dirty="0"/>
              <a:t>1</a:t>
            </a:r>
            <a:endParaRPr kumimoji="1" lang="zh-CN" altLang="en-US" dirty="0"/>
          </a:p>
        </p:txBody>
      </p:sp>
      <p:sp>
        <p:nvSpPr>
          <p:cNvPr id="3" name="内容占位符 2">
            <a:extLst>
              <a:ext uri="{FF2B5EF4-FFF2-40B4-BE49-F238E27FC236}">
                <a16:creationId xmlns:a16="http://schemas.microsoft.com/office/drawing/2014/main" id="{A2D2216E-E1B5-584D-A6C0-6CCD4C6EB42B}"/>
              </a:ext>
            </a:extLst>
          </p:cNvPr>
          <p:cNvSpPr>
            <a:spLocks noGrp="1"/>
          </p:cNvSpPr>
          <p:nvPr>
            <p:ph idx="1"/>
          </p:nvPr>
        </p:nvSpPr>
        <p:spPr/>
        <p:txBody>
          <a:bodyPr>
            <a:normAutofit lnSpcReduction="10000"/>
          </a:bodyPr>
          <a:lstStyle/>
          <a:p>
            <a:r>
              <a:rPr kumimoji="1" lang="en" altLang="zh-CN" dirty="0"/>
              <a:t>Discuss these graphs. How does the supply and demand affect the implied volatility?</a:t>
            </a:r>
          </a:p>
          <a:p>
            <a:pPr lvl="1"/>
            <a:r>
              <a:rPr kumimoji="1" lang="en" altLang="zh-CN" dirty="0"/>
              <a:t>1. When the option price is at-the-money, implied volatility seems to have a linear relationship with the option price. The larger the implied volatility, the larger the option price.</a:t>
            </a:r>
          </a:p>
          <a:p>
            <a:pPr lvl="1"/>
            <a:endParaRPr kumimoji="1" lang="en" altLang="zh-CN" dirty="0"/>
          </a:p>
          <a:p>
            <a:pPr lvl="1"/>
            <a:r>
              <a:rPr kumimoji="1" lang="en" altLang="zh-CN" dirty="0"/>
              <a:t>2. The graph for call overlaps with the graph for put.</a:t>
            </a:r>
          </a:p>
          <a:p>
            <a:pPr lvl="1"/>
            <a:endParaRPr kumimoji="1" lang="en" altLang="zh-CN" dirty="0"/>
          </a:p>
          <a:p>
            <a:pPr lvl="1"/>
            <a:r>
              <a:rPr kumimoji="1" lang="en-US" altLang="zh-CN" dirty="0"/>
              <a:t>3.</a:t>
            </a:r>
            <a:r>
              <a:rPr kumimoji="1" lang="zh-CN" altLang="en-US" dirty="0"/>
              <a:t> </a:t>
            </a:r>
            <a:r>
              <a:rPr kumimoji="1" lang="en" altLang="zh-CN" dirty="0"/>
              <a:t>Implied volatility is directly influenced by the supply and demand of the underlying options and by the market's expectation of the share price's direction. As expectations rise, or as the demand for an option increases, option price will rise, implied volatility will rise, and option values will rise.</a:t>
            </a:r>
            <a:endParaRPr kumimoji="1" lang="zh-CN" altLang="en-US" dirty="0"/>
          </a:p>
        </p:txBody>
      </p:sp>
    </p:spTree>
    <p:extLst>
      <p:ext uri="{BB962C8B-B14F-4D97-AF65-F5344CB8AC3E}">
        <p14:creationId xmlns:p14="http://schemas.microsoft.com/office/powerpoint/2010/main" val="347063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CC044-BA50-934E-A8C8-F9FFF1F278CF}"/>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0B43B294-D0E4-D644-9E5D-645092BC17B2}"/>
              </a:ext>
            </a:extLst>
          </p:cNvPr>
          <p:cNvSpPr>
            <a:spLocks noGrp="1"/>
          </p:cNvSpPr>
          <p:nvPr>
            <p:ph idx="1"/>
          </p:nvPr>
        </p:nvSpPr>
        <p:spPr/>
        <p:txBody>
          <a:bodyPr/>
          <a:lstStyle/>
          <a:p>
            <a:r>
              <a:rPr kumimoji="1" lang="en" altLang="zh-CN" dirty="0"/>
              <a:t>Calculate the implied volatility for each option. Plot the implied volatility vs the strike price for Puts and Calls.</a:t>
            </a:r>
          </a:p>
          <a:p>
            <a:pPr lvl="1"/>
            <a:endParaRPr kumimoji="1" lang="zh-CN" altLang="en-US" dirty="0"/>
          </a:p>
        </p:txBody>
      </p:sp>
      <p:pic>
        <p:nvPicPr>
          <p:cNvPr id="5" name="图片 4" descr="图表, 散点图&#10;&#10;描述已自动生成">
            <a:extLst>
              <a:ext uri="{FF2B5EF4-FFF2-40B4-BE49-F238E27FC236}">
                <a16:creationId xmlns:a16="http://schemas.microsoft.com/office/drawing/2014/main" id="{8B081C87-B393-8C44-BC2D-CE4270BB534D}"/>
              </a:ext>
            </a:extLst>
          </p:cNvPr>
          <p:cNvPicPr>
            <a:picLocks noChangeAspect="1"/>
          </p:cNvPicPr>
          <p:nvPr/>
        </p:nvPicPr>
        <p:blipFill>
          <a:blip r:embed="rId2"/>
          <a:stretch>
            <a:fillRect/>
          </a:stretch>
        </p:blipFill>
        <p:spPr>
          <a:xfrm>
            <a:off x="3478007" y="2764731"/>
            <a:ext cx="5235986" cy="3904803"/>
          </a:xfrm>
          <a:prstGeom prst="rect">
            <a:avLst/>
          </a:prstGeom>
        </p:spPr>
      </p:pic>
    </p:spTree>
    <p:extLst>
      <p:ext uri="{BB962C8B-B14F-4D97-AF65-F5344CB8AC3E}">
        <p14:creationId xmlns:p14="http://schemas.microsoft.com/office/powerpoint/2010/main" val="266367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CC044-BA50-934E-A8C8-F9FFF1F278CF}"/>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0B43B294-D0E4-D644-9E5D-645092BC17B2}"/>
              </a:ext>
            </a:extLst>
          </p:cNvPr>
          <p:cNvSpPr>
            <a:spLocks noGrp="1"/>
          </p:cNvSpPr>
          <p:nvPr>
            <p:ph idx="1"/>
          </p:nvPr>
        </p:nvSpPr>
        <p:spPr/>
        <p:txBody>
          <a:bodyPr/>
          <a:lstStyle/>
          <a:p>
            <a:r>
              <a:rPr kumimoji="1" lang="en" altLang="zh-CN" dirty="0"/>
              <a:t>Discuss the shape of these graphs. What market dynamics could make these graphs?</a:t>
            </a:r>
          </a:p>
          <a:p>
            <a:pPr lvl="1"/>
            <a:r>
              <a:rPr kumimoji="1" lang="en" altLang="zh-CN" dirty="0"/>
              <a:t>The shape of these graphs looks like a skewed smile. Academically, this is called an implied volatility smirk.</a:t>
            </a:r>
          </a:p>
          <a:p>
            <a:pPr lvl="1"/>
            <a:endParaRPr kumimoji="1" lang="en" altLang="zh-CN" dirty="0"/>
          </a:p>
          <a:p>
            <a:pPr lvl="1"/>
            <a:r>
              <a:rPr kumimoji="1" lang="en" altLang="zh-CN" dirty="0"/>
              <a:t>Theoretically, implied volatility measures the perceived volatility of the underlying asset. Regardless of the strike price, all options with the same underlying asset should have the same actual volatility. Therefore, the actual volatility should be a horizontal line in the </a:t>
            </a:r>
            <a:r>
              <a:rPr kumimoji="1" lang="en" altLang="zh-CN" dirty="0" err="1"/>
              <a:t>gragh</a:t>
            </a:r>
            <a:r>
              <a:rPr kumimoji="1" lang="en" altLang="zh-CN" dirty="0"/>
              <a:t> above. When the strike price equals to the underlying asset price, implied volatility should be the most accurate measure of the actual volatility. therefore, the actual volatility line should pass across (164.85, f(164.85)).</a:t>
            </a:r>
            <a:endParaRPr kumimoji="1" lang="zh-CN" altLang="en-US" dirty="0"/>
          </a:p>
        </p:txBody>
      </p:sp>
    </p:spTree>
    <p:extLst>
      <p:ext uri="{BB962C8B-B14F-4D97-AF65-F5344CB8AC3E}">
        <p14:creationId xmlns:p14="http://schemas.microsoft.com/office/powerpoint/2010/main" val="3435532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CC044-BA50-934E-A8C8-F9FFF1F278CF}"/>
              </a:ext>
            </a:extLst>
          </p:cNvPr>
          <p:cNvSpPr>
            <a:spLocks noGrp="1"/>
          </p:cNvSpPr>
          <p:nvPr>
            <p:ph type="title"/>
          </p:nvPr>
        </p:nvSpPr>
        <p:spPr/>
        <p:txBody>
          <a:bodyPr/>
          <a:lstStyle/>
          <a:p>
            <a:r>
              <a:rPr kumimoji="1" lang="en-US" altLang="zh-CN" dirty="0"/>
              <a:t>Problem 2</a:t>
            </a:r>
            <a:endParaRPr kumimoji="1" lang="zh-CN" altLang="en-US" dirty="0"/>
          </a:p>
        </p:txBody>
      </p:sp>
      <p:sp>
        <p:nvSpPr>
          <p:cNvPr id="3" name="内容占位符 2">
            <a:extLst>
              <a:ext uri="{FF2B5EF4-FFF2-40B4-BE49-F238E27FC236}">
                <a16:creationId xmlns:a16="http://schemas.microsoft.com/office/drawing/2014/main" id="{0B43B294-D0E4-D644-9E5D-645092BC17B2}"/>
              </a:ext>
            </a:extLst>
          </p:cNvPr>
          <p:cNvSpPr>
            <a:spLocks noGrp="1"/>
          </p:cNvSpPr>
          <p:nvPr>
            <p:ph idx="1"/>
          </p:nvPr>
        </p:nvSpPr>
        <p:spPr/>
        <p:txBody>
          <a:bodyPr>
            <a:normAutofit fontScale="92500" lnSpcReduction="20000"/>
          </a:bodyPr>
          <a:lstStyle/>
          <a:p>
            <a:r>
              <a:rPr kumimoji="1" lang="en" altLang="zh-CN" dirty="0"/>
              <a:t>Discuss the shape of these graphs. What market dynamics could make these graphs?</a:t>
            </a:r>
          </a:p>
          <a:p>
            <a:pPr lvl="1"/>
            <a:r>
              <a:rPr kumimoji="1" lang="en" altLang="zh-CN" dirty="0"/>
              <a:t>However, we observe a skewed smile shape of the implied volatility. The IV for options at the lower strikes are higher than the IV at higher strikes. This pattern suggests that in-the-money calls and out-of-the-money puts are more expensive compared to out-of-the-money calls and in-the-money puts.</a:t>
            </a:r>
          </a:p>
          <a:p>
            <a:pPr lvl="1"/>
            <a:endParaRPr kumimoji="1" lang="en" altLang="zh-CN" dirty="0"/>
          </a:p>
          <a:p>
            <a:pPr lvl="1"/>
            <a:r>
              <a:rPr kumimoji="1" lang="en" altLang="zh-CN" dirty="0"/>
              <a:t>The popular explanation for the manifestation of the reverse volatility skew is that investors are generally worried about market crashes and buy puts for protection.</a:t>
            </a:r>
          </a:p>
          <a:p>
            <a:pPr lvl="1"/>
            <a:endParaRPr kumimoji="1" lang="en" altLang="zh-CN" dirty="0"/>
          </a:p>
          <a:p>
            <a:pPr lvl="1"/>
            <a:r>
              <a:rPr kumimoji="1" lang="en" altLang="zh-CN" dirty="0"/>
              <a:t>Another possible explanation is that in-the-money calls have become popular alternatives to outright stock purchases as they offer leverage. This leads to greater demands for in-the-money calls and therefore increased IV at the lower strikes.</a:t>
            </a:r>
          </a:p>
        </p:txBody>
      </p:sp>
    </p:spTree>
    <p:extLst>
      <p:ext uri="{BB962C8B-B14F-4D97-AF65-F5344CB8AC3E}">
        <p14:creationId xmlns:p14="http://schemas.microsoft.com/office/powerpoint/2010/main" val="35727127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1078</Words>
  <Application>Microsoft Macintosh PowerPoint</Application>
  <PresentationFormat>宽屏</PresentationFormat>
  <Paragraphs>91</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Response for Project 5</vt:lpstr>
      <vt:lpstr>Problem 1</vt:lpstr>
      <vt:lpstr>Problem 1</vt:lpstr>
      <vt:lpstr>Problem 1</vt:lpstr>
      <vt:lpstr>Problem 1</vt:lpstr>
      <vt:lpstr>Problem 1</vt:lpstr>
      <vt:lpstr>Problem 2</vt:lpstr>
      <vt:lpstr>Problem 2</vt:lpstr>
      <vt:lpstr>Problem 2</vt:lpstr>
      <vt:lpstr>Problem 3</vt:lpstr>
      <vt:lpstr>Problem 3</vt:lpstr>
      <vt:lpstr>Problem 3</vt:lpstr>
      <vt:lpstr>Problem 3</vt:lpstr>
      <vt:lpstr>Problem 3</vt:lpstr>
      <vt:lpstr>Problem 3</vt:lpstr>
      <vt:lpstr>Problem 3</vt:lpstr>
      <vt:lpstr>Problem 3</vt:lpstr>
      <vt:lpstr>Problem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Response for Project 5</dc:title>
  <dc:creator>Ruonan Zhu (SME,117020426)</dc:creator>
  <cp:lastModifiedBy>Ruonan Zhu (SME,117020426)</cp:lastModifiedBy>
  <cp:revision>1</cp:revision>
  <dcterms:created xsi:type="dcterms:W3CDTF">2022-03-05T04:18:50Z</dcterms:created>
  <dcterms:modified xsi:type="dcterms:W3CDTF">2022-03-05T04:34:27Z</dcterms:modified>
</cp:coreProperties>
</file>