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/>
    <p:restoredTop sz="94672"/>
  </p:normalViewPr>
  <p:slideViewPr>
    <p:cSldViewPr snapToGrid="0" snapToObjects="1">
      <p:cViewPr varScale="1">
        <p:scale>
          <a:sx n="76" d="100"/>
          <a:sy n="76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85D7-679E-874D-AF16-D07595B4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483D2D-3E36-BE4B-BDC0-34E75F68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D58DA-4027-2549-9604-90B26F71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BB943-75D8-1046-9EE9-CF5A6930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9728F-F7C7-6942-9802-89422186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72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9A77-B7F7-B343-B784-6B52E304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DD281-39C9-1F49-8239-21AA437F3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D70E-BA5B-EC42-B19B-367FF1B8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190A6-ED44-5345-A0DE-6F2600EE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12355-15E5-E64D-8774-F85AF8CE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41321-7984-A440-829D-1D9EAE26A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82ADE-A1EC-8349-8977-57F48BE59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2DDA2-14E1-2247-A415-FB41A333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14D32-95D4-1C41-8BDB-AF2730F6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18201-8465-CE40-849F-31C0C1B9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4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6C5AF-CFE8-3143-9B11-2AF52EDB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51E20-38A3-E440-976F-75145B14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3355F-7A23-0C40-A0F2-32B4A347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CDA92-3980-604A-87C5-65EC4385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B84C2-104F-A542-A5F1-40507402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14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05CB5-C717-644B-AF33-EFACA175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07621-B271-774C-B371-E99471AD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CE27A-265A-1D4D-B0CB-63E32C4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38B8E-B192-784B-8F4D-483C1075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2174D-1F3E-BF4F-A967-B68CABDA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2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66C7F-5503-8640-98F7-F800FCB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B0CE9-F867-6D4C-A152-4C18D5F90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28C67-9346-0941-97CA-1A4444A9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D3FE6-0ECB-0940-8E92-F332186C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143B3-E1B3-2646-85A1-3679A1A2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2FC0F-F038-1C4A-B655-C5D49C6B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5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2CCC2-ACE7-3E4A-9693-3F870BF2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74F84-0B26-7A42-8207-E618D606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086D1-3928-F04B-8549-DCE32F148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5EC43-F250-274B-8889-ED8367D32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EE6F37-BF17-814C-8DF8-A42856919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399711-BC38-3D41-95BF-A578C1EE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A418A-EE24-104D-A03C-0F73FB5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2630EA-019E-D34C-A6F5-ADF4D92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88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CD109-7CB1-8445-9BB0-13B65EF0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53407-6459-8443-90E5-EB628D44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9AA1B-B991-F74E-A079-1A8B6A5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0D023D-AE9B-C745-92D9-41BD677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67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14B19-37C9-2247-AFA3-9EE5C10A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F3FE33-2018-E841-8FD0-639E865F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2E39E-A72E-2A46-867E-C82C4B9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2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A0F5-1DE6-6D47-B08C-242FD38C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65072-EC2D-9F4B-BAC5-238A4AC6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DB26D-E6EB-CD4C-92DF-490B6756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686B1-2A87-5E41-B17F-321D3C32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95893-8E4D-C649-9C5B-BA500BB9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43E10-011A-B645-93B8-677C7D38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2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24A96-F2E9-7344-ACF8-C0A1DB4E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A70F1E-5111-C24D-935D-36CFB0BE1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68494-C244-C64E-A0CD-0B99B651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A0263-057F-D04A-B493-8B3F78B2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40B6A-9671-224D-AD9E-C4F337F0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A82E0-DF9E-BC41-B5BB-EB4AA93D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7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97A898-9BF9-AA47-B050-3995466E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5A063-4A5C-244B-9641-EB5E198A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DDC79-6BD1-344E-A41F-7E7C6106F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F7F6-68B1-B04B-97D2-F03D47393E07}" type="datetimeFigureOut">
              <a:rPr kumimoji="1" lang="zh-CN" altLang="en-US" smtClean="0"/>
              <a:t>2022/1/13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7E67E-5E3D-9C4A-8353-4A4D7F12E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9813-631E-8247-8894-05C856060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53BE-9C87-9B4F-BA76-B34C43B33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0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2024C-2CCB-DC4D-B8BB-A905E4998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Project 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B742B7-C0A9-9D46-AE2F-19567F0A5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FINTECH 590 </a:t>
            </a:r>
            <a:r>
              <a:rPr kumimoji="1" lang="en-US" altLang="zh-CN" dirty="0" err="1"/>
              <a:t>Rora</a:t>
            </a:r>
            <a:r>
              <a:rPr kumimoji="1" lang="en-US" altLang="zh-CN" dirty="0"/>
              <a:t> Zhu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93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Simulate AR(1) through AR(3) and MA(1) through MA(3) processes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B89BFA-D88E-8A45-A4BA-C698FF7F9448}"/>
              </a:ext>
            </a:extLst>
          </p:cNvPr>
          <p:cNvSpPr/>
          <p:nvPr/>
        </p:nvSpPr>
        <p:spPr>
          <a:xfrm>
            <a:off x="1255451" y="6127234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MA = </a:t>
            </a:r>
            <a:r>
              <a:rPr kumimoji="1" lang="en" altLang="zh-CN" dirty="0" err="1"/>
              <a:t>np.array</a:t>
            </a:r>
            <a:r>
              <a:rPr kumimoji="1" lang="en" altLang="zh-CN" dirty="0"/>
              <a:t>([1, -0.9])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0B8006-AFD0-994A-9244-6286C65C29DD}"/>
              </a:ext>
            </a:extLst>
          </p:cNvPr>
          <p:cNvSpPr/>
          <p:nvPr/>
        </p:nvSpPr>
        <p:spPr>
          <a:xfrm>
            <a:off x="4821746" y="615209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MA = </a:t>
            </a:r>
            <a:r>
              <a:rPr kumimoji="1" lang="en" altLang="zh-CN" dirty="0" err="1"/>
              <a:t>np.array</a:t>
            </a:r>
            <a:r>
              <a:rPr kumimoji="1" lang="en" altLang="zh-CN" dirty="0"/>
              <a:t>([1, -0.9, 0.3])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C01C61-234E-2C42-9379-1C33CF0C1A64}"/>
              </a:ext>
            </a:extLst>
          </p:cNvPr>
          <p:cNvSpPr/>
          <p:nvPr/>
        </p:nvSpPr>
        <p:spPr>
          <a:xfrm>
            <a:off x="8421907" y="612723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MA = </a:t>
            </a:r>
            <a:r>
              <a:rPr kumimoji="1" lang="en" altLang="zh-CN" dirty="0" err="1"/>
              <a:t>np.array</a:t>
            </a:r>
            <a:r>
              <a:rPr kumimoji="1" lang="en" altLang="zh-CN" dirty="0"/>
              <a:t>([1, -0.9, 0.3, 0.2])</a:t>
            </a:r>
            <a:endParaRPr kumimoji="1"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5752D78F-B835-7A4C-AEC6-E8A38DC1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0" y="3178175"/>
            <a:ext cx="3619500" cy="2692400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A53AA8EA-9792-AF45-9A7D-FB349F6E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2" y="3178175"/>
            <a:ext cx="3695700" cy="2755900"/>
          </a:xfrm>
          <a:prstGeom prst="rect">
            <a:avLst/>
          </a:prstGeom>
        </p:spPr>
      </p:pic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9FB28160-1DC0-E64E-B75E-3335A68D0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69" y="3178175"/>
            <a:ext cx="3708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ACF and PACF graphs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B89BFA-D88E-8A45-A4BA-C698FF7F9448}"/>
              </a:ext>
            </a:extLst>
          </p:cNvPr>
          <p:cNvSpPr/>
          <p:nvPr/>
        </p:nvSpPr>
        <p:spPr>
          <a:xfrm>
            <a:off x="2117610" y="566634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AR1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0B8006-AFD0-994A-9244-6286C65C29DD}"/>
              </a:ext>
            </a:extLst>
          </p:cNvPr>
          <p:cNvSpPr/>
          <p:nvPr/>
        </p:nvSpPr>
        <p:spPr>
          <a:xfrm>
            <a:off x="5802490" y="569305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AR2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C01C61-234E-2C42-9379-1C33CF0C1A64}"/>
              </a:ext>
            </a:extLst>
          </p:cNvPr>
          <p:cNvSpPr/>
          <p:nvPr/>
        </p:nvSpPr>
        <p:spPr>
          <a:xfrm>
            <a:off x="9912040" y="569305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AR3</a:t>
            </a:r>
            <a:endParaRPr kumimoji="1" lang="zh-CN" altLang="en-US" dirty="0"/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B8B032DC-DD64-634C-9B83-98193CBF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" y="2695576"/>
            <a:ext cx="3657600" cy="2755900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1B5AF264-BBBA-E540-B0CB-A4533E30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720976"/>
            <a:ext cx="3695700" cy="2743200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787B1618-9C04-8349-AA32-DFF9AB6A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40" y="2720976"/>
            <a:ext cx="368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ACF and PACF graphs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B89BFA-D88E-8A45-A4BA-C698FF7F9448}"/>
              </a:ext>
            </a:extLst>
          </p:cNvPr>
          <p:cNvSpPr/>
          <p:nvPr/>
        </p:nvSpPr>
        <p:spPr>
          <a:xfrm>
            <a:off x="2117610" y="566634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MA1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0B8006-AFD0-994A-9244-6286C65C29DD}"/>
              </a:ext>
            </a:extLst>
          </p:cNvPr>
          <p:cNvSpPr/>
          <p:nvPr/>
        </p:nvSpPr>
        <p:spPr>
          <a:xfrm>
            <a:off x="5802490" y="569305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MA2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C01C61-234E-2C42-9379-1C33CF0C1A64}"/>
              </a:ext>
            </a:extLst>
          </p:cNvPr>
          <p:cNvSpPr/>
          <p:nvPr/>
        </p:nvSpPr>
        <p:spPr>
          <a:xfrm>
            <a:off x="9912040" y="569305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MA3</a:t>
            </a:r>
            <a:endParaRPr kumimoji="1" lang="zh-CN" altLang="en-US" dirty="0"/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B8B032DC-DD64-634C-9B83-98193CBF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" y="2695576"/>
            <a:ext cx="3657600" cy="2755900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1B5AF264-BBBA-E540-B0CB-A4533E30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720976"/>
            <a:ext cx="3695700" cy="2743200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787B1618-9C04-8349-AA32-DFF9AB6A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40" y="2720976"/>
            <a:ext cx="3683000" cy="2743200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239E688C-0E80-504B-A1CE-A57D385C1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77" y="2720976"/>
            <a:ext cx="3670300" cy="2768600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EE5B99D2-8813-2949-8F54-62A610494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0" y="2714626"/>
            <a:ext cx="3657600" cy="2717800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BE6ADBB0-E334-2348-A54F-7D6B2CA9B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423" y="2746376"/>
            <a:ext cx="3619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ACF and PACF graphs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B89BFA-D88E-8A45-A4BA-C698FF7F9448}"/>
              </a:ext>
            </a:extLst>
          </p:cNvPr>
          <p:cNvSpPr/>
          <p:nvPr/>
        </p:nvSpPr>
        <p:spPr>
          <a:xfrm>
            <a:off x="2117610" y="566634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AR1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0B8006-AFD0-994A-9244-6286C65C29DD}"/>
              </a:ext>
            </a:extLst>
          </p:cNvPr>
          <p:cNvSpPr/>
          <p:nvPr/>
        </p:nvSpPr>
        <p:spPr>
          <a:xfrm>
            <a:off x="5802490" y="569305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AR2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C01C61-234E-2C42-9379-1C33CF0C1A64}"/>
              </a:ext>
            </a:extLst>
          </p:cNvPr>
          <p:cNvSpPr/>
          <p:nvPr/>
        </p:nvSpPr>
        <p:spPr>
          <a:xfrm>
            <a:off x="9912040" y="569305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AR3</a:t>
            </a:r>
            <a:endParaRPr kumimoji="1" lang="zh-CN" altLang="en-US" dirty="0"/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B8B032DC-DD64-634C-9B83-98193CBF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" y="2695576"/>
            <a:ext cx="3657600" cy="2755900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1B5AF264-BBBA-E540-B0CB-A4533E30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720976"/>
            <a:ext cx="3695700" cy="2743200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787B1618-9C04-8349-AA32-DFF9AB6A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40" y="2720976"/>
            <a:ext cx="3683000" cy="2743200"/>
          </a:xfrm>
          <a:prstGeom prst="rect">
            <a:avLst/>
          </a:prstGeom>
        </p:spPr>
      </p:pic>
      <p:pic>
        <p:nvPicPr>
          <p:cNvPr id="5" name="图片 4" descr="图形用户界面&#10;&#10;中度可信度描述已自动生成">
            <a:extLst>
              <a:ext uri="{FF2B5EF4-FFF2-40B4-BE49-F238E27FC236}">
                <a16:creationId xmlns:a16="http://schemas.microsoft.com/office/drawing/2014/main" id="{04FD94A1-C684-444F-B9EE-62247BEDA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66" y="2746376"/>
            <a:ext cx="3644900" cy="2717800"/>
          </a:xfrm>
          <a:prstGeom prst="rect">
            <a:avLst/>
          </a:prstGeom>
        </p:spPr>
      </p:pic>
      <p:pic>
        <p:nvPicPr>
          <p:cNvPr id="8" name="图片 7" descr="图表&#10;&#10;中度可信度描述已自动生成">
            <a:extLst>
              <a:ext uri="{FF2B5EF4-FFF2-40B4-BE49-F238E27FC236}">
                <a16:creationId xmlns:a16="http://schemas.microsoft.com/office/drawing/2014/main" id="{0A4D3E13-FD74-8E4C-873E-AC69D6002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600" y="2746376"/>
            <a:ext cx="3606800" cy="2768600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80403308-8178-3F4F-81F5-A63E7EAC6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340" y="2695576"/>
            <a:ext cx="3632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9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ACF and PACF graphs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B89BFA-D88E-8A45-A4BA-C698FF7F9448}"/>
              </a:ext>
            </a:extLst>
          </p:cNvPr>
          <p:cNvSpPr/>
          <p:nvPr/>
        </p:nvSpPr>
        <p:spPr>
          <a:xfrm>
            <a:off x="2117610" y="566634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MA1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0B8006-AFD0-994A-9244-6286C65C29DD}"/>
              </a:ext>
            </a:extLst>
          </p:cNvPr>
          <p:cNvSpPr/>
          <p:nvPr/>
        </p:nvSpPr>
        <p:spPr>
          <a:xfrm>
            <a:off x="5802490" y="569305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MA2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C01C61-234E-2C42-9379-1C33CF0C1A64}"/>
              </a:ext>
            </a:extLst>
          </p:cNvPr>
          <p:cNvSpPr/>
          <p:nvPr/>
        </p:nvSpPr>
        <p:spPr>
          <a:xfrm>
            <a:off x="9912040" y="569305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MA3</a:t>
            </a:r>
            <a:endParaRPr kumimoji="1" lang="zh-CN" altLang="en-US" dirty="0"/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B8B032DC-DD64-634C-9B83-98193CBF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" y="2695576"/>
            <a:ext cx="3657600" cy="2755900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1B5AF264-BBBA-E540-B0CB-A4533E30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720976"/>
            <a:ext cx="3695700" cy="2743200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787B1618-9C04-8349-AA32-DFF9AB6A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40" y="2720976"/>
            <a:ext cx="3683000" cy="2743200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239E688C-0E80-504B-A1CE-A57D385C1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77" y="2720976"/>
            <a:ext cx="3670300" cy="2768600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EE5B99D2-8813-2949-8F54-62A610494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0" y="2714626"/>
            <a:ext cx="3657600" cy="2717800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BE6ADBB0-E334-2348-A54F-7D6B2CA9B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423" y="2746376"/>
            <a:ext cx="3619500" cy="274320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6C651161-E9C3-2043-9FF1-7BE3A96120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214" y="2771776"/>
            <a:ext cx="3657600" cy="2743200"/>
          </a:xfrm>
          <a:prstGeom prst="rect">
            <a:avLst/>
          </a:prstGeom>
        </p:spPr>
      </p:pic>
      <p:pic>
        <p:nvPicPr>
          <p:cNvPr id="16" name="图片 15" descr="图表&#10;&#10;描述已自动生成">
            <a:extLst>
              <a:ext uri="{FF2B5EF4-FFF2-40B4-BE49-F238E27FC236}">
                <a16:creationId xmlns:a16="http://schemas.microsoft.com/office/drawing/2014/main" id="{4EB541FC-5314-9949-9D38-F2E390AAA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9595" y="2784476"/>
            <a:ext cx="3632200" cy="2717800"/>
          </a:xfrm>
          <a:prstGeom prst="rect">
            <a:avLst/>
          </a:prstGeom>
        </p:spPr>
      </p:pic>
      <p:pic>
        <p:nvPicPr>
          <p:cNvPr id="18" name="图片 17" descr="图表&#10;&#10;描述已自动生成">
            <a:extLst>
              <a:ext uri="{FF2B5EF4-FFF2-40B4-BE49-F238E27FC236}">
                <a16:creationId xmlns:a16="http://schemas.microsoft.com/office/drawing/2014/main" id="{7E252BEF-4452-6E46-99EB-DEB5F7EF5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306" y="2695576"/>
            <a:ext cx="3619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How do the graphs help us to identify the type and order of each process?</a:t>
            </a:r>
          </a:p>
          <a:p>
            <a:pPr lvl="1"/>
            <a:r>
              <a:rPr kumimoji="1" lang="en" altLang="zh-CN" dirty="0"/>
              <a:t>AR1</a:t>
            </a:r>
          </a:p>
        </p:txBody>
      </p:sp>
      <p:pic>
        <p:nvPicPr>
          <p:cNvPr id="17" name="图片 16" descr="图表, 直方图&#10;&#10;描述已自动生成">
            <a:extLst>
              <a:ext uri="{FF2B5EF4-FFF2-40B4-BE49-F238E27FC236}">
                <a16:creationId xmlns:a16="http://schemas.microsoft.com/office/drawing/2014/main" id="{FB0B5D34-59C3-4E42-8845-82D5A843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32" y="3421063"/>
            <a:ext cx="3657600" cy="2755900"/>
          </a:xfrm>
          <a:prstGeom prst="rect">
            <a:avLst/>
          </a:prstGeom>
        </p:spPr>
      </p:pic>
      <p:pic>
        <p:nvPicPr>
          <p:cNvPr id="19" name="图片 18" descr="图形用户界面&#10;&#10;中度可信度描述已自动生成">
            <a:extLst>
              <a:ext uri="{FF2B5EF4-FFF2-40B4-BE49-F238E27FC236}">
                <a16:creationId xmlns:a16="http://schemas.microsoft.com/office/drawing/2014/main" id="{09C913C0-D46D-2846-9E31-60E3D10E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70" y="3421063"/>
            <a:ext cx="3644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How do the graphs help us to identify the type and order of each process?</a:t>
            </a:r>
          </a:p>
          <a:p>
            <a:pPr lvl="1"/>
            <a:r>
              <a:rPr kumimoji="1" lang="en" altLang="zh-CN" dirty="0"/>
              <a:t>AR2</a:t>
            </a:r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F0BAF7E3-9C6B-F347-8602-DA4F35CC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29" y="3421063"/>
            <a:ext cx="3695700" cy="2743200"/>
          </a:xfrm>
          <a:prstGeom prst="rect">
            <a:avLst/>
          </a:prstGeom>
        </p:spPr>
      </p:pic>
      <p:pic>
        <p:nvPicPr>
          <p:cNvPr id="8" name="图片 7" descr="图表&#10;&#10;中度可信度描述已自动生成">
            <a:extLst>
              <a:ext uri="{FF2B5EF4-FFF2-40B4-BE49-F238E27FC236}">
                <a16:creationId xmlns:a16="http://schemas.microsoft.com/office/drawing/2014/main" id="{2049A747-F85A-3D49-B459-27DFEE0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73" y="3395663"/>
            <a:ext cx="3606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How do the graphs help us to identify the type and order of each process?</a:t>
            </a:r>
          </a:p>
          <a:p>
            <a:pPr lvl="1"/>
            <a:r>
              <a:rPr kumimoji="1" lang="en" altLang="zh-CN" dirty="0"/>
              <a:t>MA1</a:t>
            </a: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38A57626-4771-1744-9359-F9F2EEAD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28" y="3395663"/>
            <a:ext cx="3670300" cy="2768600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64029B87-AFCC-9746-AE32-B703332C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74" y="3433763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How do the graphs help us to identify the type and order of each process?</a:t>
            </a:r>
          </a:p>
          <a:p>
            <a:pPr lvl="1"/>
            <a:r>
              <a:rPr lang="en" altLang="zh-CN" dirty="0"/>
              <a:t>If a process is an AR process, its autocorrelation will decrease, or oscillate to decrease slowly, and the number of lags that are significantly differ from 0 in the partial autocorrelation indicates the order of this AR process.</a:t>
            </a:r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If a process is an MA process, its partial autocorrelation will decrease, or oscillate to decrease slowly, and the number of lags that are significantly differ from 0 in the autocorrelation indicates the order of this MA process.</a:t>
            </a:r>
          </a:p>
          <a:p>
            <a:pPr lvl="1"/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604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7E16-D499-F541-9528-59A7ECD0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92303-BE24-FE43-A764-69D0A42E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Compare the conditional distribution of the Multivariate Normal, to the OLS equations</a:t>
            </a:r>
          </a:p>
          <a:p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1421FDC-5A82-7041-9E7B-58B0AA7C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0" y="2733675"/>
            <a:ext cx="2501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3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E9A72-C258-9745-AFE3-94B5CEC8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41DA2-F41C-D247-95C6-2468E9BD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these values the same? Why?</a:t>
            </a:r>
          </a:p>
          <a:p>
            <a:pPr lvl="1"/>
            <a:r>
              <a:rPr kumimoji="1" lang="en" altLang="zh-CN" dirty="0"/>
              <a:t>They are the same.</a:t>
            </a:r>
            <a:endParaRPr kumimoji="1"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652F898-5FC4-8849-85E8-D7C271DE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8" y="2763231"/>
            <a:ext cx="4574117" cy="40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5C95-D82A-8E46-82A9-ABB88820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5207C-E335-C043-B3F4-DD39E98B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Fit the data using OLS and calculate the error vector. Look at it’s distribution</a:t>
            </a:r>
            <a:endParaRPr kumimoji="1"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2612F5CB-564F-5446-B331-F59BFB3D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6" y="3001963"/>
            <a:ext cx="4216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5C95-D82A-8E46-82A9-ABB88820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5207C-E335-C043-B3F4-DD39E98B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How well does it fit the assumption of normally distributed errors?</a:t>
            </a:r>
            <a:endParaRPr kumimoji="1" lang="zh-CN" altLang="en-US" dirty="0"/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6655F8D5-F686-824D-95F8-A9F23677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838450"/>
            <a:ext cx="4254500" cy="3187700"/>
          </a:xfrm>
          <a:prstGeom prst="rect">
            <a:avLst/>
          </a:prstGeom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431BA23E-33EA-1E40-AF97-00458061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2" y="4001294"/>
            <a:ext cx="4394200" cy="571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EB050E-C09E-784E-B8C2-83D20CE1F632}"/>
              </a:ext>
            </a:extLst>
          </p:cNvPr>
          <p:cNvSpPr txBox="1"/>
          <p:nvPr/>
        </p:nvSpPr>
        <p:spPr>
          <a:xfrm>
            <a:off x="2675466" y="617696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qqplot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8E76FF-FACF-E543-BFFD-A3C91934066F}"/>
              </a:ext>
            </a:extLst>
          </p:cNvPr>
          <p:cNvSpPr txBox="1"/>
          <p:nvPr/>
        </p:nvSpPr>
        <p:spPr>
          <a:xfrm>
            <a:off x="8522563" y="617696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SW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22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D7098-E63B-134A-8BD7-55CC04EF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915AF-0230-0C40-8334-0D8F9147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Fit the data using MLE given the assumption of normality. Then fit the MLE using the assumption of a T distribution of the errors. Which is the best fit?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0B5E12-5407-6D4C-A403-5105FDF3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4395259"/>
            <a:ext cx="7150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D7098-E63B-134A-8BD7-55CC04EF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915AF-0230-0C40-8334-0D8F9147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What are the fitted parameters of each and how do they compare?</a:t>
            </a:r>
            <a:endParaRPr kumimoji="1" lang="zh-CN" altLang="en-US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63086FB7-CD8E-6B4C-B731-9AAFA4F5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2593975"/>
            <a:ext cx="41021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1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FBB2-3659-504F-8FE8-2EFE1944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66C1B-CE69-114E-A4CC-80D67663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What does this tell us about the breaking of the normality assumption in regards to expected values in this case?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pPr lvl="1"/>
            <a:r>
              <a:rPr lang="en" altLang="zh-CN" dirty="0"/>
              <a:t>The breaking of the normality assumption will influence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126254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354-FCE4-CD49-AF1E-81AE810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11FA-B6F6-B746-B95F-179ADC47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Simulate AR(1) through AR(3) and MA(1) through MA(3) processes</a:t>
            </a: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F98B0AEF-742D-EB49-A7BD-455E0279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" y="3219450"/>
            <a:ext cx="3632200" cy="2755900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5AD59BB8-C23F-744C-A4C5-40FF8DCA1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19450"/>
            <a:ext cx="3657600" cy="2755900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D41B4B48-4426-1340-854B-282958EDC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967" y="3178175"/>
            <a:ext cx="3670300" cy="2768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BB89BFA-D88E-8A45-A4BA-C698FF7F9448}"/>
              </a:ext>
            </a:extLst>
          </p:cNvPr>
          <p:cNvSpPr/>
          <p:nvPr/>
        </p:nvSpPr>
        <p:spPr>
          <a:xfrm>
            <a:off x="1255451" y="6127234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AR = </a:t>
            </a:r>
            <a:r>
              <a:rPr kumimoji="1" lang="en" altLang="zh-CN" dirty="0" err="1"/>
              <a:t>np.array</a:t>
            </a:r>
            <a:r>
              <a:rPr kumimoji="1" lang="en" altLang="zh-CN" dirty="0"/>
              <a:t>([1, -0.9])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0B8006-AFD0-994A-9244-6286C65C29DD}"/>
              </a:ext>
            </a:extLst>
          </p:cNvPr>
          <p:cNvSpPr/>
          <p:nvPr/>
        </p:nvSpPr>
        <p:spPr>
          <a:xfrm>
            <a:off x="4821746" y="6152099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AR = </a:t>
            </a:r>
            <a:r>
              <a:rPr kumimoji="1" lang="en" altLang="zh-CN" dirty="0" err="1"/>
              <a:t>np.array</a:t>
            </a:r>
            <a:r>
              <a:rPr kumimoji="1" lang="en" altLang="zh-CN" dirty="0"/>
              <a:t>([1, -0.9, 0.3])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C01C61-234E-2C42-9379-1C33CF0C1A64}"/>
              </a:ext>
            </a:extLst>
          </p:cNvPr>
          <p:cNvSpPr/>
          <p:nvPr/>
        </p:nvSpPr>
        <p:spPr>
          <a:xfrm>
            <a:off x="8421907" y="6127234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AR = </a:t>
            </a:r>
            <a:r>
              <a:rPr kumimoji="1" lang="en" altLang="zh-CN" dirty="0" err="1"/>
              <a:t>np.array</a:t>
            </a:r>
            <a:r>
              <a:rPr kumimoji="1" lang="en" altLang="zh-CN" dirty="0"/>
              <a:t>([1, -0.9, 0.3, 0.2])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31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471</Words>
  <Application>Microsoft Macintosh PowerPoint</Application>
  <PresentationFormat>宽屏</PresentationFormat>
  <Paragraphs>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Project 1</vt:lpstr>
      <vt:lpstr>Problem 1</vt:lpstr>
      <vt:lpstr>Problem 1</vt:lpstr>
      <vt:lpstr>Problem 2</vt:lpstr>
      <vt:lpstr>Problem 2</vt:lpstr>
      <vt:lpstr>Problem 2</vt:lpstr>
      <vt:lpstr>Problem 2</vt:lpstr>
      <vt:lpstr>Problem 2</vt:lpstr>
      <vt:lpstr>Problem 3</vt:lpstr>
      <vt:lpstr>Problem 3</vt:lpstr>
      <vt:lpstr>Problem 3</vt:lpstr>
      <vt:lpstr>Problem 3</vt:lpstr>
      <vt:lpstr>Problem 3</vt:lpstr>
      <vt:lpstr>Problem 3</vt:lpstr>
      <vt:lpstr>Problem 3</vt:lpstr>
      <vt:lpstr>Problem 3</vt:lpstr>
      <vt:lpstr>Problem 3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Ruonan Zhu (SME,117020426)</dc:creator>
  <cp:lastModifiedBy>Ruonan Zhu (SME,117020426)</cp:lastModifiedBy>
  <cp:revision>1</cp:revision>
  <dcterms:created xsi:type="dcterms:W3CDTF">2022-01-14T04:43:36Z</dcterms:created>
  <dcterms:modified xsi:type="dcterms:W3CDTF">2022-01-14T05:10:37Z</dcterms:modified>
</cp:coreProperties>
</file>