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2"/>
  </p:normalViewPr>
  <p:slideViewPr>
    <p:cSldViewPr snapToGrid="0" snapToObjects="1">
      <p:cViewPr varScale="1">
        <p:scale>
          <a:sx n="76" d="100"/>
          <a:sy n="76"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79AF7-D539-A84C-857E-91344182DA5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741B945-7A4D-2C49-BEEE-F341E466C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4C06A33-132C-834A-9106-6BAE29144EE2}"/>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D7D133ED-B9EC-1B48-BB86-EC6C75AC31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255478D-E1AC-FF49-804E-DD602217D097}"/>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13225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F9242-0BAD-B842-AAE4-4ECA8CC84F6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74E4207-C7B5-DA4F-9020-181F7A32679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D586FE-9444-384F-B195-6E69ED594299}"/>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74514A75-1BE3-1344-BDA3-A4DCD8C53E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DE3225-BBE5-1245-B282-E2D0916C9CBF}"/>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199814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F1FD55-E59B-3647-A075-70779A7E6C9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BDDADA3-21F2-0847-A456-8FB183120F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9B3903C-8FBC-AD42-B6C9-047F7836B6CB}"/>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A76C26B7-5331-6F43-9E5B-57DB397F09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FBA18E-1122-3D45-AC11-A442AA9975FF}"/>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323710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8E465-7636-D64C-BE75-0B83982E96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19283FA-C836-344A-B534-1E7A81C010B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5CABD5C-9901-854B-BB5C-89BD077EAC6D}"/>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C8DA6807-91FD-5D43-96A6-214E9C3097F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6778870-15B1-A248-816D-E11D17E0486D}"/>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56441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35153-1041-E640-8B21-08647514445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12E3F5D-CEAD-584D-9F16-78B1BD9AC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391597E-1BA6-AF42-96DD-3F69D05CE3BD}"/>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12C0929B-5B20-6B44-9824-DD282465F0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7A2ACA-89BB-9243-BD81-5F71D83F71CC}"/>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28952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3489A-F84A-0443-B0D4-B1030453B2F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D4C1947-4D9C-514F-B6E7-C5606DB03C8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220E36B-4E5A-FE49-B6BF-5AAB059EACC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E5F5CC6-93D2-CA4A-B5C3-054C44391095}"/>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6" name="页脚占位符 5">
            <a:extLst>
              <a:ext uri="{FF2B5EF4-FFF2-40B4-BE49-F238E27FC236}">
                <a16:creationId xmlns:a16="http://schemas.microsoft.com/office/drawing/2014/main" id="{BF208903-8454-2C42-B068-AE075DD7597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BB18C4-2ECF-F548-B292-8392FCAFF6F6}"/>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420793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C1B8F-B692-FB44-848D-E68A871226C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ED9ADCD-14A8-6E44-AD83-45F631409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46C4947-78BC-9A46-974A-5599689286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AF0C50B-DB8A-B24D-82FB-390477F2A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8A8F5E-31B5-7742-8524-FD790CA6044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C6B7553-E153-2442-8F7B-D8B0516C8E45}"/>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8" name="页脚占位符 7">
            <a:extLst>
              <a:ext uri="{FF2B5EF4-FFF2-40B4-BE49-F238E27FC236}">
                <a16:creationId xmlns:a16="http://schemas.microsoft.com/office/drawing/2014/main" id="{99E7738D-0E1A-2046-82DE-2E21575A052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CB9E382-2370-4646-9A13-4E4AECFBCCE7}"/>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103908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6C4FB-4195-7A49-B764-38FFCBEE7DB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AB186F1-BB29-F04F-82C3-94B39A0D4207}"/>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4" name="页脚占位符 3">
            <a:extLst>
              <a:ext uri="{FF2B5EF4-FFF2-40B4-BE49-F238E27FC236}">
                <a16:creationId xmlns:a16="http://schemas.microsoft.com/office/drawing/2014/main" id="{0B5A3A31-B8E5-4B4E-893D-6D8C0E7A88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F90F9D2-CC55-B34B-93C2-14A217DF2B2E}"/>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992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AB93AE-11F5-0F47-A983-580371F8EB30}"/>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3" name="页脚占位符 2">
            <a:extLst>
              <a:ext uri="{FF2B5EF4-FFF2-40B4-BE49-F238E27FC236}">
                <a16:creationId xmlns:a16="http://schemas.microsoft.com/office/drawing/2014/main" id="{4F5A9874-23A3-D544-ADAE-6B26A8DA2CD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CE643D7-06B9-EF45-AE5E-BDBA4A63F66F}"/>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219345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760A4-BD51-AB4A-B63D-C05DA807B85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777E24E-4161-2046-8387-C614E1CE0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C46E9F1-63BE-9843-969C-18DB16C3C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3DC7B40-9758-D04D-9608-95211B97F832}"/>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6" name="页脚占位符 5">
            <a:extLst>
              <a:ext uri="{FF2B5EF4-FFF2-40B4-BE49-F238E27FC236}">
                <a16:creationId xmlns:a16="http://schemas.microsoft.com/office/drawing/2014/main" id="{F4F39098-9060-0940-87D1-5B23FF4EC61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AA43058-E9A5-C44A-A8ED-29BE4ADAA834}"/>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225068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84410-C2EA-E241-8C91-E8DEC19B814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651EC80-F1BB-1249-8DFA-7F08E6970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35313C8-248C-C040-9970-F766CF943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A90B841-99FC-FC4F-B92D-8AA0B95773CF}"/>
              </a:ext>
            </a:extLst>
          </p:cNvPr>
          <p:cNvSpPr>
            <a:spLocks noGrp="1"/>
          </p:cNvSpPr>
          <p:nvPr>
            <p:ph type="dt" sz="half" idx="10"/>
          </p:nvPr>
        </p:nvSpPr>
        <p:spPr/>
        <p:txBody>
          <a:bodyPr/>
          <a:lstStyle/>
          <a:p>
            <a:fld id="{FDAEE5B7-79AE-EC44-AC06-4742A16A39B8}" type="datetimeFigureOut">
              <a:rPr kumimoji="1" lang="zh-CN" altLang="en-US" smtClean="0"/>
              <a:t>2022/3/26</a:t>
            </a:fld>
            <a:endParaRPr kumimoji="1" lang="zh-CN" altLang="en-US"/>
          </a:p>
        </p:txBody>
      </p:sp>
      <p:sp>
        <p:nvSpPr>
          <p:cNvPr id="6" name="页脚占位符 5">
            <a:extLst>
              <a:ext uri="{FF2B5EF4-FFF2-40B4-BE49-F238E27FC236}">
                <a16:creationId xmlns:a16="http://schemas.microsoft.com/office/drawing/2014/main" id="{D2F0B543-48BF-FA47-9C4F-93B6314BB5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38B1006-348E-6D4F-B099-277B8731CA67}"/>
              </a:ext>
            </a:extLst>
          </p:cNvPr>
          <p:cNvSpPr>
            <a:spLocks noGrp="1"/>
          </p:cNvSpPr>
          <p:nvPr>
            <p:ph type="sldNum" sz="quarter" idx="12"/>
          </p:nvPr>
        </p:nvSpPr>
        <p:spPr/>
        <p:txBody>
          <a:body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349019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0BC5C6-919D-1D42-AAFB-7076D5531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89D948F-CBC3-7C40-AA15-0670B984BC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304FC6D-3F99-4D43-901E-7335777F8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EE5B7-79AE-EC44-AC06-4742A16A39B8}" type="datetimeFigureOut">
              <a:rPr kumimoji="1" lang="zh-CN" altLang="en-US" smtClean="0"/>
              <a:t>2022/3/26</a:t>
            </a:fld>
            <a:endParaRPr kumimoji="1" lang="zh-CN" altLang="en-US"/>
          </a:p>
        </p:txBody>
      </p:sp>
      <p:sp>
        <p:nvSpPr>
          <p:cNvPr id="5" name="页脚占位符 4">
            <a:extLst>
              <a:ext uri="{FF2B5EF4-FFF2-40B4-BE49-F238E27FC236}">
                <a16:creationId xmlns:a16="http://schemas.microsoft.com/office/drawing/2014/main" id="{78743BB0-2597-764C-AD52-7470E95B0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1C0B0D9-1FC7-834F-B208-4F82A4D86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957D-F8A3-8841-9922-8F383EBF4BAA}" type="slidenum">
              <a:rPr kumimoji="1" lang="zh-CN" altLang="en-US" smtClean="0"/>
              <a:t>‹#›</a:t>
            </a:fld>
            <a:endParaRPr kumimoji="1" lang="zh-CN" altLang="en-US"/>
          </a:p>
        </p:txBody>
      </p:sp>
    </p:spTree>
    <p:extLst>
      <p:ext uri="{BB962C8B-B14F-4D97-AF65-F5344CB8AC3E}">
        <p14:creationId xmlns:p14="http://schemas.microsoft.com/office/powerpoint/2010/main" val="305964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48FB2-C825-4F41-8D6F-F494CF79F5A2}"/>
              </a:ext>
            </a:extLst>
          </p:cNvPr>
          <p:cNvSpPr>
            <a:spLocks noGrp="1"/>
          </p:cNvSpPr>
          <p:nvPr>
            <p:ph type="ctrTitle"/>
          </p:nvPr>
        </p:nvSpPr>
        <p:spPr/>
        <p:txBody>
          <a:bodyPr/>
          <a:lstStyle/>
          <a:p>
            <a:r>
              <a:rPr kumimoji="1" lang="en-US" altLang="zh-CN" dirty="0"/>
              <a:t>Response for Project 6</a:t>
            </a:r>
            <a:endParaRPr kumimoji="1" lang="zh-CN" altLang="en-US" dirty="0"/>
          </a:p>
        </p:txBody>
      </p:sp>
      <p:sp>
        <p:nvSpPr>
          <p:cNvPr id="3" name="副标题 2">
            <a:extLst>
              <a:ext uri="{FF2B5EF4-FFF2-40B4-BE49-F238E27FC236}">
                <a16:creationId xmlns:a16="http://schemas.microsoft.com/office/drawing/2014/main" id="{7A674FDF-4A74-5E46-B1E3-E8937C13277F}"/>
              </a:ext>
            </a:extLst>
          </p:cNvPr>
          <p:cNvSpPr>
            <a:spLocks noGrp="1"/>
          </p:cNvSpPr>
          <p:nvPr>
            <p:ph type="subTitle" idx="1"/>
          </p:nvPr>
        </p:nvSpPr>
        <p:spPr/>
        <p:txBody>
          <a:bodyPr/>
          <a:lstStyle/>
          <a:p>
            <a:r>
              <a:rPr kumimoji="1" lang="en-US" altLang="zh-CN" dirty="0"/>
              <a:t>FINTECH 590 </a:t>
            </a:r>
            <a:r>
              <a:rPr kumimoji="1" lang="en-US" altLang="zh-CN" dirty="0" err="1"/>
              <a:t>Rora</a:t>
            </a:r>
            <a:r>
              <a:rPr kumimoji="1" lang="en-US" altLang="zh-CN" dirty="0"/>
              <a:t> Zhu</a:t>
            </a:r>
            <a:endParaRPr kumimoji="1" lang="zh-CN" altLang="en-US" dirty="0"/>
          </a:p>
        </p:txBody>
      </p:sp>
    </p:spTree>
    <p:extLst>
      <p:ext uri="{BB962C8B-B14F-4D97-AF65-F5344CB8AC3E}">
        <p14:creationId xmlns:p14="http://schemas.microsoft.com/office/powerpoint/2010/main" val="314544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A672-FEFC-8948-BC3A-408DE2AA259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2DDD9F4-15BB-7347-9D2E-712A1D870640}"/>
              </a:ext>
            </a:extLst>
          </p:cNvPr>
          <p:cNvSpPr>
            <a:spLocks noGrp="1"/>
          </p:cNvSpPr>
          <p:nvPr>
            <p:ph idx="1"/>
          </p:nvPr>
        </p:nvSpPr>
        <p:spPr/>
        <p:txBody>
          <a:bodyPr/>
          <a:lstStyle/>
          <a:p>
            <a:r>
              <a:rPr kumimoji="1" lang="en" altLang="zh-CN" dirty="0"/>
              <a:t>Fit a Normal distribution to AAPL returns – assume 0 mean return. Simulate AAPL returns 10 days ahead and apply those returns to the current AAPL price (above). Calculate Mean, </a:t>
            </a:r>
            <a:r>
              <a:rPr kumimoji="1" lang="en" altLang="zh-CN" dirty="0" err="1"/>
              <a:t>VaR</a:t>
            </a:r>
            <a:r>
              <a:rPr kumimoji="1" lang="en" altLang="zh-CN" dirty="0"/>
              <a:t> and ES.</a:t>
            </a:r>
          </a:p>
          <a:p>
            <a:pPr lvl="1"/>
            <a:r>
              <a:rPr kumimoji="1" lang="en" altLang="zh-CN" dirty="0"/>
              <a:t>Set the increment to be 0.001 and calculate Delta for each option in the portfolio using forward difference and the Binary Tree model for American option with dividends.</a:t>
            </a:r>
          </a:p>
          <a:p>
            <a:pPr lvl="1"/>
            <a:r>
              <a:rPr kumimoji="1" lang="en" altLang="zh-CN" dirty="0"/>
              <a:t>Calculate each portfolio's present value.</a:t>
            </a:r>
          </a:p>
          <a:p>
            <a:pPr lvl="1"/>
            <a:r>
              <a:rPr kumimoji="1" lang="en" altLang="zh-CN" dirty="0"/>
              <a:t>Calculate each portfolio's gradient using the following formula.</a:t>
            </a:r>
          </a:p>
          <a:p>
            <a:pPr lvl="1"/>
            <a:endParaRPr kumimoji="1" lang="zh-CN" altLang="en-US" dirty="0"/>
          </a:p>
        </p:txBody>
      </p:sp>
      <p:pic>
        <p:nvPicPr>
          <p:cNvPr id="5" name="图片 4" descr="手机屏幕的截图&#10;&#10;描述已自动生成">
            <a:extLst>
              <a:ext uri="{FF2B5EF4-FFF2-40B4-BE49-F238E27FC236}">
                <a16:creationId xmlns:a16="http://schemas.microsoft.com/office/drawing/2014/main" id="{C2156E0B-38A7-9047-B7F0-663D878DD050}"/>
              </a:ext>
            </a:extLst>
          </p:cNvPr>
          <p:cNvPicPr>
            <a:picLocks noChangeAspect="1"/>
          </p:cNvPicPr>
          <p:nvPr/>
        </p:nvPicPr>
        <p:blipFill>
          <a:blip r:embed="rId2"/>
          <a:stretch>
            <a:fillRect/>
          </a:stretch>
        </p:blipFill>
        <p:spPr>
          <a:xfrm>
            <a:off x="4940300" y="5080000"/>
            <a:ext cx="2311400" cy="762000"/>
          </a:xfrm>
          <a:prstGeom prst="rect">
            <a:avLst/>
          </a:prstGeom>
        </p:spPr>
      </p:pic>
    </p:spTree>
    <p:extLst>
      <p:ext uri="{BB962C8B-B14F-4D97-AF65-F5344CB8AC3E}">
        <p14:creationId xmlns:p14="http://schemas.microsoft.com/office/powerpoint/2010/main" val="256523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A672-FEFC-8948-BC3A-408DE2AA259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2DDD9F4-15BB-7347-9D2E-712A1D870640}"/>
              </a:ext>
            </a:extLst>
          </p:cNvPr>
          <p:cNvSpPr>
            <a:spLocks noGrp="1"/>
          </p:cNvSpPr>
          <p:nvPr>
            <p:ph idx="1"/>
          </p:nvPr>
        </p:nvSpPr>
        <p:spPr/>
        <p:txBody>
          <a:bodyPr/>
          <a:lstStyle/>
          <a:p>
            <a:r>
              <a:rPr kumimoji="1" lang="en" altLang="zh-CN" dirty="0"/>
              <a:t>Fit a Normal distribution to AAPL returns – assume 0 mean return. Simulate AAPL returns 10 days ahead and apply those returns to the current AAPL price (above). Calculate Mean, </a:t>
            </a:r>
            <a:r>
              <a:rPr kumimoji="1" lang="en" altLang="zh-CN" dirty="0" err="1"/>
              <a:t>VaR</a:t>
            </a:r>
            <a:r>
              <a:rPr kumimoji="1" lang="en" altLang="zh-CN" dirty="0"/>
              <a:t> and ES.</a:t>
            </a:r>
          </a:p>
          <a:p>
            <a:pPr lvl="1"/>
            <a:r>
              <a:rPr kumimoji="1" lang="en" altLang="zh-CN" dirty="0"/>
              <a:t>Calculate each portfolio's standard deviation using the following formula.</a:t>
            </a:r>
          </a:p>
          <a:p>
            <a:pPr lvl="1"/>
            <a:endParaRPr kumimoji="1" lang="en" altLang="zh-CN" dirty="0"/>
          </a:p>
          <a:p>
            <a:pPr lvl="1"/>
            <a:endParaRPr kumimoji="1" lang="en" altLang="zh-CN" dirty="0"/>
          </a:p>
          <a:p>
            <a:pPr lvl="1"/>
            <a:endParaRPr kumimoji="1" lang="en" altLang="zh-CN" dirty="0"/>
          </a:p>
          <a:p>
            <a:pPr lvl="1"/>
            <a:r>
              <a:rPr kumimoji="1" lang="en" altLang="zh-CN" dirty="0"/>
              <a:t>Simulate portfolio returns 10 days ahead assuming normal distribution with location equaling to 0 and scale equaling to each </a:t>
            </a:r>
            <a:r>
              <a:rPr kumimoji="1" lang="en" altLang="zh-CN" dirty="0" err="1"/>
              <a:t>porfolio's</a:t>
            </a:r>
            <a:r>
              <a:rPr kumimoji="1" lang="en" altLang="zh-CN" dirty="0"/>
              <a:t> standard deviation.</a:t>
            </a:r>
            <a:endParaRPr kumimoji="1" lang="zh-CN" altLang="en-US" dirty="0"/>
          </a:p>
        </p:txBody>
      </p:sp>
      <p:pic>
        <p:nvPicPr>
          <p:cNvPr id="6" name="图片 5" descr="图标&#10;&#10;低可信度描述已自动生成">
            <a:extLst>
              <a:ext uri="{FF2B5EF4-FFF2-40B4-BE49-F238E27FC236}">
                <a16:creationId xmlns:a16="http://schemas.microsoft.com/office/drawing/2014/main" id="{871477C9-10D9-5443-8D24-A82A833D6BDA}"/>
              </a:ext>
            </a:extLst>
          </p:cNvPr>
          <p:cNvPicPr>
            <a:picLocks noChangeAspect="1"/>
          </p:cNvPicPr>
          <p:nvPr/>
        </p:nvPicPr>
        <p:blipFill>
          <a:blip r:embed="rId2"/>
          <a:stretch>
            <a:fillRect/>
          </a:stretch>
        </p:blipFill>
        <p:spPr>
          <a:xfrm>
            <a:off x="5080000" y="3709194"/>
            <a:ext cx="2032000" cy="584200"/>
          </a:xfrm>
          <a:prstGeom prst="rect">
            <a:avLst/>
          </a:prstGeom>
        </p:spPr>
      </p:pic>
    </p:spTree>
    <p:extLst>
      <p:ext uri="{BB962C8B-B14F-4D97-AF65-F5344CB8AC3E}">
        <p14:creationId xmlns:p14="http://schemas.microsoft.com/office/powerpoint/2010/main" val="67090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A672-FEFC-8948-BC3A-408DE2AA259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2DDD9F4-15BB-7347-9D2E-712A1D870640}"/>
              </a:ext>
            </a:extLst>
          </p:cNvPr>
          <p:cNvSpPr>
            <a:spLocks noGrp="1"/>
          </p:cNvSpPr>
          <p:nvPr>
            <p:ph idx="1"/>
          </p:nvPr>
        </p:nvSpPr>
        <p:spPr/>
        <p:txBody>
          <a:bodyPr/>
          <a:lstStyle/>
          <a:p>
            <a:r>
              <a:rPr kumimoji="1" lang="en" altLang="zh-CN" dirty="0"/>
              <a:t>Fit a Normal distribution to AAPL returns – assume 0 mean return. Simulate AAPL returns 10 days ahead and apply those returns to the current AAPL price (above). Calculate Mean, </a:t>
            </a:r>
            <a:r>
              <a:rPr kumimoji="1" lang="en" altLang="zh-CN" dirty="0" err="1"/>
              <a:t>VaR</a:t>
            </a:r>
            <a:r>
              <a:rPr kumimoji="1" lang="en" altLang="zh-CN" dirty="0"/>
              <a:t> and ES.</a:t>
            </a:r>
          </a:p>
          <a:p>
            <a:pPr lvl="1"/>
            <a:r>
              <a:rPr kumimoji="1" lang="en" altLang="zh-CN" dirty="0"/>
              <a:t>Calculate each portfolio's standard deviation using the following formula.</a:t>
            </a:r>
          </a:p>
          <a:p>
            <a:pPr lvl="1"/>
            <a:endParaRPr kumimoji="1" lang="en" altLang="zh-CN" dirty="0"/>
          </a:p>
          <a:p>
            <a:pPr lvl="1"/>
            <a:endParaRPr kumimoji="1" lang="en" altLang="zh-CN" dirty="0"/>
          </a:p>
          <a:p>
            <a:pPr lvl="1"/>
            <a:endParaRPr kumimoji="1" lang="en" altLang="zh-CN" dirty="0"/>
          </a:p>
          <a:p>
            <a:pPr lvl="1"/>
            <a:r>
              <a:rPr kumimoji="1" lang="en" altLang="zh-CN" dirty="0"/>
              <a:t>Simulate portfolio returns 10 days ahead assuming normal distribution with location equaling to 0 and scale equaling to each portfolio's standard deviation.</a:t>
            </a:r>
            <a:endParaRPr kumimoji="1" lang="zh-CN" altLang="en-US" dirty="0"/>
          </a:p>
        </p:txBody>
      </p:sp>
      <p:pic>
        <p:nvPicPr>
          <p:cNvPr id="6" name="图片 5" descr="图标&#10;&#10;低可信度描述已自动生成">
            <a:extLst>
              <a:ext uri="{FF2B5EF4-FFF2-40B4-BE49-F238E27FC236}">
                <a16:creationId xmlns:a16="http://schemas.microsoft.com/office/drawing/2014/main" id="{871477C9-10D9-5443-8D24-A82A833D6BDA}"/>
              </a:ext>
            </a:extLst>
          </p:cNvPr>
          <p:cNvPicPr>
            <a:picLocks noChangeAspect="1"/>
          </p:cNvPicPr>
          <p:nvPr/>
        </p:nvPicPr>
        <p:blipFill>
          <a:blip r:embed="rId2"/>
          <a:stretch>
            <a:fillRect/>
          </a:stretch>
        </p:blipFill>
        <p:spPr>
          <a:xfrm>
            <a:off x="5080000" y="3709194"/>
            <a:ext cx="2032000" cy="584200"/>
          </a:xfrm>
          <a:prstGeom prst="rect">
            <a:avLst/>
          </a:prstGeom>
        </p:spPr>
      </p:pic>
    </p:spTree>
    <p:extLst>
      <p:ext uri="{BB962C8B-B14F-4D97-AF65-F5344CB8AC3E}">
        <p14:creationId xmlns:p14="http://schemas.microsoft.com/office/powerpoint/2010/main" val="32889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A672-FEFC-8948-BC3A-408DE2AA259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2DDD9F4-15BB-7347-9D2E-712A1D870640}"/>
              </a:ext>
            </a:extLst>
          </p:cNvPr>
          <p:cNvSpPr>
            <a:spLocks noGrp="1"/>
          </p:cNvSpPr>
          <p:nvPr>
            <p:ph idx="1"/>
          </p:nvPr>
        </p:nvSpPr>
        <p:spPr/>
        <p:txBody>
          <a:bodyPr/>
          <a:lstStyle/>
          <a:p>
            <a:r>
              <a:rPr kumimoji="1" lang="en" altLang="zh-CN" dirty="0"/>
              <a:t>Fit a Normal distribution to AAPL returns – assume 0 mean return. Simulate AAPL returns 10 days ahead and apply those returns to the current AAPL price (above). Calculate Mean, </a:t>
            </a:r>
            <a:r>
              <a:rPr kumimoji="1" lang="en" altLang="zh-CN" dirty="0" err="1"/>
              <a:t>VaR</a:t>
            </a:r>
            <a:r>
              <a:rPr kumimoji="1" lang="en" altLang="zh-CN" dirty="0"/>
              <a:t> and ES.</a:t>
            </a:r>
          </a:p>
          <a:p>
            <a:pPr lvl="1"/>
            <a:r>
              <a:rPr kumimoji="1" lang="en" altLang="zh-CN" dirty="0"/>
              <a:t>Calculate the mean, </a:t>
            </a:r>
            <a:r>
              <a:rPr kumimoji="1" lang="en" altLang="zh-CN" dirty="0" err="1"/>
              <a:t>VaR</a:t>
            </a:r>
            <a:r>
              <a:rPr kumimoji="1" lang="en" altLang="zh-CN" dirty="0"/>
              <a:t>, and ES using the following formulas</a:t>
            </a:r>
          </a:p>
        </p:txBody>
      </p:sp>
      <p:pic>
        <p:nvPicPr>
          <p:cNvPr id="5" name="图片 4" descr="文本&#10;&#10;描述已自动生成">
            <a:extLst>
              <a:ext uri="{FF2B5EF4-FFF2-40B4-BE49-F238E27FC236}">
                <a16:creationId xmlns:a16="http://schemas.microsoft.com/office/drawing/2014/main" id="{AE069401-0CCC-4F43-AF86-C1482530FA5E}"/>
              </a:ext>
            </a:extLst>
          </p:cNvPr>
          <p:cNvPicPr>
            <a:picLocks noChangeAspect="1"/>
          </p:cNvPicPr>
          <p:nvPr/>
        </p:nvPicPr>
        <p:blipFill>
          <a:blip r:embed="rId2"/>
          <a:stretch>
            <a:fillRect/>
          </a:stretch>
        </p:blipFill>
        <p:spPr>
          <a:xfrm>
            <a:off x="3498850" y="4250266"/>
            <a:ext cx="5194300" cy="1066800"/>
          </a:xfrm>
          <a:prstGeom prst="rect">
            <a:avLst/>
          </a:prstGeom>
        </p:spPr>
      </p:pic>
    </p:spTree>
    <p:extLst>
      <p:ext uri="{BB962C8B-B14F-4D97-AF65-F5344CB8AC3E}">
        <p14:creationId xmlns:p14="http://schemas.microsoft.com/office/powerpoint/2010/main" val="86589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A672-FEFC-8948-BC3A-408DE2AA259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2DDD9F4-15BB-7347-9D2E-712A1D870640}"/>
              </a:ext>
            </a:extLst>
          </p:cNvPr>
          <p:cNvSpPr>
            <a:spLocks noGrp="1"/>
          </p:cNvSpPr>
          <p:nvPr>
            <p:ph idx="1"/>
          </p:nvPr>
        </p:nvSpPr>
        <p:spPr/>
        <p:txBody>
          <a:bodyPr>
            <a:normAutofit lnSpcReduction="10000"/>
          </a:bodyPr>
          <a:lstStyle/>
          <a:p>
            <a:r>
              <a:rPr kumimoji="1" lang="en" altLang="zh-CN" dirty="0"/>
              <a:t>Compare these results to last week’s results.</a:t>
            </a:r>
          </a:p>
          <a:p>
            <a:pPr lvl="1"/>
            <a:r>
              <a:rPr kumimoji="1" lang="en" altLang="zh-CN" dirty="0"/>
              <a:t>Delta normal                                                Last week's results</a:t>
            </a:r>
          </a:p>
          <a:p>
            <a:pPr lvl="1"/>
            <a:endParaRPr kumimoji="1" lang="en" altLang="zh-CN" dirty="0"/>
          </a:p>
          <a:p>
            <a:pPr lvl="1"/>
            <a:endParaRPr kumimoji="1" lang="en" altLang="zh-CN" dirty="0"/>
          </a:p>
          <a:p>
            <a:pPr lvl="1"/>
            <a:endParaRPr kumimoji="1" lang="en" altLang="zh-CN" dirty="0"/>
          </a:p>
          <a:p>
            <a:pPr lvl="1"/>
            <a:endParaRPr kumimoji="1" lang="en" altLang="zh-CN" dirty="0"/>
          </a:p>
          <a:p>
            <a:pPr lvl="1"/>
            <a:endParaRPr kumimoji="1" lang="en" altLang="zh-CN" dirty="0"/>
          </a:p>
          <a:p>
            <a:pPr lvl="1"/>
            <a:endParaRPr kumimoji="1" lang="en" altLang="zh-CN" dirty="0"/>
          </a:p>
          <a:p>
            <a:pPr lvl="1"/>
            <a:endParaRPr kumimoji="1" lang="en" altLang="zh-CN" dirty="0"/>
          </a:p>
          <a:p>
            <a:pPr lvl="1"/>
            <a:endParaRPr kumimoji="1" lang="en" altLang="zh-CN" dirty="0"/>
          </a:p>
          <a:p>
            <a:pPr lvl="1"/>
            <a:endParaRPr kumimoji="1" lang="en" altLang="zh-CN" dirty="0"/>
          </a:p>
          <a:p>
            <a:pPr lvl="1"/>
            <a:r>
              <a:rPr kumimoji="1" lang="en" altLang="zh-CN" dirty="0"/>
              <a:t>The results are quite similar.</a:t>
            </a:r>
          </a:p>
          <a:p>
            <a:pPr lvl="1"/>
            <a:endParaRPr kumimoji="1" lang="en" altLang="zh-CN" dirty="0"/>
          </a:p>
        </p:txBody>
      </p:sp>
      <p:pic>
        <p:nvPicPr>
          <p:cNvPr id="6" name="图片 5" descr="文本&#10;&#10;描述已自动生成">
            <a:extLst>
              <a:ext uri="{FF2B5EF4-FFF2-40B4-BE49-F238E27FC236}">
                <a16:creationId xmlns:a16="http://schemas.microsoft.com/office/drawing/2014/main" id="{214D21E2-D51A-BD4C-A750-59E64BF13BC0}"/>
              </a:ext>
            </a:extLst>
          </p:cNvPr>
          <p:cNvPicPr>
            <a:picLocks noChangeAspect="1"/>
          </p:cNvPicPr>
          <p:nvPr/>
        </p:nvPicPr>
        <p:blipFill>
          <a:blip r:embed="rId2"/>
          <a:stretch>
            <a:fillRect/>
          </a:stretch>
        </p:blipFill>
        <p:spPr>
          <a:xfrm>
            <a:off x="634815" y="2783152"/>
            <a:ext cx="5413145" cy="2944284"/>
          </a:xfrm>
          <a:prstGeom prst="rect">
            <a:avLst/>
          </a:prstGeom>
        </p:spPr>
      </p:pic>
      <p:pic>
        <p:nvPicPr>
          <p:cNvPr id="8" name="图片 7" descr="文本&#10;&#10;描述已自动生成">
            <a:extLst>
              <a:ext uri="{FF2B5EF4-FFF2-40B4-BE49-F238E27FC236}">
                <a16:creationId xmlns:a16="http://schemas.microsoft.com/office/drawing/2014/main" id="{B6727FF9-54D3-F14B-825D-6302798C3F3D}"/>
              </a:ext>
            </a:extLst>
          </p:cNvPr>
          <p:cNvPicPr>
            <a:picLocks noChangeAspect="1"/>
          </p:cNvPicPr>
          <p:nvPr/>
        </p:nvPicPr>
        <p:blipFill>
          <a:blip r:embed="rId3"/>
          <a:stretch>
            <a:fillRect/>
          </a:stretch>
        </p:blipFill>
        <p:spPr>
          <a:xfrm>
            <a:off x="6383867" y="2753436"/>
            <a:ext cx="5395686" cy="2974000"/>
          </a:xfrm>
          <a:prstGeom prst="rect">
            <a:avLst/>
          </a:prstGeom>
        </p:spPr>
      </p:pic>
    </p:spTree>
    <p:extLst>
      <p:ext uri="{BB962C8B-B14F-4D97-AF65-F5344CB8AC3E}">
        <p14:creationId xmlns:p14="http://schemas.microsoft.com/office/powerpoint/2010/main" val="20868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7755-29F9-2745-BEE8-16D0D6CB3F11}"/>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F4A5F6A-324D-CD40-9E91-3392B88B4DE1}"/>
              </a:ext>
            </a:extLst>
          </p:cNvPr>
          <p:cNvSpPr>
            <a:spLocks noGrp="1"/>
          </p:cNvSpPr>
          <p:nvPr>
            <p:ph idx="1"/>
          </p:nvPr>
        </p:nvSpPr>
        <p:spPr/>
        <p:txBody>
          <a:bodyPr/>
          <a:lstStyle/>
          <a:p>
            <a:r>
              <a:rPr kumimoji="1" lang="en" altLang="zh-CN" dirty="0"/>
              <a:t>Use the </a:t>
            </a:r>
            <a:r>
              <a:rPr kumimoji="1" lang="en" altLang="zh-CN" dirty="0" err="1"/>
              <a:t>Fama</a:t>
            </a:r>
            <a:r>
              <a:rPr kumimoji="1" lang="en" altLang="zh-CN" dirty="0"/>
              <a:t> French 3 factor return time series as well as the Carhart Momentum time series to fit a 4 factor model to the following stocks.</a:t>
            </a:r>
          </a:p>
          <a:p>
            <a:pPr lvl="1"/>
            <a:r>
              <a:rPr kumimoji="1" lang="en" altLang="zh-CN" dirty="0"/>
              <a:t>For each stock, fit a 4 factor FF model with an alpha to find betas considering the last 60 days returns.</a:t>
            </a:r>
          </a:p>
          <a:p>
            <a:pPr lvl="1"/>
            <a:endParaRPr kumimoji="1" lang="zh-CN" altLang="en-US" dirty="0"/>
          </a:p>
        </p:txBody>
      </p:sp>
      <p:pic>
        <p:nvPicPr>
          <p:cNvPr id="5" name="图片 4">
            <a:extLst>
              <a:ext uri="{FF2B5EF4-FFF2-40B4-BE49-F238E27FC236}">
                <a16:creationId xmlns:a16="http://schemas.microsoft.com/office/drawing/2014/main" id="{A4125D8C-5EAF-8248-BCC8-919476D9BC7B}"/>
              </a:ext>
            </a:extLst>
          </p:cNvPr>
          <p:cNvPicPr>
            <a:picLocks noChangeAspect="1"/>
          </p:cNvPicPr>
          <p:nvPr/>
        </p:nvPicPr>
        <p:blipFill>
          <a:blip r:embed="rId2"/>
          <a:stretch>
            <a:fillRect/>
          </a:stretch>
        </p:blipFill>
        <p:spPr>
          <a:xfrm>
            <a:off x="2044700" y="4001294"/>
            <a:ext cx="8102600" cy="533400"/>
          </a:xfrm>
          <a:prstGeom prst="rect">
            <a:avLst/>
          </a:prstGeom>
        </p:spPr>
      </p:pic>
    </p:spTree>
    <p:extLst>
      <p:ext uri="{BB962C8B-B14F-4D97-AF65-F5344CB8AC3E}">
        <p14:creationId xmlns:p14="http://schemas.microsoft.com/office/powerpoint/2010/main" val="214150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8C230-46DA-BD4D-9E79-D7446312C7A2}"/>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3</a:t>
            </a:r>
            <a:endParaRPr kumimoji="1" lang="zh-CN" altLang="en-US" dirty="0"/>
          </a:p>
        </p:txBody>
      </p:sp>
      <p:sp>
        <p:nvSpPr>
          <p:cNvPr id="3" name="内容占位符 2">
            <a:extLst>
              <a:ext uri="{FF2B5EF4-FFF2-40B4-BE49-F238E27FC236}">
                <a16:creationId xmlns:a16="http://schemas.microsoft.com/office/drawing/2014/main" id="{66C4FCBE-599C-5D40-B442-A9FEC7FA0E16}"/>
              </a:ext>
            </a:extLst>
          </p:cNvPr>
          <p:cNvSpPr>
            <a:spLocks noGrp="1"/>
          </p:cNvSpPr>
          <p:nvPr>
            <p:ph idx="1"/>
          </p:nvPr>
        </p:nvSpPr>
        <p:spPr>
          <a:xfrm>
            <a:off x="838200" y="1825625"/>
            <a:ext cx="5698067" cy="4351338"/>
          </a:xfrm>
        </p:spPr>
        <p:txBody>
          <a:bodyPr/>
          <a:lstStyle/>
          <a:p>
            <a:r>
              <a:rPr kumimoji="1" lang="en" altLang="zh-CN" dirty="0"/>
              <a:t>Based on the past 10 years of factor returns, find the expected annual return of each stock.</a:t>
            </a:r>
          </a:p>
          <a:p>
            <a:pPr lvl="1"/>
            <a:r>
              <a:rPr kumimoji="1" lang="en" altLang="zh-CN" dirty="0"/>
              <a:t>Calculate the geographic annualized expected return based on 10 years of factor returns.</a:t>
            </a:r>
            <a:endParaRPr kumimoji="1" lang="zh-CN" altLang="en-US" dirty="0"/>
          </a:p>
        </p:txBody>
      </p:sp>
      <p:pic>
        <p:nvPicPr>
          <p:cNvPr id="5" name="图片 4" descr="文本&#10;&#10;描述已自动生成">
            <a:extLst>
              <a:ext uri="{FF2B5EF4-FFF2-40B4-BE49-F238E27FC236}">
                <a16:creationId xmlns:a16="http://schemas.microsoft.com/office/drawing/2014/main" id="{39307EB6-6240-4646-8513-BC7D1C600CF2}"/>
              </a:ext>
            </a:extLst>
          </p:cNvPr>
          <p:cNvPicPr>
            <a:picLocks noChangeAspect="1"/>
          </p:cNvPicPr>
          <p:nvPr/>
        </p:nvPicPr>
        <p:blipFill>
          <a:blip r:embed="rId2"/>
          <a:stretch>
            <a:fillRect/>
          </a:stretch>
        </p:blipFill>
        <p:spPr>
          <a:xfrm>
            <a:off x="1075267" y="4678627"/>
            <a:ext cx="4508500" cy="762000"/>
          </a:xfrm>
          <a:prstGeom prst="rect">
            <a:avLst/>
          </a:prstGeom>
        </p:spPr>
      </p:pic>
      <p:pic>
        <p:nvPicPr>
          <p:cNvPr id="7" name="图片 6" descr="表格&#10;&#10;低可信度描述已自动生成">
            <a:extLst>
              <a:ext uri="{FF2B5EF4-FFF2-40B4-BE49-F238E27FC236}">
                <a16:creationId xmlns:a16="http://schemas.microsoft.com/office/drawing/2014/main" id="{C4028BF8-E474-EF4C-8A4C-E76B24461A12}"/>
              </a:ext>
            </a:extLst>
          </p:cNvPr>
          <p:cNvPicPr>
            <a:picLocks noChangeAspect="1"/>
          </p:cNvPicPr>
          <p:nvPr/>
        </p:nvPicPr>
        <p:blipFill>
          <a:blip r:embed="rId3"/>
          <a:stretch>
            <a:fillRect/>
          </a:stretch>
        </p:blipFill>
        <p:spPr>
          <a:xfrm>
            <a:off x="7251700" y="152400"/>
            <a:ext cx="4102100" cy="6553200"/>
          </a:xfrm>
          <a:prstGeom prst="rect">
            <a:avLst/>
          </a:prstGeom>
        </p:spPr>
      </p:pic>
    </p:spTree>
    <p:extLst>
      <p:ext uri="{BB962C8B-B14F-4D97-AF65-F5344CB8AC3E}">
        <p14:creationId xmlns:p14="http://schemas.microsoft.com/office/powerpoint/2010/main" val="263633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5AC66-ADFA-ED4C-8B20-6009D7DA345B}"/>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2E06433B-42F9-5046-A58E-0B926D6CB187}"/>
              </a:ext>
            </a:extLst>
          </p:cNvPr>
          <p:cNvSpPr>
            <a:spLocks noGrp="1"/>
          </p:cNvSpPr>
          <p:nvPr>
            <p:ph idx="1"/>
          </p:nvPr>
        </p:nvSpPr>
        <p:spPr>
          <a:xfrm>
            <a:off x="838200" y="1825625"/>
            <a:ext cx="4275667" cy="4351338"/>
          </a:xfrm>
        </p:spPr>
        <p:txBody>
          <a:bodyPr/>
          <a:lstStyle/>
          <a:p>
            <a:r>
              <a:rPr kumimoji="1" lang="en" altLang="zh-CN" dirty="0"/>
              <a:t>Construct an annual covariance matrix for the 10 stocks.</a:t>
            </a:r>
          </a:p>
          <a:p>
            <a:pPr lvl="1"/>
            <a:r>
              <a:rPr kumimoji="1" lang="en" altLang="zh-CN" dirty="0"/>
              <a:t>Calculate the geographic annualized covariance based on 10 years of factor returns.</a:t>
            </a:r>
            <a:endParaRPr kumimoji="1" lang="zh-CN" altLang="en-US" dirty="0"/>
          </a:p>
        </p:txBody>
      </p:sp>
      <p:pic>
        <p:nvPicPr>
          <p:cNvPr id="7" name="图片 6" descr="文本&#10;&#10;描述已自动生成">
            <a:extLst>
              <a:ext uri="{FF2B5EF4-FFF2-40B4-BE49-F238E27FC236}">
                <a16:creationId xmlns:a16="http://schemas.microsoft.com/office/drawing/2014/main" id="{9AEFA627-A4D3-684D-99A1-C5BAA50D88FD}"/>
              </a:ext>
            </a:extLst>
          </p:cNvPr>
          <p:cNvPicPr>
            <a:picLocks noChangeAspect="1"/>
          </p:cNvPicPr>
          <p:nvPr/>
        </p:nvPicPr>
        <p:blipFill>
          <a:blip r:embed="rId2"/>
          <a:stretch>
            <a:fillRect/>
          </a:stretch>
        </p:blipFill>
        <p:spPr>
          <a:xfrm>
            <a:off x="1509183" y="4955117"/>
            <a:ext cx="2933700" cy="469900"/>
          </a:xfrm>
          <a:prstGeom prst="rect">
            <a:avLst/>
          </a:prstGeom>
        </p:spPr>
      </p:pic>
      <p:pic>
        <p:nvPicPr>
          <p:cNvPr id="9" name="图片 8">
            <a:extLst>
              <a:ext uri="{FF2B5EF4-FFF2-40B4-BE49-F238E27FC236}">
                <a16:creationId xmlns:a16="http://schemas.microsoft.com/office/drawing/2014/main" id="{EFA3A0D2-2272-254B-B7DD-C3D45DA656B2}"/>
              </a:ext>
            </a:extLst>
          </p:cNvPr>
          <p:cNvPicPr>
            <a:picLocks noChangeAspect="1"/>
          </p:cNvPicPr>
          <p:nvPr/>
        </p:nvPicPr>
        <p:blipFill>
          <a:blip r:embed="rId3"/>
          <a:stretch>
            <a:fillRect/>
          </a:stretch>
        </p:blipFill>
        <p:spPr>
          <a:xfrm>
            <a:off x="5266265" y="1062801"/>
            <a:ext cx="6688667" cy="5202297"/>
          </a:xfrm>
          <a:prstGeom prst="rect">
            <a:avLst/>
          </a:prstGeom>
        </p:spPr>
      </p:pic>
    </p:spTree>
    <p:extLst>
      <p:ext uri="{BB962C8B-B14F-4D97-AF65-F5344CB8AC3E}">
        <p14:creationId xmlns:p14="http://schemas.microsoft.com/office/powerpoint/2010/main" val="429357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85F34-B5C5-B448-8D14-6794BCA76D71}"/>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E000BEF5-3D9A-3946-96D2-77C66175449D}"/>
              </a:ext>
            </a:extLst>
          </p:cNvPr>
          <p:cNvSpPr>
            <a:spLocks noGrp="1"/>
          </p:cNvSpPr>
          <p:nvPr>
            <p:ph idx="1"/>
          </p:nvPr>
        </p:nvSpPr>
        <p:spPr/>
        <p:txBody>
          <a:bodyPr>
            <a:normAutofit lnSpcReduction="10000"/>
          </a:bodyPr>
          <a:lstStyle/>
          <a:p>
            <a:r>
              <a:rPr kumimoji="1" lang="en" altLang="zh-CN" dirty="0"/>
              <a:t>Assume the risk free rate is 0.0025. Find the super efficient portfolio.</a:t>
            </a:r>
          </a:p>
          <a:p>
            <a:pPr lvl="1"/>
            <a:r>
              <a:rPr kumimoji="1" lang="en" altLang="zh-CN" dirty="0"/>
              <a:t>Define the optimization function to be</a:t>
            </a:r>
          </a:p>
          <a:p>
            <a:pPr lvl="1"/>
            <a:endParaRPr kumimoji="1" lang="en" altLang="zh-CN" dirty="0"/>
          </a:p>
          <a:p>
            <a:pPr lvl="1"/>
            <a:endParaRPr kumimoji="1" lang="en" altLang="zh-CN" dirty="0"/>
          </a:p>
          <a:p>
            <a:pPr lvl="1"/>
            <a:endParaRPr kumimoji="1" lang="en" altLang="zh-CN" dirty="0"/>
          </a:p>
          <a:p>
            <a:pPr lvl="1"/>
            <a:r>
              <a:rPr kumimoji="1" lang="en" altLang="zh-CN" dirty="0"/>
              <a:t>Set initial weights to be equally weighted decimals and pass them into the optimization function. Let the optimization function find the minimum weights given each specified R.</a:t>
            </a:r>
          </a:p>
          <a:p>
            <a:pPr lvl="1"/>
            <a:r>
              <a:rPr kumimoji="1" lang="en" altLang="zh-CN" dirty="0"/>
              <a:t>Pass the minimum weights into the objective function to find the minimized standard deviation. Draw the efficient frontier.</a:t>
            </a:r>
          </a:p>
          <a:p>
            <a:pPr lvl="1"/>
            <a:r>
              <a:rPr kumimoji="1" lang="en" altLang="zh-CN" dirty="0"/>
              <a:t>Compare the Sharpe ratio for each R, find the super efficient portfolio.</a:t>
            </a:r>
            <a:endParaRPr kumimoji="1" lang="zh-CN" altLang="en-US" dirty="0"/>
          </a:p>
        </p:txBody>
      </p:sp>
      <p:pic>
        <p:nvPicPr>
          <p:cNvPr id="5" name="图片 4" descr="文本&#10;&#10;描述已自动生成">
            <a:extLst>
              <a:ext uri="{FF2B5EF4-FFF2-40B4-BE49-F238E27FC236}">
                <a16:creationId xmlns:a16="http://schemas.microsoft.com/office/drawing/2014/main" id="{E9342517-C61E-834E-957A-A74B3ACAA7F5}"/>
              </a:ext>
            </a:extLst>
          </p:cNvPr>
          <p:cNvPicPr>
            <a:picLocks noChangeAspect="1"/>
          </p:cNvPicPr>
          <p:nvPr/>
        </p:nvPicPr>
        <p:blipFill>
          <a:blip r:embed="rId2"/>
          <a:stretch>
            <a:fillRect/>
          </a:stretch>
        </p:blipFill>
        <p:spPr>
          <a:xfrm>
            <a:off x="4559300" y="2997200"/>
            <a:ext cx="3073400" cy="863600"/>
          </a:xfrm>
          <a:prstGeom prst="rect">
            <a:avLst/>
          </a:prstGeom>
        </p:spPr>
      </p:pic>
    </p:spTree>
    <p:extLst>
      <p:ext uri="{BB962C8B-B14F-4D97-AF65-F5344CB8AC3E}">
        <p14:creationId xmlns:p14="http://schemas.microsoft.com/office/powerpoint/2010/main" val="334601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85F34-B5C5-B448-8D14-6794BCA76D71}"/>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E000BEF5-3D9A-3946-96D2-77C66175449D}"/>
              </a:ext>
            </a:extLst>
          </p:cNvPr>
          <p:cNvSpPr>
            <a:spLocks noGrp="1"/>
          </p:cNvSpPr>
          <p:nvPr>
            <p:ph idx="1"/>
          </p:nvPr>
        </p:nvSpPr>
        <p:spPr>
          <a:xfrm>
            <a:off x="838200" y="1825625"/>
            <a:ext cx="4682067" cy="4351338"/>
          </a:xfrm>
        </p:spPr>
        <p:txBody>
          <a:bodyPr>
            <a:normAutofit/>
          </a:bodyPr>
          <a:lstStyle/>
          <a:p>
            <a:r>
              <a:rPr kumimoji="1" lang="en" altLang="zh-CN" dirty="0"/>
              <a:t>Assume the risk free rate is 0.0025. Find the super efficient portfolio.</a:t>
            </a:r>
          </a:p>
          <a:p>
            <a:pPr lvl="1"/>
            <a:r>
              <a:rPr kumimoji="1" lang="en" altLang="zh-CN" dirty="0"/>
              <a:t>The best portfolio is</a:t>
            </a:r>
          </a:p>
          <a:p>
            <a:endParaRPr kumimoji="1" lang="en" altLang="zh-CN" dirty="0"/>
          </a:p>
        </p:txBody>
      </p:sp>
      <p:pic>
        <p:nvPicPr>
          <p:cNvPr id="8" name="图片 7">
            <a:extLst>
              <a:ext uri="{FF2B5EF4-FFF2-40B4-BE49-F238E27FC236}">
                <a16:creationId xmlns:a16="http://schemas.microsoft.com/office/drawing/2014/main" id="{1350352C-87CA-E545-95DC-903A29F45B07}"/>
              </a:ext>
            </a:extLst>
          </p:cNvPr>
          <p:cNvPicPr>
            <a:picLocks noChangeAspect="1"/>
          </p:cNvPicPr>
          <p:nvPr/>
        </p:nvPicPr>
        <p:blipFill>
          <a:blip r:embed="rId2"/>
          <a:stretch>
            <a:fillRect/>
          </a:stretch>
        </p:blipFill>
        <p:spPr>
          <a:xfrm>
            <a:off x="1974850" y="5792788"/>
            <a:ext cx="8242300" cy="901700"/>
          </a:xfrm>
          <a:prstGeom prst="rect">
            <a:avLst/>
          </a:prstGeom>
        </p:spPr>
      </p:pic>
      <p:pic>
        <p:nvPicPr>
          <p:cNvPr id="10" name="图片 9" descr="图表, 折线图&#10;&#10;描述已自动生成">
            <a:extLst>
              <a:ext uri="{FF2B5EF4-FFF2-40B4-BE49-F238E27FC236}">
                <a16:creationId xmlns:a16="http://schemas.microsoft.com/office/drawing/2014/main" id="{86870471-BAC7-054E-A818-CF92B05062CE}"/>
              </a:ext>
            </a:extLst>
          </p:cNvPr>
          <p:cNvPicPr>
            <a:picLocks noChangeAspect="1"/>
          </p:cNvPicPr>
          <p:nvPr/>
        </p:nvPicPr>
        <p:blipFill>
          <a:blip r:embed="rId3"/>
          <a:stretch>
            <a:fillRect/>
          </a:stretch>
        </p:blipFill>
        <p:spPr>
          <a:xfrm>
            <a:off x="5735527" y="614362"/>
            <a:ext cx="6255389" cy="4727575"/>
          </a:xfrm>
          <a:prstGeom prst="rect">
            <a:avLst/>
          </a:prstGeom>
        </p:spPr>
      </p:pic>
    </p:spTree>
    <p:extLst>
      <p:ext uri="{BB962C8B-B14F-4D97-AF65-F5344CB8AC3E}">
        <p14:creationId xmlns:p14="http://schemas.microsoft.com/office/powerpoint/2010/main" val="125361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F14E8-519F-A842-8538-DF3BA317A780}"/>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3EDB012-0099-F346-8629-AFC44F47F4B2}"/>
              </a:ext>
            </a:extLst>
          </p:cNvPr>
          <p:cNvSpPr>
            <a:spLocks noGrp="1"/>
          </p:cNvSpPr>
          <p:nvPr>
            <p:ph idx="1"/>
          </p:nvPr>
        </p:nvSpPr>
        <p:spPr/>
        <p:txBody>
          <a:bodyPr/>
          <a:lstStyle/>
          <a:p>
            <a:r>
              <a:rPr kumimoji="1" lang="en" altLang="zh-CN" dirty="0"/>
              <a:t>Implement the closed form Greeks for GBSM</a:t>
            </a:r>
          </a:p>
          <a:p>
            <a:pPr lvl="1"/>
            <a:r>
              <a:rPr kumimoji="1" lang="en" altLang="zh-CN" dirty="0"/>
              <a:t>Calculate the Greeks according to the following tables.</a:t>
            </a:r>
          </a:p>
          <a:p>
            <a:pPr lvl="1"/>
            <a:endParaRPr kumimoji="1" lang="zh-CN" altLang="en-US" dirty="0"/>
          </a:p>
        </p:txBody>
      </p:sp>
      <p:pic>
        <p:nvPicPr>
          <p:cNvPr id="5" name="图片 4" descr="文本&#10;&#10;中度可信度描述已自动生成">
            <a:extLst>
              <a:ext uri="{FF2B5EF4-FFF2-40B4-BE49-F238E27FC236}">
                <a16:creationId xmlns:a16="http://schemas.microsoft.com/office/drawing/2014/main" id="{940F5404-5614-8D4C-A2B7-A3A11DFC916C}"/>
              </a:ext>
            </a:extLst>
          </p:cNvPr>
          <p:cNvPicPr>
            <a:picLocks noChangeAspect="1"/>
          </p:cNvPicPr>
          <p:nvPr/>
        </p:nvPicPr>
        <p:blipFill>
          <a:blip r:embed="rId2"/>
          <a:stretch>
            <a:fillRect/>
          </a:stretch>
        </p:blipFill>
        <p:spPr>
          <a:xfrm>
            <a:off x="961768" y="3208867"/>
            <a:ext cx="10268463" cy="2345267"/>
          </a:xfrm>
          <a:prstGeom prst="rect">
            <a:avLst/>
          </a:prstGeom>
        </p:spPr>
      </p:pic>
    </p:spTree>
    <p:extLst>
      <p:ext uri="{BB962C8B-B14F-4D97-AF65-F5344CB8AC3E}">
        <p14:creationId xmlns:p14="http://schemas.microsoft.com/office/powerpoint/2010/main" val="89273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F485F-C752-AD47-A4C4-E0A30119E3B9}"/>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E6C99B72-78DF-FB4E-AEB5-4672F3996379}"/>
              </a:ext>
            </a:extLst>
          </p:cNvPr>
          <p:cNvSpPr>
            <a:spLocks noGrp="1"/>
          </p:cNvSpPr>
          <p:nvPr>
            <p:ph idx="1"/>
          </p:nvPr>
        </p:nvSpPr>
        <p:spPr/>
        <p:txBody>
          <a:bodyPr/>
          <a:lstStyle/>
          <a:p>
            <a:r>
              <a:rPr kumimoji="1" lang="en" altLang="zh-CN" dirty="0"/>
              <a:t>Implement the closed form Greeks for GBSM</a:t>
            </a:r>
          </a:p>
          <a:p>
            <a:pPr lvl="1"/>
            <a:r>
              <a:rPr kumimoji="1" lang="en" altLang="zh-CN" dirty="0"/>
              <a:t>Calculate the Greeks according to the following tables.</a:t>
            </a:r>
          </a:p>
          <a:p>
            <a:endParaRPr kumimoji="1" lang="zh-CN" altLang="en-US" dirty="0"/>
          </a:p>
        </p:txBody>
      </p:sp>
      <p:pic>
        <p:nvPicPr>
          <p:cNvPr id="4" name="图片 3" descr="表格&#10;&#10;描述已自动生成">
            <a:extLst>
              <a:ext uri="{FF2B5EF4-FFF2-40B4-BE49-F238E27FC236}">
                <a16:creationId xmlns:a16="http://schemas.microsoft.com/office/drawing/2014/main" id="{43416A35-99C8-064F-83CC-96C66E36A7D6}"/>
              </a:ext>
            </a:extLst>
          </p:cNvPr>
          <p:cNvPicPr>
            <a:picLocks noChangeAspect="1"/>
          </p:cNvPicPr>
          <p:nvPr/>
        </p:nvPicPr>
        <p:blipFill>
          <a:blip r:embed="rId2"/>
          <a:stretch>
            <a:fillRect/>
          </a:stretch>
        </p:blipFill>
        <p:spPr>
          <a:xfrm>
            <a:off x="3757694" y="2980266"/>
            <a:ext cx="4676611" cy="3693583"/>
          </a:xfrm>
          <a:prstGeom prst="rect">
            <a:avLst/>
          </a:prstGeom>
        </p:spPr>
      </p:pic>
    </p:spTree>
    <p:extLst>
      <p:ext uri="{BB962C8B-B14F-4D97-AF65-F5344CB8AC3E}">
        <p14:creationId xmlns:p14="http://schemas.microsoft.com/office/powerpoint/2010/main" val="422887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F485F-C752-AD47-A4C4-E0A30119E3B9}"/>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E6C99B72-78DF-FB4E-AEB5-4672F3996379}"/>
              </a:ext>
            </a:extLst>
          </p:cNvPr>
          <p:cNvSpPr>
            <a:spLocks noGrp="1"/>
          </p:cNvSpPr>
          <p:nvPr>
            <p:ph idx="1"/>
          </p:nvPr>
        </p:nvSpPr>
        <p:spPr/>
        <p:txBody>
          <a:bodyPr/>
          <a:lstStyle/>
          <a:p>
            <a:r>
              <a:rPr kumimoji="1" lang="en" altLang="zh-CN" dirty="0"/>
              <a:t>Implement a finite difference derivative calculation</a:t>
            </a:r>
          </a:p>
          <a:p>
            <a:pPr lvl="1"/>
            <a:r>
              <a:rPr kumimoji="1" lang="en" altLang="zh-CN" dirty="0"/>
              <a:t>I set the small increment to be 0.001 and use forward-</a:t>
            </a:r>
            <a:r>
              <a:rPr kumimoji="1" lang="en" altLang="zh-CN" dirty="0" err="1"/>
              <a:t>diffence</a:t>
            </a:r>
            <a:r>
              <a:rPr kumimoji="1" lang="en" altLang="zh-CN" dirty="0"/>
              <a:t> to calculate Delta, Vega, Theta, Rho, and Carry Rho.</a:t>
            </a:r>
          </a:p>
          <a:p>
            <a:pPr lvl="1"/>
            <a:endParaRPr kumimoji="1" lang="en" altLang="zh-CN" dirty="0"/>
          </a:p>
          <a:p>
            <a:pPr lvl="1"/>
            <a:endParaRPr kumimoji="1" lang="en" altLang="zh-CN" dirty="0"/>
          </a:p>
          <a:p>
            <a:pPr lvl="1"/>
            <a:endParaRPr kumimoji="1" lang="en" altLang="zh-CN" dirty="0"/>
          </a:p>
          <a:p>
            <a:pPr lvl="1"/>
            <a:r>
              <a:rPr kumimoji="1" lang="en" altLang="zh-CN" dirty="0"/>
              <a:t>I use the following finite difference function to calculate Gamma.</a:t>
            </a:r>
          </a:p>
          <a:p>
            <a:pPr lvl="1"/>
            <a:endParaRPr kumimoji="1" lang="zh-CN" altLang="en-US" dirty="0"/>
          </a:p>
        </p:txBody>
      </p:sp>
      <p:pic>
        <p:nvPicPr>
          <p:cNvPr id="6" name="图片 5" descr="图片包含 文本&#10;&#10;描述已自动生成">
            <a:extLst>
              <a:ext uri="{FF2B5EF4-FFF2-40B4-BE49-F238E27FC236}">
                <a16:creationId xmlns:a16="http://schemas.microsoft.com/office/drawing/2014/main" id="{1B53C965-10F5-804E-B361-E282EE799E53}"/>
              </a:ext>
            </a:extLst>
          </p:cNvPr>
          <p:cNvPicPr>
            <a:picLocks noChangeAspect="1"/>
          </p:cNvPicPr>
          <p:nvPr/>
        </p:nvPicPr>
        <p:blipFill>
          <a:blip r:embed="rId2"/>
          <a:stretch>
            <a:fillRect/>
          </a:stretch>
        </p:blipFill>
        <p:spPr>
          <a:xfrm>
            <a:off x="4908550" y="3073400"/>
            <a:ext cx="2679700" cy="711200"/>
          </a:xfrm>
          <a:prstGeom prst="rect">
            <a:avLst/>
          </a:prstGeom>
        </p:spPr>
      </p:pic>
      <p:pic>
        <p:nvPicPr>
          <p:cNvPr id="8" name="图片 7" descr="文本&#10;&#10;低可信度描述已自动生成">
            <a:extLst>
              <a:ext uri="{FF2B5EF4-FFF2-40B4-BE49-F238E27FC236}">
                <a16:creationId xmlns:a16="http://schemas.microsoft.com/office/drawing/2014/main" id="{061A5516-F944-E14C-86D6-3EC486A18B75}"/>
              </a:ext>
            </a:extLst>
          </p:cNvPr>
          <p:cNvPicPr>
            <a:picLocks noChangeAspect="1"/>
          </p:cNvPicPr>
          <p:nvPr/>
        </p:nvPicPr>
        <p:blipFill>
          <a:blip r:embed="rId3"/>
          <a:stretch>
            <a:fillRect/>
          </a:stretch>
        </p:blipFill>
        <p:spPr>
          <a:xfrm>
            <a:off x="3937000" y="5221817"/>
            <a:ext cx="4318000" cy="647700"/>
          </a:xfrm>
          <a:prstGeom prst="rect">
            <a:avLst/>
          </a:prstGeom>
        </p:spPr>
      </p:pic>
    </p:spTree>
    <p:extLst>
      <p:ext uri="{BB962C8B-B14F-4D97-AF65-F5344CB8AC3E}">
        <p14:creationId xmlns:p14="http://schemas.microsoft.com/office/powerpoint/2010/main" val="159518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F485F-C752-AD47-A4C4-E0A30119E3B9}"/>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E6C99B72-78DF-FB4E-AEB5-4672F3996379}"/>
              </a:ext>
            </a:extLst>
          </p:cNvPr>
          <p:cNvSpPr>
            <a:spLocks noGrp="1"/>
          </p:cNvSpPr>
          <p:nvPr>
            <p:ph idx="1"/>
          </p:nvPr>
        </p:nvSpPr>
        <p:spPr/>
        <p:txBody>
          <a:bodyPr/>
          <a:lstStyle/>
          <a:p>
            <a:r>
              <a:rPr kumimoji="1" lang="en" altLang="zh-CN" dirty="0"/>
              <a:t>Compare the values between the two methods for both a call and a put.</a:t>
            </a:r>
          </a:p>
          <a:p>
            <a:pPr lvl="1"/>
            <a:r>
              <a:rPr kumimoji="1" lang="en" altLang="zh-CN" dirty="0"/>
              <a:t>Two methods have almost the same results. Deltas are ranged from -1 to 1. The sum of the two deltas approach to 1. Gammas are positive and very small. The sensitivities of time to maturity and implied volatility are large. The sensitivity of carry costs associated with American call is positive, while the sensitivity of carry costs associated with American put is negative.</a:t>
            </a:r>
            <a:endParaRPr kumimoji="1" lang="zh-CN" altLang="en-US" dirty="0"/>
          </a:p>
        </p:txBody>
      </p:sp>
      <p:pic>
        <p:nvPicPr>
          <p:cNvPr id="5" name="图片 4" descr="文本&#10;&#10;描述已自动生成">
            <a:extLst>
              <a:ext uri="{FF2B5EF4-FFF2-40B4-BE49-F238E27FC236}">
                <a16:creationId xmlns:a16="http://schemas.microsoft.com/office/drawing/2014/main" id="{977B2B26-51C8-2D47-AFC9-52CCF424D145}"/>
              </a:ext>
            </a:extLst>
          </p:cNvPr>
          <p:cNvPicPr>
            <a:picLocks noChangeAspect="1"/>
          </p:cNvPicPr>
          <p:nvPr/>
        </p:nvPicPr>
        <p:blipFill>
          <a:blip r:embed="rId2"/>
          <a:stretch>
            <a:fillRect/>
          </a:stretch>
        </p:blipFill>
        <p:spPr>
          <a:xfrm>
            <a:off x="2377016" y="4740797"/>
            <a:ext cx="7437967" cy="2049471"/>
          </a:xfrm>
          <a:prstGeom prst="rect">
            <a:avLst/>
          </a:prstGeom>
        </p:spPr>
      </p:pic>
    </p:spTree>
    <p:extLst>
      <p:ext uri="{BB962C8B-B14F-4D97-AF65-F5344CB8AC3E}">
        <p14:creationId xmlns:p14="http://schemas.microsoft.com/office/powerpoint/2010/main" val="424486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0B0E-BE06-0740-ABBA-FD4BB17CFDB0}"/>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DD344DE-212C-8944-8C0F-611D64DFA8B6}"/>
              </a:ext>
            </a:extLst>
          </p:cNvPr>
          <p:cNvSpPr>
            <a:spLocks noGrp="1"/>
          </p:cNvSpPr>
          <p:nvPr>
            <p:ph idx="1"/>
          </p:nvPr>
        </p:nvSpPr>
        <p:spPr/>
        <p:txBody>
          <a:bodyPr>
            <a:normAutofit fontScale="92500" lnSpcReduction="10000"/>
          </a:bodyPr>
          <a:lstStyle/>
          <a:p>
            <a:r>
              <a:rPr kumimoji="1" lang="en" altLang="zh-CN" dirty="0"/>
              <a:t>Implement the binomial tree valuation for American options with and without discrete dividends. Calculate the value of the call and the put.</a:t>
            </a:r>
          </a:p>
          <a:p>
            <a:pPr lvl="1"/>
            <a:r>
              <a:rPr kumimoji="1" lang="en" altLang="zh-CN" dirty="0"/>
              <a:t>Steps for implementing the binomial tree valuation:</a:t>
            </a:r>
          </a:p>
          <a:p>
            <a:pPr lvl="1"/>
            <a:endParaRPr kumimoji="1" lang="en" altLang="zh-CN" dirty="0"/>
          </a:p>
          <a:p>
            <a:pPr lvl="1"/>
            <a:r>
              <a:rPr kumimoji="1" lang="en" altLang="zh-CN" dirty="0"/>
              <a:t>If there are no dividends during previously implemented. the life of the option, use the recombining tree method</a:t>
            </a:r>
          </a:p>
          <a:p>
            <a:pPr lvl="1"/>
            <a:endParaRPr kumimoji="1" lang="en" altLang="zh-CN" dirty="0"/>
          </a:p>
          <a:p>
            <a:pPr lvl="1"/>
            <a:r>
              <a:rPr kumimoji="1" lang="en" altLang="zh-CN" dirty="0"/>
              <a:t>Construct the nodes up to the first dividend payment. For each node: </a:t>
            </a:r>
          </a:p>
          <a:p>
            <a:pPr lvl="2"/>
            <a:r>
              <a:rPr kumimoji="1" lang="en" altLang="zh-CN" dirty="0"/>
              <a:t>Value No Exercise: Recursively call the non-recombining tree with the stock price minus the dividend and any remaining dividends to be paid.</a:t>
            </a:r>
          </a:p>
          <a:p>
            <a:pPr lvl="2"/>
            <a:r>
              <a:rPr kumimoji="1" lang="en" altLang="zh-CN" dirty="0"/>
              <a:t>Value Exercise: Payoff function with the price before the dividend.</a:t>
            </a:r>
          </a:p>
          <a:p>
            <a:pPr lvl="1"/>
            <a:endParaRPr kumimoji="1" lang="en" altLang="zh-CN" dirty="0"/>
          </a:p>
          <a:p>
            <a:pPr lvl="1"/>
            <a:r>
              <a:rPr kumimoji="1" lang="en" altLang="zh-CN" dirty="0"/>
              <a:t>Using backward induction, find the value at the starting node.</a:t>
            </a:r>
            <a:endParaRPr kumimoji="1" lang="zh-CN" altLang="en-US" dirty="0"/>
          </a:p>
        </p:txBody>
      </p:sp>
    </p:spTree>
    <p:extLst>
      <p:ext uri="{BB962C8B-B14F-4D97-AF65-F5344CB8AC3E}">
        <p14:creationId xmlns:p14="http://schemas.microsoft.com/office/powerpoint/2010/main" val="42879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0B0E-BE06-0740-ABBA-FD4BB17CFDB0}"/>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DD344DE-212C-8944-8C0F-611D64DFA8B6}"/>
              </a:ext>
            </a:extLst>
          </p:cNvPr>
          <p:cNvSpPr>
            <a:spLocks noGrp="1"/>
          </p:cNvSpPr>
          <p:nvPr>
            <p:ph idx="1"/>
          </p:nvPr>
        </p:nvSpPr>
        <p:spPr/>
        <p:txBody>
          <a:bodyPr>
            <a:normAutofit/>
          </a:bodyPr>
          <a:lstStyle/>
          <a:p>
            <a:r>
              <a:rPr kumimoji="1" lang="en" altLang="zh-CN" dirty="0"/>
              <a:t>Implement the binomial tree valuation for American options with and without discrete dividends. Calculate the value of the call and the put.</a:t>
            </a:r>
          </a:p>
          <a:p>
            <a:pPr lvl="1"/>
            <a:r>
              <a:rPr kumimoji="1" lang="en" altLang="zh-CN" dirty="0"/>
              <a:t>Results</a:t>
            </a:r>
          </a:p>
        </p:txBody>
      </p:sp>
      <p:graphicFrame>
        <p:nvGraphicFramePr>
          <p:cNvPr id="4" name="表格 4">
            <a:extLst>
              <a:ext uri="{FF2B5EF4-FFF2-40B4-BE49-F238E27FC236}">
                <a16:creationId xmlns:a16="http://schemas.microsoft.com/office/drawing/2014/main" id="{C8AEFA79-135A-B844-A036-484702358017}"/>
              </a:ext>
            </a:extLst>
          </p:cNvPr>
          <p:cNvGraphicFramePr>
            <a:graphicFrameLocks noGrp="1"/>
          </p:cNvGraphicFramePr>
          <p:nvPr>
            <p:extLst>
              <p:ext uri="{D42A27DB-BD31-4B8C-83A1-F6EECF244321}">
                <p14:modId xmlns:p14="http://schemas.microsoft.com/office/powerpoint/2010/main" val="656772483"/>
              </p:ext>
            </p:extLst>
          </p:nvPr>
        </p:nvGraphicFramePr>
        <p:xfrm>
          <a:off x="1676400" y="4255294"/>
          <a:ext cx="8839200" cy="1434306"/>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33014961"/>
                    </a:ext>
                  </a:extLst>
                </a:gridCol>
                <a:gridCol w="4419600">
                  <a:extLst>
                    <a:ext uri="{9D8B030D-6E8A-4147-A177-3AD203B41FA5}">
                      <a16:colId xmlns:a16="http://schemas.microsoft.com/office/drawing/2014/main" val="3589492261"/>
                    </a:ext>
                  </a:extLst>
                </a:gridCol>
              </a:tblGrid>
              <a:tr h="717153">
                <a:tc>
                  <a:txBody>
                    <a:bodyPr/>
                    <a:lstStyle/>
                    <a:p>
                      <a:pPr algn="ctr"/>
                      <a:r>
                        <a:rPr lang="en" sz="2000" b="1" i="0" dirty="0">
                          <a:solidFill>
                            <a:sysClr val="windowText" lastClr="000000"/>
                          </a:solidFill>
                          <a:effectLst/>
                          <a:latin typeface="Helvetica Neue" panose="02000503000000020004" pitchFamily="2" charset="0"/>
                        </a:rPr>
                        <a:t>Price</a:t>
                      </a:r>
                      <a:r>
                        <a:rPr lang="en" sz="2000" b="0" i="0" dirty="0">
                          <a:solidFill>
                            <a:sysClr val="windowText" lastClr="000000"/>
                          </a:solidFill>
                          <a:effectLst/>
                          <a:latin typeface="Helvetica" pitchFamily="2" charset="0"/>
                        </a:rPr>
                        <a:t> </a:t>
                      </a:r>
                      <a:r>
                        <a:rPr lang="en" sz="2000" b="1" i="0" dirty="0">
                          <a:solidFill>
                            <a:sysClr val="windowText" lastClr="000000"/>
                          </a:solidFill>
                          <a:effectLst/>
                          <a:latin typeface="Helvetica Neue" panose="02000503000000020004" pitchFamily="2" charset="0"/>
                        </a:rPr>
                        <a:t>of</a:t>
                      </a:r>
                      <a:r>
                        <a:rPr lang="en" sz="2000" b="0" i="0" dirty="0">
                          <a:solidFill>
                            <a:sysClr val="windowText" lastClr="000000"/>
                          </a:solidFill>
                          <a:effectLst/>
                          <a:latin typeface="Helvetica" pitchFamily="2" charset="0"/>
                        </a:rPr>
                        <a:t> </a:t>
                      </a:r>
                      <a:r>
                        <a:rPr lang="en" sz="2000" b="1" i="0" dirty="0">
                          <a:solidFill>
                            <a:sysClr val="windowText" lastClr="000000"/>
                          </a:solidFill>
                          <a:effectLst/>
                          <a:latin typeface="Helvetica Neue" panose="02000503000000020004" pitchFamily="2" charset="0"/>
                        </a:rPr>
                        <a:t>American</a:t>
                      </a:r>
                      <a:r>
                        <a:rPr lang="en" sz="2000" b="0" i="0" dirty="0">
                          <a:solidFill>
                            <a:sysClr val="windowText" lastClr="000000"/>
                          </a:solidFill>
                          <a:effectLst/>
                          <a:latin typeface="Helvetica" pitchFamily="2" charset="0"/>
                        </a:rPr>
                        <a:t> </a:t>
                      </a:r>
                      <a:r>
                        <a:rPr lang="en" sz="2000" b="1" i="0" dirty="0">
                          <a:solidFill>
                            <a:sysClr val="windowText" lastClr="000000"/>
                          </a:solidFill>
                          <a:effectLst/>
                          <a:latin typeface="Helvetica Neue" panose="02000503000000020004" pitchFamily="2" charset="0"/>
                        </a:rPr>
                        <a:t>call</a:t>
                      </a:r>
                      <a:r>
                        <a:rPr lang="en" sz="2000" b="0" i="0" dirty="0">
                          <a:solidFill>
                            <a:sysClr val="windowText" lastClr="000000"/>
                          </a:solidFill>
                          <a:effectLst/>
                          <a:latin typeface="Helvetica" pitchFamily="2" charset="0"/>
                        </a:rPr>
                        <a:t> </a:t>
                      </a:r>
                      <a:r>
                        <a:rPr lang="en" sz="2000" b="1" i="0" dirty="0">
                          <a:solidFill>
                            <a:sysClr val="windowText" lastClr="000000"/>
                          </a:solidFill>
                          <a:effectLst/>
                          <a:latin typeface="Helvetica Neue" panose="02000503000000020004" pitchFamily="2" charset="0"/>
                        </a:rPr>
                        <a:t>with</a:t>
                      </a:r>
                      <a:r>
                        <a:rPr lang="en" sz="2000" b="0" i="0" dirty="0">
                          <a:solidFill>
                            <a:sysClr val="windowText" lastClr="000000"/>
                          </a:solidFill>
                          <a:effectLst/>
                          <a:latin typeface="Helvetica" pitchFamily="2" charset="0"/>
                        </a:rPr>
                        <a:t> </a:t>
                      </a:r>
                      <a:r>
                        <a:rPr lang="en" sz="2000" b="1" i="0" dirty="0">
                          <a:solidFill>
                            <a:sysClr val="windowText" lastClr="000000"/>
                          </a:solidFill>
                          <a:effectLst/>
                          <a:latin typeface="Helvetica Neue" panose="02000503000000020004" pitchFamily="2" charset="0"/>
                        </a:rPr>
                        <a:t>dividend</a:t>
                      </a:r>
                      <a:endParaRPr lang="en" sz="2000" dirty="0">
                        <a:solidFill>
                          <a:sysClr val="windowText" lastClr="000000"/>
                        </a:solidFill>
                        <a:effectLst/>
                      </a:endParaRPr>
                    </a:p>
                  </a:txBody>
                  <a:tcPr anchor="ctr"/>
                </a:tc>
                <a:tc>
                  <a:txBody>
                    <a:bodyPr/>
                    <a:lstStyle/>
                    <a:p>
                      <a:pPr algn="ctr"/>
                      <a:r>
                        <a:rPr lang="en" sz="2000" b="1" i="0">
                          <a:solidFill>
                            <a:sysClr val="windowText" lastClr="000000"/>
                          </a:solidFill>
                          <a:effectLst/>
                          <a:latin typeface="Helvetica Neue" panose="02000503000000020004" pitchFamily="2" charset="0"/>
                        </a:rPr>
                        <a:t>Price</a:t>
                      </a:r>
                      <a:r>
                        <a:rPr lang="en" sz="2000" b="0" i="0">
                          <a:solidFill>
                            <a:sysClr val="windowText" lastClr="000000"/>
                          </a:solidFill>
                          <a:effectLst/>
                          <a:latin typeface="Helvetica" pitchFamily="2" charset="0"/>
                        </a:rPr>
                        <a:t> </a:t>
                      </a:r>
                      <a:r>
                        <a:rPr lang="en" sz="2000" b="1" i="0">
                          <a:solidFill>
                            <a:sysClr val="windowText" lastClr="000000"/>
                          </a:solidFill>
                          <a:effectLst/>
                          <a:latin typeface="Helvetica Neue" panose="02000503000000020004" pitchFamily="2" charset="0"/>
                        </a:rPr>
                        <a:t>of</a:t>
                      </a:r>
                      <a:r>
                        <a:rPr lang="en" sz="2000" b="0" i="0">
                          <a:solidFill>
                            <a:sysClr val="windowText" lastClr="000000"/>
                          </a:solidFill>
                          <a:effectLst/>
                          <a:latin typeface="Helvetica" pitchFamily="2" charset="0"/>
                        </a:rPr>
                        <a:t> </a:t>
                      </a:r>
                      <a:r>
                        <a:rPr lang="en" sz="2000" b="1" i="0">
                          <a:solidFill>
                            <a:sysClr val="windowText" lastClr="000000"/>
                          </a:solidFill>
                          <a:effectLst/>
                          <a:latin typeface="Helvetica Neue" panose="02000503000000020004" pitchFamily="2" charset="0"/>
                        </a:rPr>
                        <a:t>American</a:t>
                      </a:r>
                      <a:r>
                        <a:rPr lang="en" sz="2000" b="0" i="0">
                          <a:solidFill>
                            <a:sysClr val="windowText" lastClr="000000"/>
                          </a:solidFill>
                          <a:effectLst/>
                          <a:latin typeface="Helvetica" pitchFamily="2" charset="0"/>
                        </a:rPr>
                        <a:t> </a:t>
                      </a:r>
                      <a:r>
                        <a:rPr lang="en" sz="2000" b="1" i="0">
                          <a:solidFill>
                            <a:sysClr val="windowText" lastClr="000000"/>
                          </a:solidFill>
                          <a:effectLst/>
                          <a:latin typeface="Helvetica Neue" panose="02000503000000020004" pitchFamily="2" charset="0"/>
                        </a:rPr>
                        <a:t>put</a:t>
                      </a:r>
                      <a:r>
                        <a:rPr lang="en" sz="2000" b="0" i="0">
                          <a:solidFill>
                            <a:sysClr val="windowText" lastClr="000000"/>
                          </a:solidFill>
                          <a:effectLst/>
                          <a:latin typeface="Helvetica" pitchFamily="2" charset="0"/>
                        </a:rPr>
                        <a:t> </a:t>
                      </a:r>
                      <a:r>
                        <a:rPr lang="en" sz="2000" b="1" i="0">
                          <a:solidFill>
                            <a:sysClr val="windowText" lastClr="000000"/>
                          </a:solidFill>
                          <a:effectLst/>
                          <a:latin typeface="Helvetica Neue" panose="02000503000000020004" pitchFamily="2" charset="0"/>
                        </a:rPr>
                        <a:t>with</a:t>
                      </a:r>
                      <a:r>
                        <a:rPr lang="en" sz="2000" b="0" i="0">
                          <a:solidFill>
                            <a:sysClr val="windowText" lastClr="000000"/>
                          </a:solidFill>
                          <a:effectLst/>
                          <a:latin typeface="Helvetica" pitchFamily="2" charset="0"/>
                        </a:rPr>
                        <a:t> </a:t>
                      </a:r>
                      <a:r>
                        <a:rPr lang="en" sz="2000" b="1" i="0">
                          <a:solidFill>
                            <a:sysClr val="windowText" lastClr="000000"/>
                          </a:solidFill>
                          <a:effectLst/>
                          <a:latin typeface="Helvetica Neue" panose="02000503000000020004" pitchFamily="2" charset="0"/>
                        </a:rPr>
                        <a:t>dividend</a:t>
                      </a:r>
                      <a:endParaRPr lang="en" sz="2000">
                        <a:solidFill>
                          <a:sysClr val="windowText" lastClr="000000"/>
                        </a:solidFill>
                        <a:effectLst/>
                      </a:endParaRPr>
                    </a:p>
                  </a:txBody>
                  <a:tcPr anchor="ctr"/>
                </a:tc>
                <a:extLst>
                  <a:ext uri="{0D108BD9-81ED-4DB2-BD59-A6C34878D82A}">
                    <a16:rowId xmlns:a16="http://schemas.microsoft.com/office/drawing/2014/main" val="2305179309"/>
                  </a:ext>
                </a:extLst>
              </a:tr>
              <a:tr h="717153">
                <a:tc>
                  <a:txBody>
                    <a:bodyPr/>
                    <a:lstStyle/>
                    <a:p>
                      <a:pPr algn="ctr"/>
                      <a:r>
                        <a:rPr lang="en-US" altLang="zh-CN" sz="2000" b="0" i="0" dirty="0">
                          <a:solidFill>
                            <a:sysClr val="windowText" lastClr="000000"/>
                          </a:solidFill>
                          <a:effectLst/>
                          <a:latin typeface="Helvetica Neue" panose="02000503000000020004" pitchFamily="2" charset="0"/>
                        </a:rPr>
                        <a:t>3.856</a:t>
                      </a:r>
                      <a:endParaRPr lang="zh-CN" altLang="en-US" sz="2000" dirty="0">
                        <a:solidFill>
                          <a:sysClr val="windowText" lastClr="000000"/>
                        </a:solidFill>
                        <a:effectLst/>
                      </a:endParaRPr>
                    </a:p>
                  </a:txBody>
                  <a:tcPr anchor="ctr"/>
                </a:tc>
                <a:tc>
                  <a:txBody>
                    <a:bodyPr/>
                    <a:lstStyle/>
                    <a:p>
                      <a:pPr algn="ctr"/>
                      <a:r>
                        <a:rPr lang="en-US" altLang="zh-CN" sz="2000" b="0" i="0" dirty="0">
                          <a:solidFill>
                            <a:sysClr val="windowText" lastClr="000000"/>
                          </a:solidFill>
                          <a:effectLst/>
                          <a:latin typeface="Helvetica Neue" panose="02000503000000020004" pitchFamily="2" charset="0"/>
                        </a:rPr>
                        <a:t>4.417</a:t>
                      </a:r>
                      <a:endParaRPr lang="zh-CN" altLang="en-US" sz="2000" dirty="0">
                        <a:solidFill>
                          <a:sysClr val="windowText" lastClr="000000"/>
                        </a:solidFill>
                        <a:effectLst/>
                      </a:endParaRPr>
                    </a:p>
                  </a:txBody>
                  <a:tcPr anchor="ctr"/>
                </a:tc>
                <a:extLst>
                  <a:ext uri="{0D108BD9-81ED-4DB2-BD59-A6C34878D82A}">
                    <a16:rowId xmlns:a16="http://schemas.microsoft.com/office/drawing/2014/main" val="2394207076"/>
                  </a:ext>
                </a:extLst>
              </a:tr>
            </a:tbl>
          </a:graphicData>
        </a:graphic>
      </p:graphicFrame>
    </p:spTree>
    <p:extLst>
      <p:ext uri="{BB962C8B-B14F-4D97-AF65-F5344CB8AC3E}">
        <p14:creationId xmlns:p14="http://schemas.microsoft.com/office/powerpoint/2010/main" val="25413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57C5D-9038-5349-8738-59AC44227DD4}"/>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2CAD5D02-CB51-B24F-984E-12B540C6ACB6}"/>
              </a:ext>
            </a:extLst>
          </p:cNvPr>
          <p:cNvSpPr>
            <a:spLocks noGrp="1"/>
          </p:cNvSpPr>
          <p:nvPr>
            <p:ph idx="1"/>
          </p:nvPr>
        </p:nvSpPr>
        <p:spPr/>
        <p:txBody>
          <a:bodyPr/>
          <a:lstStyle/>
          <a:p>
            <a:r>
              <a:rPr kumimoji="1" lang="en" altLang="zh-CN" dirty="0"/>
              <a:t>Calculate the Greeks of each. What is the sensitivity of the put and call to a change in the dividend amount?</a:t>
            </a:r>
          </a:p>
          <a:p>
            <a:pPr lvl="1"/>
            <a:r>
              <a:rPr kumimoji="1" lang="en" altLang="zh-CN" dirty="0"/>
              <a:t>I set the small increment to be 0.001 and use forward-difference to calculate Delta, Vega, Theta, Rho, and sensitivity of dividend amount.</a:t>
            </a:r>
          </a:p>
          <a:p>
            <a:pPr lvl="1"/>
            <a:r>
              <a:rPr kumimoji="1" lang="en" altLang="zh-CN" dirty="0"/>
              <a:t>Since Gamma is too small to be identified if I set the increment to be 0.001, I adjust the increment to be 1 for Gamma.</a:t>
            </a:r>
          </a:p>
          <a:p>
            <a:pPr lvl="1"/>
            <a:r>
              <a:rPr kumimoji="1" lang="en" altLang="zh-CN" dirty="0"/>
              <a:t>The sensitivity of the put and call to a change in the dividend amount is 0.507 and -0.15 respectively.</a:t>
            </a:r>
            <a:endParaRPr kumimoji="1" lang="zh-CN" altLang="en-US" dirty="0"/>
          </a:p>
        </p:txBody>
      </p:sp>
      <p:pic>
        <p:nvPicPr>
          <p:cNvPr id="5" name="图片 4">
            <a:extLst>
              <a:ext uri="{FF2B5EF4-FFF2-40B4-BE49-F238E27FC236}">
                <a16:creationId xmlns:a16="http://schemas.microsoft.com/office/drawing/2014/main" id="{5E480B8D-EC3A-3942-B844-1F7E408E8204}"/>
              </a:ext>
            </a:extLst>
          </p:cNvPr>
          <p:cNvPicPr>
            <a:picLocks noChangeAspect="1"/>
          </p:cNvPicPr>
          <p:nvPr/>
        </p:nvPicPr>
        <p:blipFill>
          <a:blip r:embed="rId2"/>
          <a:stretch>
            <a:fillRect/>
          </a:stretch>
        </p:blipFill>
        <p:spPr>
          <a:xfrm>
            <a:off x="3262553" y="4847167"/>
            <a:ext cx="5666894" cy="2010833"/>
          </a:xfrm>
          <a:prstGeom prst="rect">
            <a:avLst/>
          </a:prstGeom>
        </p:spPr>
      </p:pic>
    </p:spTree>
    <p:extLst>
      <p:ext uri="{BB962C8B-B14F-4D97-AF65-F5344CB8AC3E}">
        <p14:creationId xmlns:p14="http://schemas.microsoft.com/office/powerpoint/2010/main" val="250026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6161D-55EC-A14A-B72B-523228EA1D3E}"/>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BABC79BA-E43B-2846-8441-28424490018F}"/>
              </a:ext>
            </a:extLst>
          </p:cNvPr>
          <p:cNvSpPr>
            <a:spLocks noGrp="1"/>
          </p:cNvSpPr>
          <p:nvPr>
            <p:ph idx="1"/>
          </p:nvPr>
        </p:nvSpPr>
        <p:spPr/>
        <p:txBody>
          <a:bodyPr/>
          <a:lstStyle/>
          <a:p>
            <a:r>
              <a:rPr kumimoji="1" lang="en" altLang="zh-CN" dirty="0"/>
              <a:t>Fit a Normal distribution to AAPL returns – assume 0 mean return. Simulate AAPL returns 10 days ahead and apply those returns to the current AAPL price (above). Calculate Mean, </a:t>
            </a:r>
            <a:r>
              <a:rPr kumimoji="1" lang="en" altLang="zh-CN" dirty="0" err="1"/>
              <a:t>VaR</a:t>
            </a:r>
            <a:r>
              <a:rPr kumimoji="1" lang="en" altLang="zh-CN" dirty="0"/>
              <a:t> and ES.</a:t>
            </a:r>
          </a:p>
          <a:p>
            <a:pPr lvl="1"/>
            <a:r>
              <a:rPr kumimoji="1" lang="en" altLang="zh-CN" dirty="0"/>
              <a:t>For each option, calculate the implied volatility given the underlying inputs.</a:t>
            </a:r>
            <a:endParaRPr kumimoji="1" lang="zh-CN" altLang="en-US" dirty="0"/>
          </a:p>
        </p:txBody>
      </p:sp>
      <p:pic>
        <p:nvPicPr>
          <p:cNvPr id="5" name="图片 4" descr="文本&#10;&#10;描述已自动生成">
            <a:extLst>
              <a:ext uri="{FF2B5EF4-FFF2-40B4-BE49-F238E27FC236}">
                <a16:creationId xmlns:a16="http://schemas.microsoft.com/office/drawing/2014/main" id="{7FF21751-8427-0C4C-87CA-28482ED351C7}"/>
              </a:ext>
            </a:extLst>
          </p:cNvPr>
          <p:cNvPicPr>
            <a:picLocks noChangeAspect="1"/>
          </p:cNvPicPr>
          <p:nvPr/>
        </p:nvPicPr>
        <p:blipFill>
          <a:blip r:embed="rId2"/>
          <a:stretch>
            <a:fillRect/>
          </a:stretch>
        </p:blipFill>
        <p:spPr>
          <a:xfrm>
            <a:off x="3810875" y="3695700"/>
            <a:ext cx="4570250" cy="3162300"/>
          </a:xfrm>
          <a:prstGeom prst="rect">
            <a:avLst/>
          </a:prstGeom>
        </p:spPr>
      </p:pic>
    </p:spTree>
    <p:extLst>
      <p:ext uri="{BB962C8B-B14F-4D97-AF65-F5344CB8AC3E}">
        <p14:creationId xmlns:p14="http://schemas.microsoft.com/office/powerpoint/2010/main" val="2847163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1007</Words>
  <Application>Microsoft Macintosh PowerPoint</Application>
  <PresentationFormat>宽屏</PresentationFormat>
  <Paragraphs>100</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Arial</vt:lpstr>
      <vt:lpstr>Helvetica</vt:lpstr>
      <vt:lpstr>Helvetica Neue</vt:lpstr>
      <vt:lpstr>Office 主题​​</vt:lpstr>
      <vt:lpstr>Response for Project 6</vt:lpstr>
      <vt:lpstr>Problem 1</vt:lpstr>
      <vt:lpstr>Problem 1</vt:lpstr>
      <vt:lpstr>Problem 1</vt:lpstr>
      <vt:lpstr>Problem 1</vt:lpstr>
      <vt:lpstr>Problem 1</vt:lpstr>
      <vt:lpstr>Problem 1</vt:lpstr>
      <vt:lpstr>Problem 1</vt:lpstr>
      <vt:lpstr>Problem 2</vt:lpstr>
      <vt:lpstr>Problem 2</vt:lpstr>
      <vt:lpstr>Problem 2</vt:lpstr>
      <vt:lpstr>Problem 2</vt:lpstr>
      <vt:lpstr>Problem 2</vt:lpstr>
      <vt:lpstr>Problem 2</vt:lpstr>
      <vt:lpstr>Problem 3</vt:lpstr>
      <vt:lpstr>Problem 3</vt:lpstr>
      <vt:lpstr>Problem 3</vt:lpstr>
      <vt:lpstr>Problem 3</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 for Project 6</dc:title>
  <dc:creator>Ruonan Zhu (SME,117020426)</dc:creator>
  <cp:lastModifiedBy>Ruonan Zhu (SME,117020426)</cp:lastModifiedBy>
  <cp:revision>1</cp:revision>
  <dcterms:created xsi:type="dcterms:W3CDTF">2022-03-26T04:00:01Z</dcterms:created>
  <dcterms:modified xsi:type="dcterms:W3CDTF">2022-03-26T04:33:11Z</dcterms:modified>
</cp:coreProperties>
</file>