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86" r:id="rId5"/>
    <p:sldId id="275" r:id="rId6"/>
    <p:sldId id="280" r:id="rId7"/>
    <p:sldId id="258" r:id="rId8"/>
    <p:sldId id="259" r:id="rId9"/>
    <p:sldId id="260" r:id="rId10"/>
    <p:sldId id="261" r:id="rId11"/>
    <p:sldId id="281" r:id="rId12"/>
    <p:sldId id="282" r:id="rId13"/>
    <p:sldId id="287" r:id="rId14"/>
    <p:sldId id="263" r:id="rId15"/>
    <p:sldId id="264" r:id="rId16"/>
    <p:sldId id="283" r:id="rId17"/>
    <p:sldId id="266" r:id="rId18"/>
    <p:sldId id="285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8"/>
    <p:restoredTop sz="94672"/>
  </p:normalViewPr>
  <p:slideViewPr>
    <p:cSldViewPr snapToGrid="0" snapToObjects="1">
      <p:cViewPr>
        <p:scale>
          <a:sx n="100" d="100"/>
          <a:sy n="100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21754-5294-2645-845A-4AD4E2CEA342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0F068-CF75-A74C-8D1A-8E9E5E7BFC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50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0F068-CF75-A74C-8D1A-8E9E5E7BFC0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50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0F068-CF75-A74C-8D1A-8E9E5E7BFC0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9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0F068-CF75-A74C-8D1A-8E9E5E7BFC0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7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85D7-679E-874D-AF16-D07595B4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83D2D-3E36-BE4B-BDC0-34E75F68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58DA-4027-2549-9604-90B26F7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B943-75D8-1046-9EE9-CF5A6930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9728F-F7C7-6942-9802-89422186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7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9A77-B7F7-B343-B784-6B52E304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D281-39C9-1F49-8239-21AA437F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D70E-BA5B-EC42-B19B-367FF1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190A6-ED44-5345-A0DE-6F2600EE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12355-15E5-E64D-8774-F85AF8CE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41321-7984-A440-829D-1D9EAE26A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82ADE-A1EC-8349-8977-57F48BE59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2DDA2-14E1-2247-A415-FB41A333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4D32-95D4-1C41-8BDB-AF2730F6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8201-8465-CE40-849F-31C0C1B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4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C5AF-CFE8-3143-9B11-2AF52EDB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1E20-38A3-E440-976F-75145B14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355F-7A23-0C40-A0F2-32B4A347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CDA92-3980-604A-87C5-65EC4385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B84C2-104F-A542-A5F1-40507402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4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5CB5-C717-644B-AF33-EFACA17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07621-B271-774C-B371-E99471AD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CE27A-265A-1D4D-B0CB-63E32C4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38B8E-B192-784B-8F4D-483C1075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2174D-1F3E-BF4F-A967-B68CABD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2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66C7F-5503-8640-98F7-F800FCB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B0CE9-F867-6D4C-A152-4C18D5F90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28C67-9346-0941-97CA-1A4444A9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D3FE6-0ECB-0940-8E92-F332186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143B3-E1B3-2646-85A1-3679A1A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2FC0F-F038-1C4A-B655-C5D49C6B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5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CCC2-ACE7-3E4A-9693-3F870BF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74F84-0B26-7A42-8207-E618D606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086D1-3928-F04B-8549-DCE32F14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5EC43-F250-274B-8889-ED8367D32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E6F37-BF17-814C-8DF8-A4285691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99711-BC38-3D41-95BF-A578C1EE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A418A-EE24-104D-A03C-0F73FB5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2630EA-019E-D34C-A6F5-ADF4D92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CD109-7CB1-8445-9BB0-13B65EF0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53407-6459-8443-90E5-EB628D44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9AA1B-B991-F74E-A079-1A8B6A5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D023D-AE9B-C745-92D9-41BD677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6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14B19-37C9-2247-AFA3-9EE5C10A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3FE33-2018-E841-8FD0-639E865F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2E39E-A72E-2A46-867E-C82C4B9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2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0F5-1DE6-6D47-B08C-242FD38C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65072-EC2D-9F4B-BAC5-238A4AC6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DB26D-E6EB-CD4C-92DF-490B6756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686B1-2A87-5E41-B17F-321D3C32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95893-8E4D-C649-9C5B-BA500BB9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43E10-011A-B645-93B8-677C7D38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4A96-F2E9-7344-ACF8-C0A1DB4E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70F1E-5111-C24D-935D-36CFB0BE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68494-C244-C64E-A0CD-0B99B651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A0263-057F-D04A-B493-8B3F78B2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40B6A-9671-224D-AD9E-C4F337F0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A82E0-DF9E-BC41-B5BB-EB4AA93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7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7A898-9BF9-AA47-B050-3995466E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A063-4A5C-244B-9641-EB5E198A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DC79-6BD1-344E-A41F-7E7C6106F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F7F6-68B1-B04B-97D2-F03D47393E07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7E67E-5E3D-9C4A-8353-4A4D7F12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9813-631E-8247-8894-05C856060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0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024C-2CCB-DC4D-B8BB-A905E4998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Project 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B742B7-C0A9-9D46-AE2F-19567F0A5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FINTECH 590 </a:t>
            </a:r>
            <a:r>
              <a:rPr kumimoji="1" lang="en-US" altLang="zh-CN" dirty="0" err="1"/>
              <a:t>Rora</a:t>
            </a:r>
            <a:r>
              <a:rPr kumimoji="1" lang="en-US" altLang="zh-CN" dirty="0"/>
              <a:t> Zhu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93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15AF-0230-0C40-8334-0D8F914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the data using MLE given the assumption of normality. Then fit the MLE using the assumption of a T distribution of the errors. Which is the best fit?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D0937-AD73-BA49-B2A6-4B37EE52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02" y="3248695"/>
            <a:ext cx="8151396" cy="34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15AF-0230-0C40-8334-0D8F914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the data using MLE given the assumption of normality. Then fit the MLE using the assumption of a T distribution of the errors. Which is the best fit?</a:t>
            </a: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AAFB22F-3DC3-6244-A328-780C6EBB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3195391"/>
            <a:ext cx="8864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E915AF-0230-0C40-8334-0D8F91474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Fit the data using MLE given the assumption of normality. Then fit the MLE using the assumption of a T distribution of the errors. Which is the best fit?</a:t>
                </a:r>
              </a:p>
              <a:p>
                <a:pPr lvl="1"/>
                <a:r>
                  <a:rPr kumimoji="1" lang="en" altLang="zh-CN" dirty="0"/>
                  <a:t>From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" altLang="zh-CN" dirty="0"/>
                  <a:t>, MLE normal is a better fit</a:t>
                </a:r>
              </a:p>
              <a:p>
                <a:pPr lvl="1"/>
                <a:r>
                  <a:rPr kumimoji="1" lang="en" altLang="zh-CN" dirty="0"/>
                  <a:t>From AIC and BIC, MLE t is a better fit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E915AF-0230-0C40-8334-0D8F91474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片包含 文本&#10;&#10;描述已自动生成">
            <a:extLst>
              <a:ext uri="{FF2B5EF4-FFF2-40B4-BE49-F238E27FC236}">
                <a16:creationId xmlns:a16="http://schemas.microsoft.com/office/drawing/2014/main" id="{B8C9859D-7A21-914D-B73F-3C60332C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9" y="3966693"/>
            <a:ext cx="2661572" cy="2749639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90BD402-A78C-4E48-BEC2-66DC1207AC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5" r="4007"/>
          <a:stretch/>
        </p:blipFill>
        <p:spPr>
          <a:xfrm>
            <a:off x="3754192" y="4128662"/>
            <a:ext cx="8126569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15AF-0230-0C40-8334-0D8F914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What are the fitted parameters of each and how do they compare?</a:t>
            </a:r>
          </a:p>
          <a:p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5CC93D4-BA41-4B46-98FE-F08D7D19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2448322"/>
            <a:ext cx="4368800" cy="43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FBB2-3659-504F-8FE8-2EFE194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66C1B-CE69-114E-A4CC-80D67663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What does this tell us about the breaking of the normality assumption in regards to expected values in this case?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pPr lvl="1"/>
            <a:r>
              <a:rPr lang="en" altLang="zh-CN" dirty="0"/>
              <a:t>The breaking of the normality assumption will influence parameter estimation</a:t>
            </a:r>
          </a:p>
          <a:p>
            <a:pPr lvl="1"/>
            <a:r>
              <a:rPr lang="en-US" altLang="zh-CN" dirty="0"/>
              <a:t>If </a:t>
            </a:r>
            <a:r>
              <a:rPr kumimoji="1" lang="en" altLang="zh-CN" dirty="0"/>
              <a:t>the normality assumption is broken, generalized t assumption is a better estimate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6254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Simulate AR(1) through AR(3) and MA(1) through MA(3) processes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B99D07E-4FE9-C54E-819A-EFD2988C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21" y="2682918"/>
            <a:ext cx="4026453" cy="312146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4D33E7FF-EB20-EF4B-8573-7C1F0DA6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21" y="5779288"/>
            <a:ext cx="4026453" cy="795349"/>
          </a:xfrm>
          <a:prstGeom prst="rect">
            <a:avLst/>
          </a:prstGeom>
        </p:spPr>
      </p:pic>
      <p:pic>
        <p:nvPicPr>
          <p:cNvPr id="15" name="图片 14" descr="日程表&#10;&#10;描述已自动生成">
            <a:extLst>
              <a:ext uri="{FF2B5EF4-FFF2-40B4-BE49-F238E27FC236}">
                <a16:creationId xmlns:a16="http://schemas.microsoft.com/office/drawing/2014/main" id="{0E64E341-917F-1241-BEF4-828719545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1"/>
          <a:stretch/>
        </p:blipFill>
        <p:spPr>
          <a:xfrm>
            <a:off x="5334259" y="2862432"/>
            <a:ext cx="4461465" cy="32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Simulate AR(1) through AR(3) and MA(1) through MA(3) processes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6DEB12-363B-1E46-AABE-C5C2613D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5" y="2731028"/>
            <a:ext cx="4026453" cy="3276806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A8C5EB1D-4723-D143-AC95-8E803701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75" y="5914983"/>
            <a:ext cx="4026453" cy="793833"/>
          </a:xfrm>
          <a:prstGeom prst="rect">
            <a:avLst/>
          </a:prstGeom>
        </p:spPr>
      </p:pic>
      <p:pic>
        <p:nvPicPr>
          <p:cNvPr id="11" name="图片 10" descr="图片包含 日程表&#10;&#10;描述已自动生成">
            <a:extLst>
              <a:ext uri="{FF2B5EF4-FFF2-40B4-BE49-F238E27FC236}">
                <a16:creationId xmlns:a16="http://schemas.microsoft.com/office/drawing/2014/main" id="{AC6260EF-4B8A-D543-97CC-120324F07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1" y="2731028"/>
            <a:ext cx="4874220" cy="36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C14F282-1AD9-2443-BE1C-F88F0050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71" y="0"/>
            <a:ext cx="456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pic>
        <p:nvPicPr>
          <p:cNvPr id="6" name="图片 5" descr="日历&#10;&#10;描述已自动生成">
            <a:extLst>
              <a:ext uri="{FF2B5EF4-FFF2-40B4-BE49-F238E27FC236}">
                <a16:creationId xmlns:a16="http://schemas.microsoft.com/office/drawing/2014/main" id="{DA8D6DA6-399B-3B41-B477-F8F14AE4B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"/>
          <a:stretch/>
        </p:blipFill>
        <p:spPr>
          <a:xfrm>
            <a:off x="5615189" y="0"/>
            <a:ext cx="447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do the graphs help us to identify the type and order of each process?</a:t>
            </a:r>
          </a:p>
          <a:p>
            <a:pPr lvl="1"/>
            <a:r>
              <a:rPr lang="en" altLang="zh-CN" dirty="0"/>
              <a:t>If a process is an AR process, its autocorrelation will decrease, or oscillate to decrease slowly, and the number of lags that are significantly differ from 0 in the partial autocorrelation indicates the order of this AR process.</a:t>
            </a:r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If a process is an MA process, its partial autocorrelation will decrease, or oscillate to decrease slowly, and the number of lags that are significantly differ from 0 in the autocorrelation indicates the order of this MA process.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604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CN" dirty="0"/>
                  <a:t>Compare the conditional distribution of the Multivariate Normal, to the OLS equations. Are these values the same? </a:t>
                </a:r>
              </a:p>
              <a:p>
                <a:pPr lvl="1"/>
                <a:r>
                  <a:rPr kumimoji="1" lang="en" altLang="zh-CN" dirty="0"/>
                  <a:t>Mathematical Proof</a:t>
                </a:r>
              </a:p>
              <a:p>
                <a:pPr lvl="1"/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From OLS,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kumimoji="1"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" altLang="zh-CN" dirty="0"/>
                  <a:t>Compare the conditional distribution of the Multivariate Normal, to the OLS equations. Are these values the same? </a:t>
                </a:r>
              </a:p>
              <a:p>
                <a:pPr lvl="1"/>
                <a:r>
                  <a:rPr kumimoji="1" lang="en" altLang="zh-CN" dirty="0"/>
                  <a:t>Mathematical Proof</a:t>
                </a:r>
              </a:p>
              <a:p>
                <a:pPr lvl="1"/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Taking expectation on both sides, we have</a:t>
                </a: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kumimoji="1" lang="en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which is</a:t>
                </a: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" altLang="zh-CN" dirty="0"/>
                  <a:t> to the left</a:t>
                </a: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en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" altLang="zh-CN" dirty="0"/>
                  <a:t>Compare the conditional distribution of the Multivariate Normal, to the OLS equations. Are these values the same? </a:t>
                </a:r>
              </a:p>
              <a:p>
                <a:pPr lvl="1"/>
                <a:r>
                  <a:rPr kumimoji="1" lang="en" altLang="zh-CN" dirty="0"/>
                  <a:t>Mathematical Proof</a:t>
                </a:r>
              </a:p>
              <a:p>
                <a:pPr lvl="1"/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kumimoji="1" lang="en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" altLang="zh-CN" dirty="0"/>
                  <a:t> into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, we have</a:t>
                </a:r>
              </a:p>
              <a:p>
                <a:pPr marL="457200" lvl="1" indent="0">
                  <a:buNone/>
                </a:pPr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" altLang="zh-CN" dirty="0"/>
                  <a:t>Compare the conditional distribution of the Multivariate Normal, to the OLS equations. Are these values the same? </a:t>
                </a:r>
              </a:p>
              <a:p>
                <a:pPr lvl="1"/>
                <a:r>
                  <a:rPr kumimoji="1" lang="en" altLang="zh-CN" dirty="0"/>
                  <a:t>Mathematical Proof</a:t>
                </a:r>
              </a:p>
              <a:p>
                <a:pPr lvl="1"/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From the conditional expectation of bivariate normal, we have</a:t>
                </a: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:r>
                  <a:rPr kumimoji="1" lang="en" altLang="zh-CN" dirty="0"/>
                  <a:t>Compared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den>
                    </m:f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" altLang="zh-CN" dirty="0"/>
                  <a:t>, we can see</a:t>
                </a:r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  <a:p>
                <a:pPr marL="457200" lvl="1" indent="0">
                  <a:buNone/>
                </a:pPr>
                <a:endParaRPr kumimoji="1" lang="e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2303-BE24-FE43-A764-69D0A42E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92303-BE24-FE43-A764-69D0A42E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Compare the conditional distribution of the Multivariate Normal, to the OLS equations. Are these values the same? </a:t>
            </a:r>
          </a:p>
          <a:p>
            <a:pPr lvl="1"/>
            <a:r>
              <a:rPr kumimoji="1" lang="en" altLang="zh-CN" dirty="0"/>
              <a:t>Empirical Proof</a:t>
            </a:r>
          </a:p>
          <a:p>
            <a:endParaRPr kumimoji="1"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2141EA42-F197-614F-BFBF-42D6D07B3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" t="1617"/>
          <a:stretch/>
        </p:blipFill>
        <p:spPr>
          <a:xfrm>
            <a:off x="3624795" y="3026534"/>
            <a:ext cx="4942409" cy="36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E9A72-C258-9745-AFE3-94B5CEC8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41DA2-F41C-D247-95C6-2468E9BD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Why?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652F898-5FC4-8849-85E8-D7C271DE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41" y="2388580"/>
            <a:ext cx="4574117" cy="4094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0DD105-F70B-ED47-B372-E87804A5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26" y="3429000"/>
            <a:ext cx="2120900" cy="558800"/>
          </a:xfrm>
          <a:prstGeom prst="rect">
            <a:avLst/>
          </a:prstGeom>
        </p:spPr>
      </p:pic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E4224B3D-3E1F-5B47-B2A5-AF63F8F5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35965"/>
            <a:ext cx="5105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5C95-D82A-8E46-82A9-ABB8882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207C-E335-C043-B3F4-DD39E98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the data using OLS and calculate the error vector. Look at it’s distribution</a:t>
            </a:r>
            <a:endParaRPr kumimoji="1"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2612F5CB-564F-5446-B331-F59BFB3D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6" y="3001963"/>
            <a:ext cx="4216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5C95-D82A-8E46-82A9-ABB8882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207C-E335-C043-B3F4-DD39E98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well does it fit the assumption of normally distributed errors?</a:t>
            </a:r>
            <a:endParaRPr kumimoji="1" lang="zh-CN" altLang="en-US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6655F8D5-F686-824D-95F8-A9F236770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" b="2792"/>
          <a:stretch/>
        </p:blipFill>
        <p:spPr>
          <a:xfrm>
            <a:off x="1249250" y="2838450"/>
            <a:ext cx="4179999" cy="3098711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431BA23E-33EA-1E40-AF97-0045806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2" y="4001294"/>
            <a:ext cx="4394200" cy="57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EB050E-C09E-784E-B8C2-83D20CE1F632}"/>
              </a:ext>
            </a:extLst>
          </p:cNvPr>
          <p:cNvSpPr txBox="1"/>
          <p:nvPr/>
        </p:nvSpPr>
        <p:spPr>
          <a:xfrm>
            <a:off x="2675466" y="617696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qqplot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E76FF-FACF-E543-BFFD-A3C91934066F}"/>
              </a:ext>
            </a:extLst>
          </p:cNvPr>
          <p:cNvSpPr txBox="1"/>
          <p:nvPr/>
        </p:nvSpPr>
        <p:spPr>
          <a:xfrm>
            <a:off x="8522563" y="617696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SW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2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655</Words>
  <Application>Microsoft Macintosh PowerPoint</Application>
  <PresentationFormat>宽屏</PresentationFormat>
  <Paragraphs>92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Project 1</vt:lpstr>
      <vt:lpstr>Problem 1</vt:lpstr>
      <vt:lpstr>Problem 1</vt:lpstr>
      <vt:lpstr>Problem 1</vt:lpstr>
      <vt:lpstr>Problem 1</vt:lpstr>
      <vt:lpstr>Problem 1</vt:lpstr>
      <vt:lpstr>Problem 1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3</vt:lpstr>
      <vt:lpstr>Problem 3</vt:lpstr>
      <vt:lpstr>Problem 3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Ruonan Zhu (SME,117020426)</dc:creator>
  <cp:lastModifiedBy>Ruonan Zhu (SME,117020426)</cp:lastModifiedBy>
  <cp:revision>4</cp:revision>
  <dcterms:created xsi:type="dcterms:W3CDTF">2022-01-14T04:43:36Z</dcterms:created>
  <dcterms:modified xsi:type="dcterms:W3CDTF">2022-01-24T06:53:44Z</dcterms:modified>
</cp:coreProperties>
</file>