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62" r:id="rId5"/>
    <p:sldId id="263" r:id="rId6"/>
    <p:sldId id="264" r:id="rId7"/>
    <p:sldId id="266" r:id="rId8"/>
    <p:sldId id="259" r:id="rId9"/>
    <p:sldId id="260" r:id="rId10"/>
    <p:sldId id="261" r:id="rId11"/>
  </p:sldIdLst>
  <p:sldSz cx="18288000" cy="10287000"/>
  <p:notesSz cx="6858000" cy="9144000"/>
  <p:embeddedFontLst>
    <p:embeddedFont>
      <p:font typeface="Garamond Bold" panose="02020804030307010803" pitchFamily="18" charset="0"/>
      <p:regular r:id="rId13"/>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91C10F-ABB4-4779-BE6B-571865439A55}" v="49" dt="2025-09-17T14:48:45.3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102"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F05FC-DB2E-4D5D-8293-45796C3A7351}" type="datetimeFigureOut">
              <a:rPr lang="en-IN" smtClean="0"/>
              <a:t>19-09-2025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A4A59-1D4E-4E58-825C-C6F12C1275AA}" type="slidenum">
              <a:rPr lang="en-IN" smtClean="0"/>
              <a:t>‹#›</a:t>
            </a:fld>
            <a:endParaRPr lang="en-IN"/>
          </a:p>
        </p:txBody>
      </p:sp>
    </p:spTree>
    <p:extLst>
      <p:ext uri="{BB962C8B-B14F-4D97-AF65-F5344CB8AC3E}">
        <p14:creationId xmlns:p14="http://schemas.microsoft.com/office/powerpoint/2010/main" val="114194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9A4A59-1D4E-4E58-825C-C6F12C1275AA}" type="slidenum">
              <a:rPr lang="en-IN" smtClean="0"/>
              <a:t>3</a:t>
            </a:fld>
            <a:endParaRPr lang="en-IN"/>
          </a:p>
        </p:txBody>
      </p:sp>
    </p:spTree>
    <p:extLst>
      <p:ext uri="{BB962C8B-B14F-4D97-AF65-F5344CB8AC3E}">
        <p14:creationId xmlns:p14="http://schemas.microsoft.com/office/powerpoint/2010/main" val="1736300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19/09/2025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19/09/2025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19/09/2025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19/09/2025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19/09/2025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19/09/2025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19/09/2025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19/09/2025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19/09/2025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4909030" y="0"/>
            <a:ext cx="8469941" cy="11225528"/>
          </a:xfrm>
          <a:custGeom>
            <a:avLst/>
            <a:gdLst/>
            <a:ahLst/>
            <a:cxnLst/>
            <a:rect l="l" t="t" r="r" b="b"/>
            <a:pathLst>
              <a:path w="8469941" h="11225528">
                <a:moveTo>
                  <a:pt x="0" y="0"/>
                </a:moveTo>
                <a:lnTo>
                  <a:pt x="8469940" y="0"/>
                </a:lnTo>
                <a:lnTo>
                  <a:pt x="8469940" y="11225528"/>
                </a:lnTo>
                <a:lnTo>
                  <a:pt x="0" y="11225528"/>
                </a:lnTo>
                <a:lnTo>
                  <a:pt x="0" y="0"/>
                </a:lnTo>
                <a:close/>
              </a:path>
            </a:pathLst>
          </a:custGeom>
          <a:blipFill>
            <a:blip r:embed="rId2"/>
            <a:stretch>
              <a:fillRect r="-11015"/>
            </a:stretch>
          </a:blipFill>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659859" y="-690794"/>
            <a:ext cx="15544800" cy="3128962"/>
            <a:chOff x="0" y="0"/>
            <a:chExt cx="20726400" cy="4171950"/>
          </a:xfrm>
        </p:grpSpPr>
        <p:sp>
          <p:nvSpPr>
            <p:cNvPr id="3" name="Freeform 3"/>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txBody>
            <a:bodyPr/>
            <a:lstStyle/>
            <a:p>
              <a:endParaRPr lang="en-IN"/>
            </a:p>
          </p:txBody>
        </p:sp>
        <p:sp>
          <p:nvSpPr>
            <p:cNvPr id="4" name="TextBox 4"/>
            <p:cNvSpPr txBox="1"/>
            <p:nvPr/>
          </p:nvSpPr>
          <p:spPr>
            <a:xfrm>
              <a:off x="0" y="-19050"/>
              <a:ext cx="20726400" cy="4191000"/>
            </a:xfrm>
            <a:prstGeom prst="rect">
              <a:avLst/>
            </a:prstGeom>
          </p:spPr>
          <p:txBody>
            <a:bodyPr lIns="0" tIns="0" rIns="0" bIns="0" rtlCol="0" anchor="ctr"/>
            <a:lstStyle/>
            <a:p>
              <a:pPr algn="ctr">
                <a:lnSpc>
                  <a:spcPts val="7200"/>
                </a:lnSpc>
              </a:pPr>
              <a:r>
                <a:rPr lang="en-US" sz="6000" b="1" dirty="0">
                  <a:solidFill>
                    <a:srgbClr val="FFFFFF"/>
                  </a:solidFill>
                  <a:latin typeface="Garamond Bold"/>
                  <a:ea typeface="Garamond Bold"/>
                  <a:cs typeface="Garamond Bold"/>
                  <a:sym typeface="Garamond Bold"/>
                </a:rPr>
                <a:t>IMPACT AND BENEFITS</a:t>
              </a:r>
            </a:p>
          </p:txBody>
        </p:sp>
      </p:grpSp>
      <p:sp>
        <p:nvSpPr>
          <p:cNvPr id="5" name="TextBox 5"/>
          <p:cNvSpPr txBox="1"/>
          <p:nvPr/>
        </p:nvSpPr>
        <p:spPr>
          <a:xfrm>
            <a:off x="1672869" y="1272220"/>
            <a:ext cx="15012924" cy="8663910"/>
          </a:xfrm>
          <a:prstGeom prst="rect">
            <a:avLst/>
          </a:prstGeom>
        </p:spPr>
        <p:txBody>
          <a:bodyPr wrap="square" lIns="0" tIns="0" rIns="0" bIns="0" rtlCol="0" anchor="t">
            <a:spAutoFit/>
          </a:bodyPr>
          <a:lstStyle/>
          <a:p>
            <a:r>
              <a:rPr lang="en-US" sz="3600" b="1" dirty="0">
                <a:solidFill>
                  <a:schemeClr val="bg1"/>
                </a:solidFill>
              </a:rPr>
              <a:t>Expected Impact</a:t>
            </a:r>
            <a:endParaRPr lang="en-US" sz="3600" dirty="0">
              <a:solidFill>
                <a:schemeClr val="bg1"/>
              </a:solidFill>
            </a:endParaRPr>
          </a:p>
          <a:p>
            <a:pPr marL="457200" indent="-457200">
              <a:buFont typeface="Arial" panose="020B0604020202020204" pitchFamily="34" charset="0"/>
              <a:buChar char="•"/>
            </a:pPr>
            <a:r>
              <a:rPr lang="en-US" sz="3500" dirty="0">
                <a:solidFill>
                  <a:schemeClr val="bg1"/>
                </a:solidFill>
              </a:rPr>
              <a:t>Significant reduction in ship drag and fuel consumption through timely fouling detection.</a:t>
            </a:r>
          </a:p>
          <a:p>
            <a:pPr marL="457200" indent="-457200">
              <a:buFont typeface="Arial" panose="020B0604020202020204" pitchFamily="34" charset="0"/>
              <a:buChar char="•"/>
            </a:pPr>
            <a:r>
              <a:rPr lang="en-US" sz="3500" dirty="0">
                <a:solidFill>
                  <a:schemeClr val="bg1"/>
                </a:solidFill>
              </a:rPr>
              <a:t>Improved operational readiness of naval vessels with fewer unplanned downtimes.</a:t>
            </a:r>
          </a:p>
          <a:p>
            <a:pPr marL="457200" indent="-457200">
              <a:buFont typeface="Arial" panose="020B0604020202020204" pitchFamily="34" charset="0"/>
              <a:buChar char="•"/>
            </a:pPr>
            <a:r>
              <a:rPr lang="en-US" sz="3500" dirty="0">
                <a:solidFill>
                  <a:schemeClr val="bg1"/>
                </a:solidFill>
              </a:rPr>
              <a:t>Contribution to environmental protection by limiting the spread of invasive species.</a:t>
            </a:r>
          </a:p>
          <a:p>
            <a:endParaRPr lang="en-US" sz="3600" dirty="0">
              <a:solidFill>
                <a:schemeClr val="bg1"/>
              </a:solidFill>
            </a:endParaRPr>
          </a:p>
          <a:p>
            <a:r>
              <a:rPr lang="en-US" sz="3600" b="1" dirty="0">
                <a:solidFill>
                  <a:schemeClr val="bg1"/>
                </a:solidFill>
              </a:rPr>
              <a:t>Key Benefits for Users</a:t>
            </a:r>
            <a:endParaRPr lang="en-US" sz="3600" dirty="0">
              <a:solidFill>
                <a:schemeClr val="bg1"/>
              </a:solidFill>
            </a:endParaRPr>
          </a:p>
          <a:p>
            <a:pPr marL="457200" indent="-457200">
              <a:buFont typeface="Arial" panose="020B0604020202020204" pitchFamily="34" charset="0"/>
              <a:buChar char="•"/>
            </a:pPr>
            <a:r>
              <a:rPr lang="en-US" sz="3500" dirty="0">
                <a:solidFill>
                  <a:schemeClr val="bg1"/>
                </a:solidFill>
              </a:rPr>
              <a:t>Automated, reliable, and faster fouling inspection compared to manual methods.</a:t>
            </a:r>
          </a:p>
          <a:p>
            <a:pPr marL="457200" indent="-457200">
              <a:buFont typeface="Arial" panose="020B0604020202020204" pitchFamily="34" charset="0"/>
              <a:buChar char="•"/>
            </a:pPr>
            <a:r>
              <a:rPr lang="en-US" sz="3500" dirty="0">
                <a:solidFill>
                  <a:schemeClr val="bg1"/>
                </a:solidFill>
              </a:rPr>
              <a:t>Cost savings through optimized maintenance and dry-docking schedules.</a:t>
            </a:r>
          </a:p>
          <a:p>
            <a:pPr marL="457200" indent="-457200">
              <a:buFont typeface="Arial" panose="020B0604020202020204" pitchFamily="34" charset="0"/>
              <a:buChar char="•"/>
            </a:pPr>
            <a:r>
              <a:rPr lang="en-US" sz="3500" dirty="0">
                <a:solidFill>
                  <a:schemeClr val="bg1"/>
                </a:solidFill>
              </a:rPr>
              <a:t>Actionable insights via dashboards and alerts for better decision-making.</a:t>
            </a:r>
          </a:p>
          <a:p>
            <a:pPr marL="457200" indent="-457200">
              <a:buFont typeface="Arial" panose="020B0604020202020204" pitchFamily="34" charset="0"/>
              <a:buChar char="•"/>
            </a:pPr>
            <a:r>
              <a:rPr lang="en-US" sz="3500" dirty="0">
                <a:solidFill>
                  <a:schemeClr val="bg1"/>
                </a:solidFill>
              </a:rPr>
              <a:t>Scalable solution adaptable for navy, commercial shipping, and offshore platforms.</a:t>
            </a:r>
          </a:p>
          <a:p>
            <a:pPr marL="457200" indent="-457200">
              <a:buFont typeface="Arial" panose="020B0604020202020204" pitchFamily="34" charset="0"/>
              <a:buChar char="•"/>
            </a:pPr>
            <a:r>
              <a:rPr lang="en-US" sz="3500" dirty="0">
                <a:solidFill>
                  <a:schemeClr val="bg1"/>
                </a:solidFill>
              </a:rPr>
              <a:t>Long-term historical data tracking for predictive maintenance and trend analysis.</a:t>
            </a:r>
          </a:p>
        </p:txBody>
      </p:sp>
      <p:grpSp>
        <p:nvGrpSpPr>
          <p:cNvPr id="6" name="Group 6"/>
          <p:cNvGrpSpPr/>
          <p:nvPr/>
        </p:nvGrpSpPr>
        <p:grpSpPr>
          <a:xfrm>
            <a:off x="687928" y="390103"/>
            <a:ext cx="933839" cy="1277194"/>
            <a:chOff x="0" y="0"/>
            <a:chExt cx="1245119" cy="1702925"/>
          </a:xfrm>
        </p:grpSpPr>
        <p:sp>
          <p:nvSpPr>
            <p:cNvPr id="7" name="Freeform 7"/>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t="-27" b="-26"/>
              </a:stretch>
            </a:blipFill>
          </p:spPr>
          <p:txBody>
            <a:bodyPr/>
            <a:lstStyle/>
            <a:p>
              <a:endParaRPr lang="en-IN"/>
            </a:p>
          </p:txBody>
        </p:sp>
      </p:grpSp>
      <p:grpSp>
        <p:nvGrpSpPr>
          <p:cNvPr id="12" name="Group 12"/>
          <p:cNvGrpSpPr/>
          <p:nvPr/>
        </p:nvGrpSpPr>
        <p:grpSpPr>
          <a:xfrm>
            <a:off x="15895675" y="390103"/>
            <a:ext cx="2392325" cy="1277194"/>
            <a:chOff x="0" y="0"/>
            <a:chExt cx="3189767" cy="1702925"/>
          </a:xfrm>
        </p:grpSpPr>
        <p:sp>
          <p:nvSpPr>
            <p:cNvPr id="13" name="Freeform 13"/>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3"/>
              <a:stretch>
                <a:fillRect t="-61914" r="-1" b="-61913"/>
              </a:stretch>
            </a:blipFill>
          </p:spPr>
          <p:txBody>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sp>
        <p:nvSpPr>
          <p:cNvPr id="4" name="TextBox 4"/>
          <p:cNvSpPr txBox="1"/>
          <p:nvPr/>
        </p:nvSpPr>
        <p:spPr>
          <a:xfrm>
            <a:off x="1495612" y="-266700"/>
            <a:ext cx="15544800" cy="1687935"/>
          </a:xfrm>
          <a:prstGeom prst="rect">
            <a:avLst/>
          </a:prstGeom>
        </p:spPr>
        <p:txBody>
          <a:bodyPr lIns="0" tIns="0" rIns="0" bIns="0" rtlCol="0" anchor="ctr"/>
          <a:lstStyle/>
          <a:p>
            <a:pPr algn="ctr">
              <a:lnSpc>
                <a:spcPts val="7200"/>
              </a:lnSpc>
            </a:pPr>
            <a:r>
              <a:rPr lang="en-US" sz="6000" b="1" dirty="0">
                <a:solidFill>
                  <a:srgbClr val="FFFFFF"/>
                </a:solidFill>
                <a:latin typeface="Garamond Bold"/>
                <a:ea typeface="Garamond Bold"/>
                <a:cs typeface="Garamond Bold"/>
                <a:sym typeface="Garamond Bold"/>
              </a:rPr>
              <a:t>CODE VERSE HACKATHON 2025</a:t>
            </a:r>
          </a:p>
        </p:txBody>
      </p:sp>
      <p:grpSp>
        <p:nvGrpSpPr>
          <p:cNvPr id="5" name="Group 5"/>
          <p:cNvGrpSpPr/>
          <p:nvPr/>
        </p:nvGrpSpPr>
        <p:grpSpPr>
          <a:xfrm>
            <a:off x="16063138" y="390103"/>
            <a:ext cx="2392325" cy="1287253"/>
            <a:chOff x="0" y="0"/>
            <a:chExt cx="3189767" cy="1716337"/>
          </a:xfrm>
        </p:grpSpPr>
        <p:sp>
          <p:nvSpPr>
            <p:cNvPr id="6" name="Freeform 6"/>
            <p:cNvSpPr/>
            <p:nvPr/>
          </p:nvSpPr>
          <p:spPr>
            <a:xfrm>
              <a:off x="0" y="0"/>
              <a:ext cx="3189732" cy="1716355"/>
            </a:xfrm>
            <a:custGeom>
              <a:avLst/>
              <a:gdLst/>
              <a:ahLst/>
              <a:cxnLst/>
              <a:rect l="l" t="t" r="r" b="b"/>
              <a:pathLst>
                <a:path w="3189732" h="1716355">
                  <a:moveTo>
                    <a:pt x="0" y="0"/>
                  </a:moveTo>
                  <a:lnTo>
                    <a:pt x="3189732" y="0"/>
                  </a:lnTo>
                  <a:lnTo>
                    <a:pt x="3189732" y="1716355"/>
                  </a:lnTo>
                  <a:lnTo>
                    <a:pt x="0" y="1716355"/>
                  </a:lnTo>
                  <a:lnTo>
                    <a:pt x="0" y="0"/>
                  </a:lnTo>
                  <a:close/>
                </a:path>
              </a:pathLst>
            </a:custGeom>
            <a:blipFill>
              <a:blip r:embed="rId2"/>
              <a:stretch>
                <a:fillRect t="-61040" r="-1" b="-61039"/>
              </a:stretch>
            </a:blipFill>
          </p:spPr>
          <p:txBody>
            <a:bodyPr/>
            <a:lstStyle/>
            <a:p>
              <a:endParaRPr lang="en-IN"/>
            </a:p>
          </p:txBody>
        </p:sp>
      </p:grpSp>
      <p:grpSp>
        <p:nvGrpSpPr>
          <p:cNvPr id="7" name="Group 7"/>
          <p:cNvGrpSpPr/>
          <p:nvPr/>
        </p:nvGrpSpPr>
        <p:grpSpPr>
          <a:xfrm>
            <a:off x="561781" y="390103"/>
            <a:ext cx="933839" cy="1277194"/>
            <a:chOff x="0" y="0"/>
            <a:chExt cx="1245119" cy="1702925"/>
          </a:xfrm>
        </p:grpSpPr>
        <p:sp>
          <p:nvSpPr>
            <p:cNvPr id="8" name="Freeform 8"/>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3"/>
              <a:stretch>
                <a:fillRect t="-27" b="-26"/>
              </a:stretch>
            </a:blipFill>
          </p:spPr>
          <p:txBody>
            <a:bodyPr/>
            <a:lstStyle/>
            <a:p>
              <a:endParaRPr lang="en-IN"/>
            </a:p>
          </p:txBody>
        </p:sp>
      </p:grpSp>
      <p:sp>
        <p:nvSpPr>
          <p:cNvPr id="9" name="TextBox 9"/>
          <p:cNvSpPr txBox="1"/>
          <p:nvPr/>
        </p:nvSpPr>
        <p:spPr>
          <a:xfrm>
            <a:off x="1645751" y="1028707"/>
            <a:ext cx="14996498" cy="9279463"/>
          </a:xfrm>
          <a:prstGeom prst="rect">
            <a:avLst/>
          </a:prstGeom>
        </p:spPr>
        <p:txBody>
          <a:bodyPr wrap="square" lIns="0" tIns="0" rIns="0" bIns="0" rtlCol="0" anchor="t">
            <a:spAutoFit/>
          </a:bodyPr>
          <a:lstStyle/>
          <a:p>
            <a:r>
              <a:rPr lang="en-IN" sz="4000" b="1" dirty="0">
                <a:solidFill>
                  <a:schemeClr val="bg1"/>
                </a:solidFill>
                <a:latin typeface="Aptos" panose="020B0004020202020204" pitchFamily="34" charset="0"/>
              </a:rPr>
              <a:t>Problem Statement</a:t>
            </a:r>
            <a:br>
              <a:rPr lang="en-IN" sz="4000" dirty="0">
                <a:solidFill>
                  <a:schemeClr val="bg1"/>
                </a:solidFill>
                <a:latin typeface="Aptos" panose="020B0004020202020204" pitchFamily="34" charset="0"/>
              </a:rPr>
            </a:br>
            <a:r>
              <a:rPr lang="en-US" sz="3000" dirty="0">
                <a:solidFill>
                  <a:schemeClr val="bg1"/>
                </a:solidFill>
                <a:latin typeface="Aptos" panose="020B0004020202020204" pitchFamily="34" charset="0"/>
              </a:rPr>
              <a:t>Marine fouling, also known as biofouling, refers to the undesirable accumulation of microorganisms, plants, algae, and animals on submerged surfaces. This phenomenon occurs in marine environments and impacts various Indian navy critical structures, particularly ships, offshore platforms, and other submerged infrastructure. Fouling can lead to significant operational and economic problems, including increased drag, reduced speed, higher fuel consumption, and potential introduction of invasive species. Design and develop an end-to-end intelligent image-based solution that can classify the detected fouling species and the density of fouling on the surface. </a:t>
            </a:r>
          </a:p>
          <a:p>
            <a:endParaRPr lang="en-US" sz="2500" dirty="0">
              <a:solidFill>
                <a:schemeClr val="bg1"/>
              </a:solidFill>
              <a:latin typeface="Aptos" panose="020B0004020202020204" pitchFamily="34" charset="0"/>
            </a:endParaRPr>
          </a:p>
          <a:p>
            <a:r>
              <a:rPr lang="en-IN" sz="4000" b="1" dirty="0">
                <a:solidFill>
                  <a:schemeClr val="bg1"/>
                </a:solidFill>
                <a:latin typeface="Aptos" panose="020B0004020202020204" pitchFamily="34" charset="0"/>
              </a:rPr>
              <a:t>Team Name</a:t>
            </a:r>
            <a:br>
              <a:rPr lang="en-IN" sz="4000" dirty="0">
                <a:solidFill>
                  <a:schemeClr val="bg1"/>
                </a:solidFill>
                <a:latin typeface="Aptos" panose="020B0004020202020204" pitchFamily="34" charset="0"/>
              </a:rPr>
            </a:br>
            <a:r>
              <a:rPr lang="en-IN" sz="4000" dirty="0">
                <a:solidFill>
                  <a:schemeClr val="bg1"/>
                </a:solidFill>
                <a:latin typeface="Aptos" panose="020B0004020202020204" pitchFamily="34" charset="0"/>
              </a:rPr>
              <a:t>Code4Cause</a:t>
            </a:r>
          </a:p>
          <a:p>
            <a:endParaRPr lang="en-IN" sz="4000" dirty="0">
              <a:solidFill>
                <a:schemeClr val="bg1"/>
              </a:solidFill>
              <a:latin typeface="Aptos" panose="020B0004020202020204" pitchFamily="34" charset="0"/>
            </a:endParaRPr>
          </a:p>
          <a:p>
            <a:r>
              <a:rPr lang="en-IN" sz="4000" b="1" dirty="0">
                <a:solidFill>
                  <a:schemeClr val="bg1"/>
                </a:solidFill>
                <a:latin typeface="Aptos" panose="020B0004020202020204" pitchFamily="34" charset="0"/>
              </a:rPr>
              <a:t>Team Members</a:t>
            </a:r>
            <a:br>
              <a:rPr lang="en-IN" sz="4000" dirty="0">
                <a:solidFill>
                  <a:schemeClr val="bg1"/>
                </a:solidFill>
                <a:latin typeface="Aptos" panose="020B0004020202020204" pitchFamily="34" charset="0"/>
              </a:rPr>
            </a:br>
            <a:r>
              <a:rPr lang="en-IN" sz="4000" dirty="0">
                <a:solidFill>
                  <a:schemeClr val="bg1"/>
                </a:solidFill>
                <a:latin typeface="Aptos" panose="020B0004020202020204" pitchFamily="34" charset="0"/>
              </a:rPr>
              <a:t>Tejas , Aryan , Nikhil , Pruthvi</a:t>
            </a:r>
          </a:p>
          <a:p>
            <a:r>
              <a:rPr lang="en-IN" sz="4000" b="1" dirty="0">
                <a:solidFill>
                  <a:schemeClr val="bg1"/>
                </a:solidFill>
                <a:latin typeface="Aptos" panose="020B0004020202020204" pitchFamily="34" charset="0"/>
              </a:rPr>
              <a:t>Idea Title:-</a:t>
            </a:r>
          </a:p>
          <a:p>
            <a:r>
              <a:rPr lang="en-IN" sz="4000" b="1" dirty="0" err="1">
                <a:solidFill>
                  <a:schemeClr val="bg1"/>
                </a:solidFill>
                <a:latin typeface="Aptos" panose="020B0004020202020204" pitchFamily="34" charset="0"/>
              </a:rPr>
              <a:t>OceanEye</a:t>
            </a:r>
            <a:r>
              <a:rPr lang="en-IN" sz="4000" b="1" dirty="0">
                <a:solidFill>
                  <a:schemeClr val="bg1"/>
                </a:solidFill>
                <a:latin typeface="Aptos" panose="020B0004020202020204" pitchFamily="34" charset="0"/>
              </a:rPr>
              <a:t> – Watching Every Move In The Sea</a:t>
            </a:r>
            <a:endParaRPr lang="en-IN" sz="4000" dirty="0">
              <a:solidFill>
                <a:schemeClr val="bg1"/>
              </a:solidFill>
              <a:latin typeface="Aptos" panose="020B00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fade">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Effect transition="in" filter="fade">
                                      <p:cBhvr>
                                        <p:cTn id="27" dur="500"/>
                                        <p:tgtEl>
                                          <p:spTgt spid="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6" end="6"/>
                                            </p:txEl>
                                          </p:spTgt>
                                        </p:tgtEl>
                                        <p:attrNameLst>
                                          <p:attrName>style.visibility</p:attrName>
                                        </p:attrNameLst>
                                      </p:cBhvr>
                                      <p:to>
                                        <p:strVal val="visible"/>
                                      </p:to>
                                    </p:set>
                                    <p:animEffect transition="in" filter="fade">
                                      <p:cBhvr>
                                        <p:cTn id="32"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874163" y="-535781"/>
            <a:ext cx="15544800" cy="3128962"/>
            <a:chOff x="0" y="0"/>
            <a:chExt cx="20726400" cy="4171950"/>
          </a:xfrm>
        </p:grpSpPr>
        <p:sp>
          <p:nvSpPr>
            <p:cNvPr id="3" name="Freeform 3"/>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txBody>
            <a:bodyPr/>
            <a:lstStyle/>
            <a:p>
              <a:endParaRPr lang="en-IN"/>
            </a:p>
          </p:txBody>
        </p:sp>
        <p:sp>
          <p:nvSpPr>
            <p:cNvPr id="4" name="TextBox 4"/>
            <p:cNvSpPr txBox="1"/>
            <p:nvPr/>
          </p:nvSpPr>
          <p:spPr>
            <a:xfrm>
              <a:off x="0" y="-19050"/>
              <a:ext cx="20726400" cy="4191000"/>
            </a:xfrm>
            <a:prstGeom prst="rect">
              <a:avLst/>
            </a:prstGeom>
          </p:spPr>
          <p:txBody>
            <a:bodyPr lIns="0" tIns="0" rIns="0" bIns="0" rtlCol="0" anchor="ctr"/>
            <a:lstStyle/>
            <a:p>
              <a:pPr algn="ctr">
                <a:lnSpc>
                  <a:spcPts val="7200"/>
                </a:lnSpc>
              </a:pPr>
              <a:r>
                <a:rPr lang="en-US" sz="6000" b="1" dirty="0" err="1">
                  <a:solidFill>
                    <a:srgbClr val="FFFFFF"/>
                  </a:solidFill>
                  <a:latin typeface="Garamond Bold"/>
                  <a:ea typeface="Garamond Bold"/>
                  <a:cs typeface="Garamond Bold"/>
                  <a:sym typeface="Garamond Bold"/>
                </a:rPr>
                <a:t>OceanEye</a:t>
              </a:r>
              <a:endParaRPr lang="en-US" sz="6000" b="1" dirty="0">
                <a:solidFill>
                  <a:srgbClr val="FFFFFF"/>
                </a:solidFill>
                <a:latin typeface="Garamond Bold"/>
                <a:ea typeface="Garamond Bold"/>
                <a:cs typeface="Garamond Bold"/>
                <a:sym typeface="Garamond Bold"/>
              </a:endParaRPr>
            </a:p>
          </p:txBody>
        </p:sp>
      </p:grpSp>
      <p:sp>
        <p:nvSpPr>
          <p:cNvPr id="5" name="TextBox 5"/>
          <p:cNvSpPr txBox="1"/>
          <p:nvPr/>
        </p:nvSpPr>
        <p:spPr>
          <a:xfrm>
            <a:off x="1188363" y="1932166"/>
            <a:ext cx="15911274" cy="6093976"/>
          </a:xfrm>
          <a:prstGeom prst="rect">
            <a:avLst/>
          </a:prstGeom>
        </p:spPr>
        <p:txBody>
          <a:bodyPr lIns="0" tIns="0" rIns="0" bIns="0" rtlCol="0" anchor="t">
            <a:spAutoFit/>
          </a:bodyPr>
          <a:lstStyle/>
          <a:p>
            <a:r>
              <a:rPr lang="en-US" sz="3500" dirty="0">
                <a:solidFill>
                  <a:schemeClr val="bg1"/>
                </a:solidFill>
              </a:rPr>
              <a:t>This project proposes an AI-powered image-based system to automatically detect, classify, and estimate the density of marine fouling species on naval vessels and submerged structures. It leverages computer vision and deep learning to provide real-time insights for maintenance and operational planning. By reducing manual intervention and enabling data-driven decision-making, the system ensures improved efficiency, cost savings, and enhanced environmental protection.</a:t>
            </a:r>
          </a:p>
          <a:p>
            <a:endParaRPr lang="en-US" sz="3500" dirty="0">
              <a:solidFill>
                <a:schemeClr val="bg1"/>
              </a:solidFill>
              <a:latin typeface="Aptos" panose="020B0004020202020204" pitchFamily="34" charset="0"/>
            </a:endParaRPr>
          </a:p>
          <a:p>
            <a:r>
              <a:rPr lang="en-US" sz="3500" dirty="0">
                <a:solidFill>
                  <a:schemeClr val="bg1"/>
                </a:solidFill>
              </a:rPr>
              <a:t>Captured underwater images or video feeds (from divers, drones, or ROVs) are processed by the trained model, which classifies fouling species and quantifies density. The results are displayed on a dashboard with alerts, visualizations, and maintenance recommendations.</a:t>
            </a:r>
            <a:endParaRPr lang="en-US" sz="3500" dirty="0">
              <a:solidFill>
                <a:schemeClr val="bg1"/>
              </a:solidFill>
              <a:latin typeface="Aptos" panose="020B0004020202020204" pitchFamily="34" charset="0"/>
            </a:endParaRPr>
          </a:p>
        </p:txBody>
      </p:sp>
      <p:grpSp>
        <p:nvGrpSpPr>
          <p:cNvPr id="6" name="Group 6"/>
          <p:cNvGrpSpPr/>
          <p:nvPr/>
        </p:nvGrpSpPr>
        <p:grpSpPr>
          <a:xfrm>
            <a:off x="687928" y="390103"/>
            <a:ext cx="933839" cy="1277194"/>
            <a:chOff x="0" y="0"/>
            <a:chExt cx="1245119" cy="1702925"/>
          </a:xfrm>
        </p:grpSpPr>
        <p:sp>
          <p:nvSpPr>
            <p:cNvPr id="7" name="Freeform 7"/>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3"/>
              <a:stretch>
                <a:fillRect t="-27" b="-26"/>
              </a:stretch>
            </a:blipFill>
          </p:spPr>
          <p:txBody>
            <a:bodyPr/>
            <a:lstStyle/>
            <a:p>
              <a:endParaRPr lang="en-IN"/>
            </a:p>
          </p:txBody>
        </p:sp>
      </p:grpSp>
      <p:grpSp>
        <p:nvGrpSpPr>
          <p:cNvPr id="12" name="Group 12"/>
          <p:cNvGrpSpPr/>
          <p:nvPr/>
        </p:nvGrpSpPr>
        <p:grpSpPr>
          <a:xfrm>
            <a:off x="15895675" y="390103"/>
            <a:ext cx="2392325" cy="1277194"/>
            <a:chOff x="0" y="0"/>
            <a:chExt cx="3189767" cy="1702925"/>
          </a:xfrm>
        </p:grpSpPr>
        <p:sp>
          <p:nvSpPr>
            <p:cNvPr id="13" name="Freeform 13"/>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914" r="-1" b="-61913"/>
              </a:stretch>
            </a:blipFill>
          </p:spPr>
          <p:txBody>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a:extLst>
            <a:ext uri="{FF2B5EF4-FFF2-40B4-BE49-F238E27FC236}">
              <a16:creationId xmlns:a16="http://schemas.microsoft.com/office/drawing/2014/main" id="{311D962E-2446-60AB-75C9-EEC6164551B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61282C1-90DF-F725-ECBE-034819B528B1}"/>
              </a:ext>
            </a:extLst>
          </p:cNvPr>
          <p:cNvGrpSpPr/>
          <p:nvPr/>
        </p:nvGrpSpPr>
        <p:grpSpPr>
          <a:xfrm>
            <a:off x="1501318" y="368730"/>
            <a:ext cx="15285363" cy="1046989"/>
            <a:chOff x="0" y="0"/>
            <a:chExt cx="20726400" cy="4171950"/>
          </a:xfrm>
        </p:grpSpPr>
        <p:sp>
          <p:nvSpPr>
            <p:cNvPr id="3" name="Freeform 3">
              <a:extLst>
                <a:ext uri="{FF2B5EF4-FFF2-40B4-BE49-F238E27FC236}">
                  <a16:creationId xmlns:a16="http://schemas.microsoft.com/office/drawing/2014/main" id="{208819C1-BAD9-E64F-6194-F07D6C154BE3}"/>
                </a:ext>
              </a:extLst>
            </p:cNvPr>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txBody>
            <a:bodyPr/>
            <a:lstStyle/>
            <a:p>
              <a:endParaRPr lang="en-IN"/>
            </a:p>
          </p:txBody>
        </p:sp>
        <p:sp>
          <p:nvSpPr>
            <p:cNvPr id="4" name="TextBox 4">
              <a:extLst>
                <a:ext uri="{FF2B5EF4-FFF2-40B4-BE49-F238E27FC236}">
                  <a16:creationId xmlns:a16="http://schemas.microsoft.com/office/drawing/2014/main" id="{73F1F0EF-2D6B-4F0E-EE39-009EB4D20DA3}"/>
                </a:ext>
              </a:extLst>
            </p:cNvPr>
            <p:cNvSpPr txBox="1"/>
            <p:nvPr/>
          </p:nvSpPr>
          <p:spPr>
            <a:xfrm>
              <a:off x="0" y="-19050"/>
              <a:ext cx="20726400" cy="4191000"/>
            </a:xfrm>
            <a:prstGeom prst="rect">
              <a:avLst/>
            </a:prstGeom>
          </p:spPr>
          <p:txBody>
            <a:bodyPr lIns="0" tIns="0" rIns="0" bIns="0" rtlCol="0" anchor="ctr"/>
            <a:lstStyle/>
            <a:p>
              <a:pPr algn="ctr"/>
              <a:r>
                <a:rPr lang="en-US" sz="6000" b="1" dirty="0">
                  <a:solidFill>
                    <a:schemeClr val="bg1"/>
                  </a:solidFill>
                </a:rPr>
                <a:t>How It Will Solve the Problem</a:t>
              </a:r>
            </a:p>
          </p:txBody>
        </p:sp>
      </p:grpSp>
      <p:grpSp>
        <p:nvGrpSpPr>
          <p:cNvPr id="6" name="Group 6">
            <a:extLst>
              <a:ext uri="{FF2B5EF4-FFF2-40B4-BE49-F238E27FC236}">
                <a16:creationId xmlns:a16="http://schemas.microsoft.com/office/drawing/2014/main" id="{A9DFD802-A2D8-F30F-E1F6-1D93E85FCC4C}"/>
              </a:ext>
            </a:extLst>
          </p:cNvPr>
          <p:cNvGrpSpPr/>
          <p:nvPr/>
        </p:nvGrpSpPr>
        <p:grpSpPr>
          <a:xfrm>
            <a:off x="687928" y="390103"/>
            <a:ext cx="933839" cy="1277194"/>
            <a:chOff x="0" y="0"/>
            <a:chExt cx="1245119" cy="1702925"/>
          </a:xfrm>
        </p:grpSpPr>
        <p:sp>
          <p:nvSpPr>
            <p:cNvPr id="7" name="Freeform 7">
              <a:extLst>
                <a:ext uri="{FF2B5EF4-FFF2-40B4-BE49-F238E27FC236}">
                  <a16:creationId xmlns:a16="http://schemas.microsoft.com/office/drawing/2014/main" id="{EC013407-F2AE-DAA6-3611-820AE735A180}"/>
                </a:ext>
              </a:extLst>
            </p:cNvPr>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t="-27" b="-26"/>
              </a:stretch>
            </a:blipFill>
          </p:spPr>
          <p:txBody>
            <a:bodyPr/>
            <a:lstStyle/>
            <a:p>
              <a:endParaRPr lang="en-IN"/>
            </a:p>
          </p:txBody>
        </p:sp>
      </p:grpSp>
      <p:grpSp>
        <p:nvGrpSpPr>
          <p:cNvPr id="12" name="Group 12">
            <a:extLst>
              <a:ext uri="{FF2B5EF4-FFF2-40B4-BE49-F238E27FC236}">
                <a16:creationId xmlns:a16="http://schemas.microsoft.com/office/drawing/2014/main" id="{5423F4B5-E6E1-9163-86FF-A100D9948530}"/>
              </a:ext>
            </a:extLst>
          </p:cNvPr>
          <p:cNvGrpSpPr/>
          <p:nvPr/>
        </p:nvGrpSpPr>
        <p:grpSpPr>
          <a:xfrm>
            <a:off x="15895675" y="390103"/>
            <a:ext cx="2392325" cy="1277194"/>
            <a:chOff x="0" y="0"/>
            <a:chExt cx="3189767" cy="1702925"/>
          </a:xfrm>
        </p:grpSpPr>
        <p:sp>
          <p:nvSpPr>
            <p:cNvPr id="13" name="Freeform 13">
              <a:extLst>
                <a:ext uri="{FF2B5EF4-FFF2-40B4-BE49-F238E27FC236}">
                  <a16:creationId xmlns:a16="http://schemas.microsoft.com/office/drawing/2014/main" id="{1F01895C-93E6-48FC-29D6-40F3BDF8138C}"/>
                </a:ext>
              </a:extLst>
            </p:cNvPr>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3"/>
              <a:stretch>
                <a:fillRect t="-61914" r="-1" b="-61913"/>
              </a:stretch>
            </a:blipFill>
          </p:spPr>
          <p:txBody>
            <a:bodyPr/>
            <a:lstStyle/>
            <a:p>
              <a:endParaRPr lang="en-IN"/>
            </a:p>
          </p:txBody>
        </p:sp>
      </p:grpSp>
      <p:sp>
        <p:nvSpPr>
          <p:cNvPr id="14" name="Rectangle 4">
            <a:extLst>
              <a:ext uri="{FF2B5EF4-FFF2-40B4-BE49-F238E27FC236}">
                <a16:creationId xmlns:a16="http://schemas.microsoft.com/office/drawing/2014/main" id="{DB6006D5-26CE-F9E4-A324-11C7F6D1322D}"/>
              </a:ext>
            </a:extLst>
          </p:cNvPr>
          <p:cNvSpPr>
            <a:spLocks noChangeArrowheads="1"/>
          </p:cNvSpPr>
          <p:nvPr/>
        </p:nvSpPr>
        <p:spPr bwMode="auto">
          <a:xfrm>
            <a:off x="1066800" y="2365192"/>
            <a:ext cx="15719881"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500" b="0" i="0" u="none" strike="noStrike" cap="none" normalizeH="0" baseline="0" dirty="0">
                <a:ln>
                  <a:noFill/>
                </a:ln>
                <a:solidFill>
                  <a:schemeClr val="bg1"/>
                </a:solidFill>
                <a:effectLst/>
                <a:latin typeface="Aptos" panose="020B0004020202020204" pitchFamily="34" charset="0"/>
              </a:rPr>
              <a:t>Automates fouling identification and density measurement, reducing manual inspection and human errors.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500" b="0" i="0" u="none" strike="noStrike" cap="none" normalizeH="0" baseline="0" dirty="0">
              <a:ln>
                <a:noFill/>
              </a:ln>
              <a:solidFill>
                <a:schemeClr val="bg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500" b="0" i="0" u="none" strike="noStrike" cap="none" normalizeH="0" baseline="0" dirty="0">
                <a:ln>
                  <a:noFill/>
                </a:ln>
                <a:solidFill>
                  <a:schemeClr val="bg1"/>
                </a:solidFill>
                <a:effectLst/>
                <a:latin typeface="Aptos" panose="020B0004020202020204" pitchFamily="34" charset="0"/>
              </a:rPr>
              <a:t>Minimizes maintenance costs by enabling data-driven cleaning and repair decisions.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500" b="0" i="0" u="none" strike="noStrike" cap="none" normalizeH="0" baseline="0" dirty="0">
              <a:ln>
                <a:noFill/>
              </a:ln>
              <a:solidFill>
                <a:schemeClr val="bg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500" b="0" i="0" u="none" strike="noStrike" cap="none" normalizeH="0" baseline="0" dirty="0">
                <a:ln>
                  <a:noFill/>
                </a:ln>
                <a:solidFill>
                  <a:schemeClr val="bg1"/>
                </a:solidFill>
                <a:effectLst/>
                <a:latin typeface="Aptos" panose="020B0004020202020204" pitchFamily="34" charset="0"/>
              </a:rPr>
              <a:t>Optimizes dry-docking schedules, ensuring timely and efficient vessel upkeep.</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500" b="0" i="0" u="none" strike="noStrike" cap="none" normalizeH="0" baseline="0" dirty="0">
              <a:ln>
                <a:noFill/>
              </a:ln>
              <a:solidFill>
                <a:schemeClr val="bg1"/>
              </a:solidFill>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500" b="0" i="0" u="none" strike="noStrike" cap="none" normalizeH="0" baseline="0" dirty="0">
                <a:ln>
                  <a:noFill/>
                </a:ln>
                <a:solidFill>
                  <a:schemeClr val="bg1"/>
                </a:solidFill>
                <a:effectLst/>
                <a:latin typeface="Aptos" panose="020B0004020202020204" pitchFamily="34" charset="0"/>
              </a:rPr>
              <a:t>Reduces drag and invasive species risks, lowering fuel consumption and protecting the environment.</a:t>
            </a:r>
          </a:p>
        </p:txBody>
      </p:sp>
    </p:spTree>
    <p:extLst>
      <p:ext uri="{BB962C8B-B14F-4D97-AF65-F5344CB8AC3E}">
        <p14:creationId xmlns:p14="http://schemas.microsoft.com/office/powerpoint/2010/main" val="193864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a:extLst>
            <a:ext uri="{FF2B5EF4-FFF2-40B4-BE49-F238E27FC236}">
              <a16:creationId xmlns:a16="http://schemas.microsoft.com/office/drawing/2014/main" id="{4E0F54B5-26FA-FE29-1522-75400DBE17F7}"/>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C7BBE59-1A9C-4811-0006-E4FB479756E2}"/>
              </a:ext>
            </a:extLst>
          </p:cNvPr>
          <p:cNvGrpSpPr/>
          <p:nvPr/>
        </p:nvGrpSpPr>
        <p:grpSpPr>
          <a:xfrm>
            <a:off x="1874163" y="-535781"/>
            <a:ext cx="15544800" cy="3128962"/>
            <a:chOff x="0" y="0"/>
            <a:chExt cx="20726400" cy="4171950"/>
          </a:xfrm>
        </p:grpSpPr>
        <p:sp>
          <p:nvSpPr>
            <p:cNvPr id="3" name="Freeform 3">
              <a:extLst>
                <a:ext uri="{FF2B5EF4-FFF2-40B4-BE49-F238E27FC236}">
                  <a16:creationId xmlns:a16="http://schemas.microsoft.com/office/drawing/2014/main" id="{721A4A8D-10B6-E76D-33DC-BB3D15D878F8}"/>
                </a:ext>
              </a:extLst>
            </p:cNvPr>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txBody>
            <a:bodyPr/>
            <a:lstStyle/>
            <a:p>
              <a:endParaRPr lang="en-IN"/>
            </a:p>
          </p:txBody>
        </p:sp>
        <p:sp>
          <p:nvSpPr>
            <p:cNvPr id="4" name="TextBox 4">
              <a:extLst>
                <a:ext uri="{FF2B5EF4-FFF2-40B4-BE49-F238E27FC236}">
                  <a16:creationId xmlns:a16="http://schemas.microsoft.com/office/drawing/2014/main" id="{BF7022E6-8693-AF0C-78DA-526E66E96703}"/>
                </a:ext>
              </a:extLst>
            </p:cNvPr>
            <p:cNvSpPr txBox="1"/>
            <p:nvPr/>
          </p:nvSpPr>
          <p:spPr>
            <a:xfrm>
              <a:off x="0" y="-19050"/>
              <a:ext cx="20726400" cy="4191000"/>
            </a:xfrm>
            <a:prstGeom prst="rect">
              <a:avLst/>
            </a:prstGeom>
          </p:spPr>
          <p:txBody>
            <a:bodyPr lIns="0" tIns="0" rIns="0" bIns="0" rtlCol="0" anchor="ctr"/>
            <a:lstStyle/>
            <a:p>
              <a:pPr algn="ctr">
                <a:lnSpc>
                  <a:spcPts val="7200"/>
                </a:lnSpc>
              </a:pPr>
              <a:r>
                <a:rPr lang="en-US" sz="6000" b="1" dirty="0">
                  <a:solidFill>
                    <a:srgbClr val="FFFFFF"/>
                  </a:solidFill>
                  <a:latin typeface="Garamond Bold"/>
                  <a:ea typeface="Garamond Bold"/>
                  <a:cs typeface="Garamond Bold"/>
                  <a:sym typeface="Garamond Bold"/>
                </a:rPr>
                <a:t>FEATURES</a:t>
              </a:r>
            </a:p>
          </p:txBody>
        </p:sp>
      </p:grpSp>
      <p:sp>
        <p:nvSpPr>
          <p:cNvPr id="5" name="TextBox 5">
            <a:extLst>
              <a:ext uri="{FF2B5EF4-FFF2-40B4-BE49-F238E27FC236}">
                <a16:creationId xmlns:a16="http://schemas.microsoft.com/office/drawing/2014/main" id="{C25CC9CE-FE4B-9E05-93FA-733BC5DFD912}"/>
              </a:ext>
            </a:extLst>
          </p:cNvPr>
          <p:cNvSpPr txBox="1"/>
          <p:nvPr/>
        </p:nvSpPr>
        <p:spPr>
          <a:xfrm>
            <a:off x="1188363" y="1932166"/>
            <a:ext cx="15911274" cy="6093976"/>
          </a:xfrm>
          <a:prstGeom prst="rect">
            <a:avLst/>
          </a:prstGeom>
        </p:spPr>
        <p:txBody>
          <a:bodyPr lIns="0" tIns="0" rIns="0" bIns="0" rtlCol="0" anchor="t">
            <a:spAutoFit/>
          </a:bodyPr>
          <a:lstStyle/>
          <a:p>
            <a:r>
              <a:rPr lang="en-US" sz="3600" b="1" dirty="0">
                <a:solidFill>
                  <a:schemeClr val="bg1"/>
                </a:solidFill>
              </a:rPr>
              <a:t>Feature 1: Automated Species Classification</a:t>
            </a:r>
            <a:endParaRPr lang="en-US" sz="3600" dirty="0">
              <a:solidFill>
                <a:schemeClr val="bg1"/>
              </a:solidFill>
            </a:endParaRPr>
          </a:p>
          <a:p>
            <a:r>
              <a:rPr lang="en-US" sz="3600" dirty="0">
                <a:solidFill>
                  <a:schemeClr val="bg1"/>
                </a:solidFill>
              </a:rPr>
              <a:t>How: Deep learning models (e.g., YOLO/</a:t>
            </a:r>
            <a:r>
              <a:rPr lang="en-US" sz="3600" dirty="0" err="1">
                <a:solidFill>
                  <a:schemeClr val="bg1"/>
                </a:solidFill>
              </a:rPr>
              <a:t>ResNet</a:t>
            </a:r>
            <a:r>
              <a:rPr lang="en-US" sz="3600" dirty="0">
                <a:solidFill>
                  <a:schemeClr val="bg1"/>
                </a:solidFill>
              </a:rPr>
              <a:t>) trained on marine fouling datasets classify microorganisms, algae, barnacles, mussels, etc.</a:t>
            </a:r>
          </a:p>
          <a:p>
            <a:r>
              <a:rPr lang="en-US" sz="3600" dirty="0">
                <a:solidFill>
                  <a:schemeClr val="bg1"/>
                </a:solidFill>
              </a:rPr>
              <a:t>Why</a:t>
            </a:r>
            <a:r>
              <a:rPr lang="en-US" sz="3600" i="1" dirty="0">
                <a:solidFill>
                  <a:schemeClr val="bg1"/>
                </a:solidFill>
              </a:rPr>
              <a:t>:</a:t>
            </a:r>
            <a:r>
              <a:rPr lang="en-US" sz="3600" dirty="0">
                <a:solidFill>
                  <a:schemeClr val="bg1"/>
                </a:solidFill>
              </a:rPr>
              <a:t> Eliminates reliance on manual inspections, ensuring faster and more accurate detection.</a:t>
            </a:r>
          </a:p>
          <a:p>
            <a:endParaRPr lang="en-US" sz="3600" dirty="0">
              <a:solidFill>
                <a:schemeClr val="bg1"/>
              </a:solidFill>
            </a:endParaRPr>
          </a:p>
          <a:p>
            <a:endParaRPr lang="en-US" sz="3600" dirty="0">
              <a:solidFill>
                <a:schemeClr val="bg1"/>
              </a:solidFill>
            </a:endParaRPr>
          </a:p>
          <a:p>
            <a:r>
              <a:rPr lang="en-US" sz="3600" b="1" dirty="0">
                <a:solidFill>
                  <a:schemeClr val="bg1"/>
                </a:solidFill>
              </a:rPr>
              <a:t>Feature 2: Density Estimation of Fouling</a:t>
            </a:r>
            <a:endParaRPr lang="en-US" sz="3600" dirty="0">
              <a:solidFill>
                <a:schemeClr val="bg1"/>
              </a:solidFill>
            </a:endParaRPr>
          </a:p>
          <a:p>
            <a:r>
              <a:rPr lang="en-US" sz="3600" dirty="0">
                <a:solidFill>
                  <a:schemeClr val="bg1"/>
                </a:solidFill>
              </a:rPr>
              <a:t>How: Image segmentation and pixel-level analysis measure the percentage of surface covered.</a:t>
            </a:r>
          </a:p>
          <a:p>
            <a:r>
              <a:rPr lang="en-US" sz="3600" dirty="0">
                <a:solidFill>
                  <a:schemeClr val="bg1"/>
                </a:solidFill>
              </a:rPr>
              <a:t>Why</a:t>
            </a:r>
            <a:r>
              <a:rPr lang="en-US" sz="3600" i="1" dirty="0">
                <a:solidFill>
                  <a:schemeClr val="bg1"/>
                </a:solidFill>
              </a:rPr>
              <a:t>:</a:t>
            </a:r>
            <a:r>
              <a:rPr lang="en-US" sz="3600" dirty="0">
                <a:solidFill>
                  <a:schemeClr val="bg1"/>
                </a:solidFill>
              </a:rPr>
              <a:t> Provides quantitative data to assess severity and schedule timely cleaning.</a:t>
            </a:r>
          </a:p>
        </p:txBody>
      </p:sp>
      <p:grpSp>
        <p:nvGrpSpPr>
          <p:cNvPr id="6" name="Group 6">
            <a:extLst>
              <a:ext uri="{FF2B5EF4-FFF2-40B4-BE49-F238E27FC236}">
                <a16:creationId xmlns:a16="http://schemas.microsoft.com/office/drawing/2014/main" id="{05B0E953-7EA4-7B1D-49A6-6909095D9B2A}"/>
              </a:ext>
            </a:extLst>
          </p:cNvPr>
          <p:cNvGrpSpPr/>
          <p:nvPr/>
        </p:nvGrpSpPr>
        <p:grpSpPr>
          <a:xfrm>
            <a:off x="687928" y="390103"/>
            <a:ext cx="933839" cy="1277194"/>
            <a:chOff x="0" y="0"/>
            <a:chExt cx="1245119" cy="1702925"/>
          </a:xfrm>
        </p:grpSpPr>
        <p:sp>
          <p:nvSpPr>
            <p:cNvPr id="7" name="Freeform 7">
              <a:extLst>
                <a:ext uri="{FF2B5EF4-FFF2-40B4-BE49-F238E27FC236}">
                  <a16:creationId xmlns:a16="http://schemas.microsoft.com/office/drawing/2014/main" id="{47D4F378-1D91-4CD1-6F2C-6B9D237E5111}"/>
                </a:ext>
              </a:extLst>
            </p:cNvPr>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t="-27" b="-26"/>
              </a:stretch>
            </a:blipFill>
          </p:spPr>
          <p:txBody>
            <a:bodyPr/>
            <a:lstStyle/>
            <a:p>
              <a:endParaRPr lang="en-IN"/>
            </a:p>
          </p:txBody>
        </p:sp>
      </p:grpSp>
      <p:grpSp>
        <p:nvGrpSpPr>
          <p:cNvPr id="12" name="Group 12">
            <a:extLst>
              <a:ext uri="{FF2B5EF4-FFF2-40B4-BE49-F238E27FC236}">
                <a16:creationId xmlns:a16="http://schemas.microsoft.com/office/drawing/2014/main" id="{572776B2-6AFE-91ED-C4EC-DEC4E8B6EA75}"/>
              </a:ext>
            </a:extLst>
          </p:cNvPr>
          <p:cNvGrpSpPr/>
          <p:nvPr/>
        </p:nvGrpSpPr>
        <p:grpSpPr>
          <a:xfrm>
            <a:off x="15895675" y="390103"/>
            <a:ext cx="2392325" cy="1277194"/>
            <a:chOff x="0" y="0"/>
            <a:chExt cx="3189767" cy="1702925"/>
          </a:xfrm>
        </p:grpSpPr>
        <p:sp>
          <p:nvSpPr>
            <p:cNvPr id="13" name="Freeform 13">
              <a:extLst>
                <a:ext uri="{FF2B5EF4-FFF2-40B4-BE49-F238E27FC236}">
                  <a16:creationId xmlns:a16="http://schemas.microsoft.com/office/drawing/2014/main" id="{EE62A12D-4AD5-C886-22FE-1569491C9386}"/>
                </a:ext>
              </a:extLst>
            </p:cNvPr>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3"/>
              <a:stretch>
                <a:fillRect t="-61914" r="-1" b="-61913"/>
              </a:stretch>
            </a:blipFill>
          </p:spPr>
          <p:txBody>
            <a:bodyPr/>
            <a:lstStyle/>
            <a:p>
              <a:endParaRPr lang="en-IN"/>
            </a:p>
          </p:txBody>
        </p:sp>
      </p:grpSp>
    </p:spTree>
    <p:extLst>
      <p:ext uri="{BB962C8B-B14F-4D97-AF65-F5344CB8AC3E}">
        <p14:creationId xmlns:p14="http://schemas.microsoft.com/office/powerpoint/2010/main" val="270042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500"/>
                                        <p:tgtEl>
                                          <p:spTgt spid="5">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7" end="7"/>
                                            </p:txEl>
                                          </p:spTgt>
                                        </p:tgtEl>
                                        <p:attrNameLst>
                                          <p:attrName>style.visibility</p:attrName>
                                        </p:attrNameLst>
                                      </p:cBhvr>
                                      <p:to>
                                        <p:strVal val="visible"/>
                                      </p:to>
                                    </p:set>
                                    <p:animEffect transition="in" filter="fade">
                                      <p:cBhvr>
                                        <p:cTn id="2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a:extLst>
            <a:ext uri="{FF2B5EF4-FFF2-40B4-BE49-F238E27FC236}">
              <a16:creationId xmlns:a16="http://schemas.microsoft.com/office/drawing/2014/main" id="{A5DA4363-877D-7E43-3F6C-0AD17F3FA6E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ED8FE4C-0DDD-AE01-CAA0-32271479C22A}"/>
              </a:ext>
            </a:extLst>
          </p:cNvPr>
          <p:cNvGrpSpPr/>
          <p:nvPr/>
        </p:nvGrpSpPr>
        <p:grpSpPr>
          <a:xfrm>
            <a:off x="1874163" y="-535781"/>
            <a:ext cx="15544800" cy="3128962"/>
            <a:chOff x="0" y="0"/>
            <a:chExt cx="20726400" cy="4171950"/>
          </a:xfrm>
        </p:grpSpPr>
        <p:sp>
          <p:nvSpPr>
            <p:cNvPr id="3" name="Freeform 3">
              <a:extLst>
                <a:ext uri="{FF2B5EF4-FFF2-40B4-BE49-F238E27FC236}">
                  <a16:creationId xmlns:a16="http://schemas.microsoft.com/office/drawing/2014/main" id="{8C65A726-16D0-8771-A222-7BCDC34B1A26}"/>
                </a:ext>
              </a:extLst>
            </p:cNvPr>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txBody>
            <a:bodyPr/>
            <a:lstStyle/>
            <a:p>
              <a:endParaRPr lang="en-IN"/>
            </a:p>
          </p:txBody>
        </p:sp>
        <p:sp>
          <p:nvSpPr>
            <p:cNvPr id="4" name="TextBox 4">
              <a:extLst>
                <a:ext uri="{FF2B5EF4-FFF2-40B4-BE49-F238E27FC236}">
                  <a16:creationId xmlns:a16="http://schemas.microsoft.com/office/drawing/2014/main" id="{FB955725-0B14-C468-B164-A5A116D47F79}"/>
                </a:ext>
              </a:extLst>
            </p:cNvPr>
            <p:cNvSpPr txBox="1"/>
            <p:nvPr/>
          </p:nvSpPr>
          <p:spPr>
            <a:xfrm>
              <a:off x="0" y="-19050"/>
              <a:ext cx="20726400" cy="4191000"/>
            </a:xfrm>
            <a:prstGeom prst="rect">
              <a:avLst/>
            </a:prstGeom>
          </p:spPr>
          <p:txBody>
            <a:bodyPr lIns="0" tIns="0" rIns="0" bIns="0" rtlCol="0" anchor="ctr"/>
            <a:lstStyle/>
            <a:p>
              <a:pPr algn="ctr">
                <a:lnSpc>
                  <a:spcPts val="7200"/>
                </a:lnSpc>
              </a:pPr>
              <a:r>
                <a:rPr lang="en-US" sz="6000" b="1" dirty="0">
                  <a:solidFill>
                    <a:srgbClr val="FFFFFF"/>
                  </a:solidFill>
                  <a:latin typeface="Garamond Bold"/>
                  <a:ea typeface="Garamond Bold"/>
                  <a:cs typeface="Garamond Bold"/>
                  <a:sym typeface="Garamond Bold"/>
                </a:rPr>
                <a:t>FEATURES</a:t>
              </a:r>
            </a:p>
          </p:txBody>
        </p:sp>
      </p:grpSp>
      <p:sp>
        <p:nvSpPr>
          <p:cNvPr id="5" name="TextBox 5">
            <a:extLst>
              <a:ext uri="{FF2B5EF4-FFF2-40B4-BE49-F238E27FC236}">
                <a16:creationId xmlns:a16="http://schemas.microsoft.com/office/drawing/2014/main" id="{C2333A60-AB41-0AB1-CC64-333C40102F82}"/>
              </a:ext>
            </a:extLst>
          </p:cNvPr>
          <p:cNvSpPr txBox="1"/>
          <p:nvPr/>
        </p:nvSpPr>
        <p:spPr>
          <a:xfrm>
            <a:off x="1188363" y="1932166"/>
            <a:ext cx="16230600" cy="6093976"/>
          </a:xfrm>
          <a:prstGeom prst="rect">
            <a:avLst/>
          </a:prstGeom>
        </p:spPr>
        <p:txBody>
          <a:bodyPr wrap="square" lIns="0" tIns="0" rIns="0" bIns="0" rtlCol="0" anchor="t">
            <a:spAutoFit/>
          </a:bodyPr>
          <a:lstStyle/>
          <a:p>
            <a:r>
              <a:rPr lang="en-US" sz="3600" b="1" dirty="0">
                <a:solidFill>
                  <a:schemeClr val="bg1"/>
                </a:solidFill>
              </a:rPr>
              <a:t>Feature 3: Real-time Underwater Video Analysis</a:t>
            </a:r>
            <a:endParaRPr lang="en-US" sz="3600" dirty="0">
              <a:solidFill>
                <a:schemeClr val="bg1"/>
              </a:solidFill>
            </a:endParaRPr>
          </a:p>
          <a:p>
            <a:r>
              <a:rPr lang="en-US" sz="3600" b="1" dirty="0">
                <a:solidFill>
                  <a:schemeClr val="bg1"/>
                </a:solidFill>
              </a:rPr>
              <a:t>How:</a:t>
            </a:r>
            <a:r>
              <a:rPr lang="en-US" sz="3600" dirty="0">
                <a:solidFill>
                  <a:schemeClr val="bg1"/>
                </a:solidFill>
              </a:rPr>
              <a:t> Integration with underwater cameras/ROVs to process live feeds and run AI models directly for instant analysis.</a:t>
            </a:r>
            <a:br>
              <a:rPr lang="en-US" sz="3600" dirty="0">
                <a:solidFill>
                  <a:schemeClr val="bg1"/>
                </a:solidFill>
              </a:rPr>
            </a:br>
            <a:r>
              <a:rPr lang="en-US" sz="3600" b="1" dirty="0">
                <a:solidFill>
                  <a:schemeClr val="bg1"/>
                </a:solidFill>
              </a:rPr>
              <a:t>Why:</a:t>
            </a:r>
            <a:r>
              <a:rPr lang="en-US" sz="3600" dirty="0">
                <a:solidFill>
                  <a:schemeClr val="bg1"/>
                </a:solidFill>
              </a:rPr>
              <a:t> Enables on-the-spot condition monitoring without dry-docking, saving time and ensuring continuous operational readiness.</a:t>
            </a:r>
          </a:p>
          <a:p>
            <a:endParaRPr lang="en-US" sz="3600" dirty="0">
              <a:solidFill>
                <a:schemeClr val="bg1"/>
              </a:solidFill>
            </a:endParaRPr>
          </a:p>
          <a:p>
            <a:endParaRPr lang="en-US" sz="3600" dirty="0">
              <a:solidFill>
                <a:schemeClr val="bg1"/>
              </a:solidFill>
            </a:endParaRPr>
          </a:p>
          <a:p>
            <a:r>
              <a:rPr lang="en-US" sz="3600" b="1" dirty="0">
                <a:solidFill>
                  <a:schemeClr val="bg1"/>
                </a:solidFill>
              </a:rPr>
              <a:t>Feature 4: Dashboard &amp; Visualization</a:t>
            </a:r>
            <a:endParaRPr lang="en-US" sz="3600" dirty="0">
              <a:solidFill>
                <a:schemeClr val="bg1"/>
              </a:solidFill>
            </a:endParaRPr>
          </a:p>
          <a:p>
            <a:r>
              <a:rPr lang="en-US" sz="3600" i="1" dirty="0">
                <a:solidFill>
                  <a:schemeClr val="bg1"/>
                </a:solidFill>
              </a:rPr>
              <a:t>How:</a:t>
            </a:r>
            <a:r>
              <a:rPr lang="en-US" sz="3600" dirty="0">
                <a:solidFill>
                  <a:schemeClr val="bg1"/>
                </a:solidFill>
              </a:rPr>
              <a:t> Interactive web dashboard (Flask/Django + </a:t>
            </a:r>
            <a:r>
              <a:rPr lang="en-US" sz="3600" dirty="0" err="1">
                <a:solidFill>
                  <a:schemeClr val="bg1"/>
                </a:solidFill>
              </a:rPr>
              <a:t>Plotly</a:t>
            </a:r>
            <a:r>
              <a:rPr lang="en-US" sz="3600" dirty="0">
                <a:solidFill>
                  <a:schemeClr val="bg1"/>
                </a:solidFill>
              </a:rPr>
              <a:t>/Power BI) for classification results, density heatmaps, and trend graphs.</a:t>
            </a:r>
          </a:p>
          <a:p>
            <a:r>
              <a:rPr lang="en-US" sz="3600" i="1" dirty="0">
                <a:solidFill>
                  <a:schemeClr val="bg1"/>
                </a:solidFill>
              </a:rPr>
              <a:t>Why:</a:t>
            </a:r>
            <a:r>
              <a:rPr lang="en-US" sz="3600" dirty="0">
                <a:solidFill>
                  <a:schemeClr val="bg1"/>
                </a:solidFill>
              </a:rPr>
              <a:t> Makes data actionable and accessible for naval engineers and decision-makers</a:t>
            </a:r>
            <a:r>
              <a:rPr lang="en-US" sz="3600" dirty="0"/>
              <a:t>.</a:t>
            </a:r>
          </a:p>
        </p:txBody>
      </p:sp>
      <p:grpSp>
        <p:nvGrpSpPr>
          <p:cNvPr id="6" name="Group 6">
            <a:extLst>
              <a:ext uri="{FF2B5EF4-FFF2-40B4-BE49-F238E27FC236}">
                <a16:creationId xmlns:a16="http://schemas.microsoft.com/office/drawing/2014/main" id="{727061B4-A4F0-1465-2F0F-91B9BC8A173E}"/>
              </a:ext>
            </a:extLst>
          </p:cNvPr>
          <p:cNvGrpSpPr/>
          <p:nvPr/>
        </p:nvGrpSpPr>
        <p:grpSpPr>
          <a:xfrm>
            <a:off x="687928" y="390103"/>
            <a:ext cx="933839" cy="1277194"/>
            <a:chOff x="0" y="0"/>
            <a:chExt cx="1245119" cy="1702925"/>
          </a:xfrm>
        </p:grpSpPr>
        <p:sp>
          <p:nvSpPr>
            <p:cNvPr id="7" name="Freeform 7">
              <a:extLst>
                <a:ext uri="{FF2B5EF4-FFF2-40B4-BE49-F238E27FC236}">
                  <a16:creationId xmlns:a16="http://schemas.microsoft.com/office/drawing/2014/main" id="{CFA13FE0-24A6-A942-3216-64FE9623D18C}"/>
                </a:ext>
              </a:extLst>
            </p:cNvPr>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t="-27" b="-26"/>
              </a:stretch>
            </a:blipFill>
          </p:spPr>
          <p:txBody>
            <a:bodyPr/>
            <a:lstStyle/>
            <a:p>
              <a:endParaRPr lang="en-IN"/>
            </a:p>
          </p:txBody>
        </p:sp>
      </p:grpSp>
      <p:grpSp>
        <p:nvGrpSpPr>
          <p:cNvPr id="12" name="Group 12">
            <a:extLst>
              <a:ext uri="{FF2B5EF4-FFF2-40B4-BE49-F238E27FC236}">
                <a16:creationId xmlns:a16="http://schemas.microsoft.com/office/drawing/2014/main" id="{499DF135-8057-CBC7-A986-6954E94C6E5D}"/>
              </a:ext>
            </a:extLst>
          </p:cNvPr>
          <p:cNvGrpSpPr/>
          <p:nvPr/>
        </p:nvGrpSpPr>
        <p:grpSpPr>
          <a:xfrm>
            <a:off x="15895675" y="390103"/>
            <a:ext cx="2392325" cy="1277194"/>
            <a:chOff x="0" y="0"/>
            <a:chExt cx="3189767" cy="1702925"/>
          </a:xfrm>
        </p:grpSpPr>
        <p:sp>
          <p:nvSpPr>
            <p:cNvPr id="13" name="Freeform 13">
              <a:extLst>
                <a:ext uri="{FF2B5EF4-FFF2-40B4-BE49-F238E27FC236}">
                  <a16:creationId xmlns:a16="http://schemas.microsoft.com/office/drawing/2014/main" id="{6741A531-5F36-103D-0E90-14F5A4EE5FDA}"/>
                </a:ext>
              </a:extLst>
            </p:cNvPr>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3"/>
              <a:stretch>
                <a:fillRect t="-61914" r="-1" b="-61913"/>
              </a:stretch>
            </a:blipFill>
          </p:spPr>
          <p:txBody>
            <a:bodyPr/>
            <a:lstStyle/>
            <a:p>
              <a:endParaRPr lang="en-IN"/>
            </a:p>
          </p:txBody>
        </p:sp>
      </p:grpSp>
    </p:spTree>
    <p:extLst>
      <p:ext uri="{BB962C8B-B14F-4D97-AF65-F5344CB8AC3E}">
        <p14:creationId xmlns:p14="http://schemas.microsoft.com/office/powerpoint/2010/main" val="245453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a:extLst>
            <a:ext uri="{FF2B5EF4-FFF2-40B4-BE49-F238E27FC236}">
              <a16:creationId xmlns:a16="http://schemas.microsoft.com/office/drawing/2014/main" id="{8988CFA7-6C54-2C82-BA9A-7F2465DCD9C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11147B2-129E-33D6-38D0-78400575B3FB}"/>
              </a:ext>
            </a:extLst>
          </p:cNvPr>
          <p:cNvGrpSpPr/>
          <p:nvPr/>
        </p:nvGrpSpPr>
        <p:grpSpPr>
          <a:xfrm>
            <a:off x="1874163" y="-535781"/>
            <a:ext cx="15544800" cy="3128962"/>
            <a:chOff x="0" y="0"/>
            <a:chExt cx="20726400" cy="4171950"/>
          </a:xfrm>
        </p:grpSpPr>
        <p:sp>
          <p:nvSpPr>
            <p:cNvPr id="3" name="Freeform 3">
              <a:extLst>
                <a:ext uri="{FF2B5EF4-FFF2-40B4-BE49-F238E27FC236}">
                  <a16:creationId xmlns:a16="http://schemas.microsoft.com/office/drawing/2014/main" id="{72B9211B-175E-B9C0-29E1-E7B95E2DD7AF}"/>
                </a:ext>
              </a:extLst>
            </p:cNvPr>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txBody>
            <a:bodyPr/>
            <a:lstStyle/>
            <a:p>
              <a:endParaRPr lang="en-IN"/>
            </a:p>
          </p:txBody>
        </p:sp>
        <p:sp>
          <p:nvSpPr>
            <p:cNvPr id="4" name="TextBox 4">
              <a:extLst>
                <a:ext uri="{FF2B5EF4-FFF2-40B4-BE49-F238E27FC236}">
                  <a16:creationId xmlns:a16="http://schemas.microsoft.com/office/drawing/2014/main" id="{AEE6272E-1F90-3129-8822-BFA6058354C2}"/>
                </a:ext>
              </a:extLst>
            </p:cNvPr>
            <p:cNvSpPr txBox="1"/>
            <p:nvPr/>
          </p:nvSpPr>
          <p:spPr>
            <a:xfrm>
              <a:off x="0" y="-19050"/>
              <a:ext cx="20726400" cy="4191000"/>
            </a:xfrm>
            <a:prstGeom prst="rect">
              <a:avLst/>
            </a:prstGeom>
          </p:spPr>
          <p:txBody>
            <a:bodyPr lIns="0" tIns="0" rIns="0" bIns="0" rtlCol="0" anchor="ctr"/>
            <a:lstStyle/>
            <a:p>
              <a:pPr algn="ctr">
                <a:lnSpc>
                  <a:spcPts val="7200"/>
                </a:lnSpc>
              </a:pPr>
              <a:r>
                <a:rPr lang="en-US" sz="6000" b="1" dirty="0">
                  <a:solidFill>
                    <a:srgbClr val="FFFFFF"/>
                  </a:solidFill>
                  <a:latin typeface="Garamond Bold"/>
                  <a:ea typeface="Garamond Bold"/>
                  <a:cs typeface="Garamond Bold"/>
                  <a:sym typeface="Garamond Bold"/>
                </a:rPr>
                <a:t>FEATURES</a:t>
              </a:r>
            </a:p>
          </p:txBody>
        </p:sp>
      </p:grpSp>
      <p:sp>
        <p:nvSpPr>
          <p:cNvPr id="5" name="TextBox 5">
            <a:extLst>
              <a:ext uri="{FF2B5EF4-FFF2-40B4-BE49-F238E27FC236}">
                <a16:creationId xmlns:a16="http://schemas.microsoft.com/office/drawing/2014/main" id="{C5543720-2D01-E974-54D6-851B6F97AFE5}"/>
              </a:ext>
            </a:extLst>
          </p:cNvPr>
          <p:cNvSpPr txBox="1"/>
          <p:nvPr/>
        </p:nvSpPr>
        <p:spPr>
          <a:xfrm>
            <a:off x="1188363" y="1932166"/>
            <a:ext cx="14707312" cy="7755969"/>
          </a:xfrm>
          <a:prstGeom prst="rect">
            <a:avLst/>
          </a:prstGeom>
        </p:spPr>
        <p:txBody>
          <a:bodyPr wrap="square" lIns="0" tIns="0" rIns="0" bIns="0" rtlCol="0" anchor="t">
            <a:spAutoFit/>
          </a:bodyPr>
          <a:lstStyle/>
          <a:p>
            <a:r>
              <a:rPr lang="en-US" sz="3600" b="1" dirty="0">
                <a:solidFill>
                  <a:schemeClr val="bg1"/>
                </a:solidFill>
              </a:rPr>
              <a:t>Feature 5: Alert &amp; Notification System</a:t>
            </a:r>
            <a:endParaRPr lang="en-US" sz="3600" dirty="0">
              <a:solidFill>
                <a:schemeClr val="bg1"/>
              </a:solidFill>
            </a:endParaRPr>
          </a:p>
          <a:p>
            <a:r>
              <a:rPr lang="en-US" sz="3600" i="1" dirty="0">
                <a:solidFill>
                  <a:schemeClr val="bg1"/>
                </a:solidFill>
              </a:rPr>
              <a:t>How:</a:t>
            </a:r>
            <a:r>
              <a:rPr lang="en-US" sz="3600" dirty="0">
                <a:solidFill>
                  <a:schemeClr val="bg1"/>
                </a:solidFill>
              </a:rPr>
              <a:t> Threshold-based triggers send alerts when density exceeds critical levels.</a:t>
            </a:r>
          </a:p>
          <a:p>
            <a:r>
              <a:rPr lang="en-US" sz="3600" i="1" dirty="0">
                <a:solidFill>
                  <a:schemeClr val="bg1"/>
                </a:solidFill>
              </a:rPr>
              <a:t>Why:</a:t>
            </a:r>
            <a:r>
              <a:rPr lang="en-US" sz="3600" dirty="0">
                <a:solidFill>
                  <a:schemeClr val="bg1"/>
                </a:solidFill>
              </a:rPr>
              <a:t> Prevents late detection that leads to operational inefficiency and high costs.</a:t>
            </a:r>
          </a:p>
          <a:p>
            <a:endParaRPr lang="en-US" sz="3600" dirty="0">
              <a:solidFill>
                <a:schemeClr val="bg1"/>
              </a:solidFill>
            </a:endParaRPr>
          </a:p>
          <a:p>
            <a:r>
              <a:rPr lang="en-US" sz="3600" b="1" dirty="0">
                <a:solidFill>
                  <a:schemeClr val="bg1"/>
                </a:solidFill>
              </a:rPr>
              <a:t>Feature 6: Historical Data &amp; Trend Analysis</a:t>
            </a:r>
          </a:p>
          <a:p>
            <a:r>
              <a:rPr lang="en-US" sz="3600" i="1" dirty="0">
                <a:solidFill>
                  <a:schemeClr val="bg1"/>
                </a:solidFill>
              </a:rPr>
              <a:t>How:</a:t>
            </a:r>
            <a:r>
              <a:rPr lang="en-US" sz="3600" dirty="0">
                <a:solidFill>
                  <a:schemeClr val="bg1"/>
                </a:solidFill>
              </a:rPr>
              <a:t> Stores inspection results in a database and applies predictive analytics.</a:t>
            </a:r>
          </a:p>
          <a:p>
            <a:r>
              <a:rPr lang="en-US" sz="3600" i="1" dirty="0">
                <a:solidFill>
                  <a:schemeClr val="bg1"/>
                </a:solidFill>
              </a:rPr>
              <a:t>Why:</a:t>
            </a:r>
            <a:r>
              <a:rPr lang="en-US" sz="3600" dirty="0">
                <a:solidFill>
                  <a:schemeClr val="bg1"/>
                </a:solidFill>
              </a:rPr>
              <a:t> Helps plan long-term maintenance schedules and reduces downtime.</a:t>
            </a:r>
          </a:p>
          <a:p>
            <a:endParaRPr lang="en-US" sz="3600" dirty="0">
              <a:solidFill>
                <a:schemeClr val="bg1"/>
              </a:solidFill>
            </a:endParaRPr>
          </a:p>
          <a:p>
            <a:r>
              <a:rPr lang="en-US" sz="3600" b="1" dirty="0">
                <a:solidFill>
                  <a:schemeClr val="bg1"/>
                </a:solidFill>
              </a:rPr>
              <a:t>Feature 7: Scalability &amp; Adaptability</a:t>
            </a:r>
            <a:endParaRPr lang="en-US" sz="3600" dirty="0">
              <a:solidFill>
                <a:schemeClr val="bg1"/>
              </a:solidFill>
            </a:endParaRPr>
          </a:p>
          <a:p>
            <a:r>
              <a:rPr lang="en-US" sz="3600" i="1" dirty="0">
                <a:solidFill>
                  <a:schemeClr val="bg1"/>
                </a:solidFill>
              </a:rPr>
              <a:t>How:</a:t>
            </a:r>
            <a:r>
              <a:rPr lang="en-US" sz="3600" dirty="0">
                <a:solidFill>
                  <a:schemeClr val="bg1"/>
                </a:solidFill>
              </a:rPr>
              <a:t> Modular design to support different vessel sizes, offshore rigs, and ports.</a:t>
            </a:r>
          </a:p>
          <a:p>
            <a:r>
              <a:rPr lang="en-US" sz="3600" i="1" dirty="0">
                <a:solidFill>
                  <a:schemeClr val="bg1"/>
                </a:solidFill>
              </a:rPr>
              <a:t>Why:</a:t>
            </a:r>
            <a:r>
              <a:rPr lang="en-US" sz="3600" dirty="0">
                <a:solidFill>
                  <a:schemeClr val="bg1"/>
                </a:solidFill>
              </a:rPr>
              <a:t> Makes the solution versatile across multiple naval and industrial applications.</a:t>
            </a:r>
          </a:p>
          <a:p>
            <a:endParaRPr lang="en-US" sz="3600" dirty="0">
              <a:solidFill>
                <a:schemeClr val="bg1"/>
              </a:solidFill>
            </a:endParaRPr>
          </a:p>
        </p:txBody>
      </p:sp>
      <p:grpSp>
        <p:nvGrpSpPr>
          <p:cNvPr id="6" name="Group 6">
            <a:extLst>
              <a:ext uri="{FF2B5EF4-FFF2-40B4-BE49-F238E27FC236}">
                <a16:creationId xmlns:a16="http://schemas.microsoft.com/office/drawing/2014/main" id="{27B0A254-6717-40A8-0BD8-DCA48F23C43E}"/>
              </a:ext>
            </a:extLst>
          </p:cNvPr>
          <p:cNvGrpSpPr/>
          <p:nvPr/>
        </p:nvGrpSpPr>
        <p:grpSpPr>
          <a:xfrm>
            <a:off x="687928" y="390103"/>
            <a:ext cx="933839" cy="1277194"/>
            <a:chOff x="0" y="0"/>
            <a:chExt cx="1245119" cy="1702925"/>
          </a:xfrm>
        </p:grpSpPr>
        <p:sp>
          <p:nvSpPr>
            <p:cNvPr id="7" name="Freeform 7">
              <a:extLst>
                <a:ext uri="{FF2B5EF4-FFF2-40B4-BE49-F238E27FC236}">
                  <a16:creationId xmlns:a16="http://schemas.microsoft.com/office/drawing/2014/main" id="{ACDECB82-F36F-6AD6-6FBC-9A36648EF9A9}"/>
                </a:ext>
              </a:extLst>
            </p:cNvPr>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t="-27" b="-26"/>
              </a:stretch>
            </a:blipFill>
          </p:spPr>
          <p:txBody>
            <a:bodyPr/>
            <a:lstStyle/>
            <a:p>
              <a:endParaRPr lang="en-IN"/>
            </a:p>
          </p:txBody>
        </p:sp>
      </p:grpSp>
      <p:grpSp>
        <p:nvGrpSpPr>
          <p:cNvPr id="12" name="Group 12">
            <a:extLst>
              <a:ext uri="{FF2B5EF4-FFF2-40B4-BE49-F238E27FC236}">
                <a16:creationId xmlns:a16="http://schemas.microsoft.com/office/drawing/2014/main" id="{610E051A-8F87-C3A3-E78B-59976448B2F8}"/>
              </a:ext>
            </a:extLst>
          </p:cNvPr>
          <p:cNvGrpSpPr/>
          <p:nvPr/>
        </p:nvGrpSpPr>
        <p:grpSpPr>
          <a:xfrm>
            <a:off x="15895675" y="390103"/>
            <a:ext cx="2392325" cy="1277194"/>
            <a:chOff x="0" y="0"/>
            <a:chExt cx="3189767" cy="1702925"/>
          </a:xfrm>
        </p:grpSpPr>
        <p:sp>
          <p:nvSpPr>
            <p:cNvPr id="13" name="Freeform 13">
              <a:extLst>
                <a:ext uri="{FF2B5EF4-FFF2-40B4-BE49-F238E27FC236}">
                  <a16:creationId xmlns:a16="http://schemas.microsoft.com/office/drawing/2014/main" id="{EF8FD2C4-70AB-D08B-9695-718F9B265D2D}"/>
                </a:ext>
              </a:extLst>
            </p:cNvPr>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3"/>
              <a:stretch>
                <a:fillRect t="-61914" r="-1" b="-61913"/>
              </a:stretch>
            </a:blipFill>
          </p:spPr>
          <p:txBody>
            <a:bodyPr/>
            <a:lstStyle/>
            <a:p>
              <a:endParaRPr lang="en-IN"/>
            </a:p>
          </p:txBody>
        </p:sp>
      </p:grpSp>
    </p:spTree>
    <p:extLst>
      <p:ext uri="{BB962C8B-B14F-4D97-AF65-F5344CB8AC3E}">
        <p14:creationId xmlns:p14="http://schemas.microsoft.com/office/powerpoint/2010/main" val="388002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500"/>
                                        <p:tgtEl>
                                          <p:spTgt spid="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500"/>
                                        <p:tgtEl>
                                          <p:spTgt spid="5">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500"/>
                                        <p:tgtEl>
                                          <p:spTgt spid="5">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fade">
                                      <p:cBhvr>
                                        <p:cTn id="52"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371600" y="-278131"/>
            <a:ext cx="15544800" cy="3128962"/>
            <a:chOff x="0" y="0"/>
            <a:chExt cx="20726400" cy="4171950"/>
          </a:xfrm>
        </p:grpSpPr>
        <p:sp>
          <p:nvSpPr>
            <p:cNvPr id="3" name="Freeform 3"/>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txBody>
            <a:bodyPr/>
            <a:lstStyle/>
            <a:p>
              <a:endParaRPr lang="en-IN"/>
            </a:p>
          </p:txBody>
        </p:sp>
        <p:sp>
          <p:nvSpPr>
            <p:cNvPr id="4" name="TextBox 4"/>
            <p:cNvSpPr txBox="1"/>
            <p:nvPr/>
          </p:nvSpPr>
          <p:spPr>
            <a:xfrm>
              <a:off x="0" y="-19050"/>
              <a:ext cx="20726400" cy="4191000"/>
            </a:xfrm>
            <a:prstGeom prst="rect">
              <a:avLst/>
            </a:prstGeom>
          </p:spPr>
          <p:txBody>
            <a:bodyPr lIns="0" tIns="0" rIns="0" bIns="0" rtlCol="0" anchor="ctr"/>
            <a:lstStyle/>
            <a:p>
              <a:pPr algn="ctr">
                <a:lnSpc>
                  <a:spcPts val="7200"/>
                </a:lnSpc>
              </a:pPr>
              <a:r>
                <a:rPr lang="en-US" sz="6000" b="1" dirty="0">
                  <a:solidFill>
                    <a:srgbClr val="FFFFFF"/>
                  </a:solidFill>
                  <a:latin typeface="Garamond Bold"/>
                  <a:ea typeface="Garamond Bold"/>
                  <a:cs typeface="Garamond Bold"/>
                  <a:sym typeface="Garamond Bold"/>
                </a:rPr>
                <a:t>TECHNICAL APPROACH</a:t>
              </a:r>
            </a:p>
          </p:txBody>
        </p:sp>
      </p:grpSp>
      <p:sp>
        <p:nvSpPr>
          <p:cNvPr id="5" name="TextBox 5"/>
          <p:cNvSpPr txBox="1"/>
          <p:nvPr/>
        </p:nvSpPr>
        <p:spPr>
          <a:xfrm>
            <a:off x="1828800" y="2400300"/>
            <a:ext cx="13863568" cy="6771084"/>
          </a:xfrm>
          <a:prstGeom prst="rect">
            <a:avLst/>
          </a:prstGeom>
        </p:spPr>
        <p:txBody>
          <a:bodyPr lIns="0" tIns="0" rIns="0" bIns="0" rtlCol="0" anchor="t">
            <a:spAutoFit/>
          </a:bodyPr>
          <a:lstStyle/>
          <a:p>
            <a:r>
              <a:rPr lang="en-IN" sz="3900" b="1" dirty="0">
                <a:solidFill>
                  <a:schemeClr val="bg1"/>
                </a:solidFill>
              </a:rPr>
              <a:t>Tech Stack (Planned)</a:t>
            </a:r>
            <a:endParaRPr lang="en-IN" sz="3900" dirty="0">
              <a:solidFill>
                <a:schemeClr val="bg1"/>
              </a:solidFill>
            </a:endParaRPr>
          </a:p>
          <a:p>
            <a:endParaRPr lang="en-IN" sz="3900" b="1" dirty="0">
              <a:solidFill>
                <a:schemeClr val="bg1"/>
              </a:solidFill>
            </a:endParaRPr>
          </a:p>
          <a:p>
            <a:r>
              <a:rPr lang="en-US" sz="3900" b="1" dirty="0">
                <a:solidFill>
                  <a:schemeClr val="bg1"/>
                </a:solidFill>
              </a:rPr>
              <a:t>4. Tech Stack Used</a:t>
            </a:r>
          </a:p>
          <a:p>
            <a:endParaRPr lang="en-US" sz="3900" b="1" dirty="0">
              <a:solidFill>
                <a:schemeClr val="bg1"/>
              </a:solidFill>
            </a:endParaRPr>
          </a:p>
          <a:p>
            <a:r>
              <a:rPr lang="en-US" sz="3900" b="1" dirty="0">
                <a:solidFill>
                  <a:schemeClr val="bg1"/>
                </a:solidFill>
              </a:rPr>
              <a:t>AI/ML:</a:t>
            </a:r>
            <a:r>
              <a:rPr lang="en-US" sz="3900" dirty="0">
                <a:solidFill>
                  <a:schemeClr val="bg1"/>
                </a:solidFill>
              </a:rPr>
              <a:t> Python, TensorFlow/</a:t>
            </a:r>
            <a:r>
              <a:rPr lang="en-US" sz="3900" dirty="0" err="1">
                <a:solidFill>
                  <a:schemeClr val="bg1"/>
                </a:solidFill>
              </a:rPr>
              <a:t>PyTorch</a:t>
            </a:r>
            <a:r>
              <a:rPr lang="en-US" sz="3900" dirty="0">
                <a:solidFill>
                  <a:schemeClr val="bg1"/>
                </a:solidFill>
              </a:rPr>
              <a:t>, YOLOv8/</a:t>
            </a:r>
            <a:r>
              <a:rPr lang="en-US" sz="3900" dirty="0" err="1">
                <a:solidFill>
                  <a:schemeClr val="bg1"/>
                </a:solidFill>
              </a:rPr>
              <a:t>ResNet</a:t>
            </a:r>
            <a:r>
              <a:rPr lang="en-US" sz="3900" dirty="0">
                <a:solidFill>
                  <a:schemeClr val="bg1"/>
                </a:solidFill>
              </a:rPr>
              <a:t>, OpenCV</a:t>
            </a:r>
          </a:p>
          <a:p>
            <a:r>
              <a:rPr lang="en-US" sz="3900" b="1" dirty="0">
                <a:solidFill>
                  <a:schemeClr val="bg1"/>
                </a:solidFill>
              </a:rPr>
              <a:t>Data Storage:</a:t>
            </a:r>
            <a:r>
              <a:rPr lang="en-US" sz="3900" dirty="0">
                <a:solidFill>
                  <a:schemeClr val="bg1"/>
                </a:solidFill>
              </a:rPr>
              <a:t> PostgreSQL / SQLite</a:t>
            </a:r>
          </a:p>
          <a:p>
            <a:r>
              <a:rPr lang="en-US" sz="3900" b="1" dirty="0">
                <a:solidFill>
                  <a:schemeClr val="bg1"/>
                </a:solidFill>
              </a:rPr>
              <a:t>Backend:</a:t>
            </a:r>
            <a:r>
              <a:rPr lang="en-US" sz="3900" dirty="0">
                <a:solidFill>
                  <a:schemeClr val="bg1"/>
                </a:solidFill>
              </a:rPr>
              <a:t> Flask / </a:t>
            </a:r>
            <a:r>
              <a:rPr lang="en-US" sz="3900" dirty="0" err="1">
                <a:solidFill>
                  <a:schemeClr val="bg1"/>
                </a:solidFill>
              </a:rPr>
              <a:t>FastAPI</a:t>
            </a:r>
            <a:endParaRPr lang="en-US" sz="3900" dirty="0">
              <a:solidFill>
                <a:schemeClr val="bg1"/>
              </a:solidFill>
            </a:endParaRPr>
          </a:p>
          <a:p>
            <a:r>
              <a:rPr lang="en-US" sz="3900" b="1" dirty="0">
                <a:solidFill>
                  <a:schemeClr val="bg1"/>
                </a:solidFill>
              </a:rPr>
              <a:t>Frontend:</a:t>
            </a:r>
            <a:r>
              <a:rPr lang="en-US" sz="3900" dirty="0">
                <a:solidFill>
                  <a:schemeClr val="bg1"/>
                </a:solidFill>
              </a:rPr>
              <a:t> React / Dash / Power BI for visualization</a:t>
            </a:r>
          </a:p>
          <a:p>
            <a:r>
              <a:rPr lang="en-US" sz="3900" b="1" dirty="0">
                <a:solidFill>
                  <a:schemeClr val="bg1"/>
                </a:solidFill>
              </a:rPr>
              <a:t>Deployment:</a:t>
            </a:r>
            <a:r>
              <a:rPr lang="en-US" sz="3900" dirty="0">
                <a:solidFill>
                  <a:schemeClr val="bg1"/>
                </a:solidFill>
              </a:rPr>
              <a:t> Docker, NVIDIA Jetson (for edge AI), Cloud (AWS/GCP/Azure optional)</a:t>
            </a:r>
          </a:p>
          <a:p>
            <a:r>
              <a:rPr lang="en-US" sz="3900" b="1" dirty="0">
                <a:solidFill>
                  <a:schemeClr val="bg1"/>
                </a:solidFill>
              </a:rPr>
              <a:t>Hardware:</a:t>
            </a:r>
            <a:r>
              <a:rPr lang="en-US" sz="3900" dirty="0">
                <a:solidFill>
                  <a:schemeClr val="bg1"/>
                </a:solidFill>
              </a:rPr>
              <a:t> Underwater cameras, drones, ROVs</a:t>
            </a:r>
          </a:p>
        </p:txBody>
      </p:sp>
      <p:grpSp>
        <p:nvGrpSpPr>
          <p:cNvPr id="6" name="Group 6"/>
          <p:cNvGrpSpPr/>
          <p:nvPr/>
        </p:nvGrpSpPr>
        <p:grpSpPr>
          <a:xfrm>
            <a:off x="687928" y="390103"/>
            <a:ext cx="933839" cy="1277194"/>
            <a:chOff x="0" y="0"/>
            <a:chExt cx="1245119" cy="1702925"/>
          </a:xfrm>
        </p:grpSpPr>
        <p:sp>
          <p:nvSpPr>
            <p:cNvPr id="7" name="Freeform 7"/>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t="-27" b="-26"/>
              </a:stretch>
            </a:blipFill>
          </p:spPr>
          <p:txBody>
            <a:bodyPr/>
            <a:lstStyle/>
            <a:p>
              <a:endParaRPr lang="en-IN"/>
            </a:p>
          </p:txBody>
        </p:sp>
      </p:grpSp>
      <p:grpSp>
        <p:nvGrpSpPr>
          <p:cNvPr id="12" name="Group 12"/>
          <p:cNvGrpSpPr/>
          <p:nvPr/>
        </p:nvGrpSpPr>
        <p:grpSpPr>
          <a:xfrm>
            <a:off x="15895675" y="390103"/>
            <a:ext cx="2392325" cy="1277194"/>
            <a:chOff x="0" y="0"/>
            <a:chExt cx="3189767" cy="1702925"/>
          </a:xfrm>
        </p:grpSpPr>
        <p:sp>
          <p:nvSpPr>
            <p:cNvPr id="13" name="Freeform 13"/>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3"/>
              <a:stretch>
                <a:fillRect t="-61914" r="-1" b="-61913"/>
              </a:stretch>
            </a:blipFill>
          </p:spPr>
          <p:txBody>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371600" y="-340148"/>
            <a:ext cx="15544800" cy="3128962"/>
            <a:chOff x="0" y="0"/>
            <a:chExt cx="20726400" cy="4171950"/>
          </a:xfrm>
        </p:grpSpPr>
        <p:sp>
          <p:nvSpPr>
            <p:cNvPr id="3" name="Freeform 3"/>
            <p:cNvSpPr/>
            <p:nvPr/>
          </p:nvSpPr>
          <p:spPr>
            <a:xfrm>
              <a:off x="0" y="0"/>
              <a:ext cx="20726400" cy="4171950"/>
            </a:xfrm>
            <a:custGeom>
              <a:avLst/>
              <a:gdLst/>
              <a:ahLst/>
              <a:cxnLst/>
              <a:rect l="l" t="t" r="r" b="b"/>
              <a:pathLst>
                <a:path w="20726400" h="4171950">
                  <a:moveTo>
                    <a:pt x="0" y="0"/>
                  </a:moveTo>
                  <a:lnTo>
                    <a:pt x="20726400" y="0"/>
                  </a:lnTo>
                  <a:lnTo>
                    <a:pt x="20726400" y="4171950"/>
                  </a:lnTo>
                  <a:lnTo>
                    <a:pt x="0" y="4171950"/>
                  </a:lnTo>
                  <a:close/>
                </a:path>
              </a:pathLst>
            </a:custGeom>
            <a:solidFill>
              <a:srgbClr val="000000">
                <a:alpha val="0"/>
              </a:srgbClr>
            </a:solidFill>
          </p:spPr>
          <p:txBody>
            <a:bodyPr/>
            <a:lstStyle/>
            <a:p>
              <a:endParaRPr lang="en-IN"/>
            </a:p>
          </p:txBody>
        </p:sp>
        <p:sp>
          <p:nvSpPr>
            <p:cNvPr id="4" name="TextBox 4"/>
            <p:cNvSpPr txBox="1"/>
            <p:nvPr/>
          </p:nvSpPr>
          <p:spPr>
            <a:xfrm>
              <a:off x="0" y="-19050"/>
              <a:ext cx="20726400" cy="4191000"/>
            </a:xfrm>
            <a:prstGeom prst="rect">
              <a:avLst/>
            </a:prstGeom>
          </p:spPr>
          <p:txBody>
            <a:bodyPr lIns="0" tIns="0" rIns="0" bIns="0" rtlCol="0" anchor="ctr"/>
            <a:lstStyle/>
            <a:p>
              <a:pPr algn="ctr">
                <a:lnSpc>
                  <a:spcPts val="7200"/>
                </a:lnSpc>
              </a:pPr>
              <a:r>
                <a:rPr lang="en-US" sz="6000" b="1" dirty="0">
                  <a:solidFill>
                    <a:srgbClr val="FFFFFF"/>
                  </a:solidFill>
                  <a:latin typeface="Garamond Bold"/>
                  <a:ea typeface="Garamond Bold"/>
                  <a:cs typeface="Garamond Bold"/>
                  <a:sym typeface="Garamond Bold"/>
                </a:rPr>
                <a:t>FEASIBILITY AND VIABILITY</a:t>
              </a:r>
            </a:p>
          </p:txBody>
        </p:sp>
      </p:grpSp>
      <p:sp>
        <p:nvSpPr>
          <p:cNvPr id="5" name="TextBox 5"/>
          <p:cNvSpPr txBox="1"/>
          <p:nvPr/>
        </p:nvSpPr>
        <p:spPr>
          <a:xfrm>
            <a:off x="1403195" y="1688684"/>
            <a:ext cx="14837441" cy="7586692"/>
          </a:xfrm>
          <a:prstGeom prst="rect">
            <a:avLst/>
          </a:prstGeom>
        </p:spPr>
        <p:txBody>
          <a:bodyPr wrap="square" lIns="0" tIns="0" rIns="0" bIns="0" rtlCol="0" anchor="t">
            <a:spAutoFit/>
          </a:bodyPr>
          <a:lstStyle/>
          <a:p>
            <a:r>
              <a:rPr lang="en-US" sz="3600" b="1" dirty="0">
                <a:solidFill>
                  <a:schemeClr val="bg1"/>
                </a:solidFill>
              </a:rPr>
              <a:t>Feasibility</a:t>
            </a:r>
            <a:endParaRPr lang="en-US" sz="3600" dirty="0">
              <a:solidFill>
                <a:schemeClr val="bg1"/>
              </a:solidFill>
            </a:endParaRPr>
          </a:p>
          <a:p>
            <a:r>
              <a:rPr lang="en-US" sz="3500" dirty="0">
                <a:solidFill>
                  <a:schemeClr val="bg1"/>
                </a:solidFill>
              </a:rPr>
              <a:t>Technically feasible with existing underwater imaging and AI models. Dataset collection can be done via collaborations with navy/marine research institutions. Edge AI makes real-time deployment practical.</a:t>
            </a:r>
          </a:p>
          <a:p>
            <a:r>
              <a:rPr lang="en-US" sz="3500" dirty="0">
                <a:solidFill>
                  <a:schemeClr val="bg1"/>
                </a:solidFill>
              </a:rPr>
              <a:t>Economically viable as it reduces fuel costs, dry-docking frequency, and invasive species risks. Can be adopted by navy, shipping industry, and offshore oil/gas rigs.</a:t>
            </a:r>
          </a:p>
          <a:p>
            <a:endParaRPr lang="en-US" sz="3600" dirty="0">
              <a:solidFill>
                <a:schemeClr val="bg1"/>
              </a:solidFill>
            </a:endParaRPr>
          </a:p>
          <a:p>
            <a:r>
              <a:rPr lang="en-US" sz="3600" b="1" dirty="0">
                <a:solidFill>
                  <a:schemeClr val="bg1"/>
                </a:solidFill>
              </a:rPr>
              <a:t>Potential Challenges &amp; Our Plan</a:t>
            </a:r>
            <a:br>
              <a:rPr lang="en-US" sz="3600" b="1" dirty="0">
                <a:solidFill>
                  <a:schemeClr val="bg1"/>
                </a:solidFill>
              </a:rPr>
            </a:br>
            <a:r>
              <a:rPr lang="en-US" sz="3500" dirty="0">
                <a:solidFill>
                  <a:schemeClr val="bg1"/>
                </a:solidFill>
              </a:rPr>
              <a:t>For the initial phase, our solution will run locally on a laptop to ensure smooth testing and demonstration. While we may not integrate an edge AI device like Raspberry Pi or Jetson right away, our roadmap includes transitioning to such hardware for real-time underwater deployment. This approach allows us to showcase functionality now while paving the way for a scalable, portable, and field-ready system in the future.</a:t>
            </a:r>
          </a:p>
        </p:txBody>
      </p:sp>
      <p:grpSp>
        <p:nvGrpSpPr>
          <p:cNvPr id="6" name="Group 6"/>
          <p:cNvGrpSpPr/>
          <p:nvPr/>
        </p:nvGrpSpPr>
        <p:grpSpPr>
          <a:xfrm>
            <a:off x="687928" y="390103"/>
            <a:ext cx="933839" cy="1277194"/>
            <a:chOff x="0" y="0"/>
            <a:chExt cx="1245119" cy="1702925"/>
          </a:xfrm>
        </p:grpSpPr>
        <p:sp>
          <p:nvSpPr>
            <p:cNvPr id="7" name="Freeform 7"/>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t="-27" b="-26"/>
              </a:stretch>
            </a:blipFill>
          </p:spPr>
          <p:txBody>
            <a:bodyPr/>
            <a:lstStyle/>
            <a:p>
              <a:endParaRPr lang="en-IN"/>
            </a:p>
          </p:txBody>
        </p:sp>
      </p:grpSp>
      <p:grpSp>
        <p:nvGrpSpPr>
          <p:cNvPr id="10" name="Group 10"/>
          <p:cNvGrpSpPr/>
          <p:nvPr/>
        </p:nvGrpSpPr>
        <p:grpSpPr>
          <a:xfrm>
            <a:off x="15895675" y="390103"/>
            <a:ext cx="2392325" cy="1277194"/>
            <a:chOff x="0" y="0"/>
            <a:chExt cx="3189767" cy="1702925"/>
          </a:xfrm>
        </p:grpSpPr>
        <p:sp>
          <p:nvSpPr>
            <p:cNvPr id="11" name="Freeform 11"/>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3"/>
              <a:stretch>
                <a:fillRect t="-61914" r="-1" b="-61913"/>
              </a:stretch>
            </a:blipFill>
          </p:spPr>
          <p:txBody>
            <a:bodyP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178</TotalTime>
  <Words>911</Words>
  <Application>Microsoft Office PowerPoint</Application>
  <PresentationFormat>Custom</PresentationFormat>
  <Paragraphs>79</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Garamond Bold</vt:lpstr>
      <vt:lpstr>Aptos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VERSE HACKATHON 2025 (3).pptx</dc:title>
  <cp:lastModifiedBy>Tejas Amrutkar</cp:lastModifiedBy>
  <cp:revision>5</cp:revision>
  <dcterms:created xsi:type="dcterms:W3CDTF">2006-08-16T00:00:00Z</dcterms:created>
  <dcterms:modified xsi:type="dcterms:W3CDTF">2025-09-19T10:23:41Z</dcterms:modified>
  <dc:identifier>DAGyy09PZKM</dc:identifier>
</cp:coreProperties>
</file>