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629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396735" y="2067305"/>
            <a:ext cx="259969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200" dirty="0" err="1">
                <a:latin typeface="Trebuchet MS"/>
                <a:cs typeface="Trebuchet MS"/>
              </a:rPr>
              <a:t>Vidyasagar</a:t>
            </a:r>
            <a:r>
              <a:rPr lang="en-US" sz="3200" dirty="0">
                <a:latin typeface="Trebuchet MS"/>
                <a:cs typeface="Trebuchet MS"/>
              </a:rPr>
              <a:t> R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24376" y="2819400"/>
            <a:ext cx="512445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dirty="0">
                <a:solidFill>
                  <a:srgbClr val="FF0000"/>
                </a:solidFill>
                <a:latin typeface="Trebuchet MS"/>
                <a:cs typeface="Trebuchet MS"/>
              </a:rPr>
              <a:t>Flight Predictions and Cancellations using Random Forest</a:t>
            </a:r>
            <a:endParaRPr lang="en-US" sz="2400" dirty="0">
              <a:solidFill>
                <a:srgbClr val="FF0000"/>
              </a:solidFill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RESULTS</a:t>
            </a:r>
            <a:r>
              <a:rPr lang="en-US" spc="-60" dirty="0"/>
              <a:t> :</a:t>
            </a:r>
            <a:endParaRPr spc="-6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2D6C53-87F9-55BB-10E3-28B9A913ABD8}"/>
              </a:ext>
            </a:extLst>
          </p:cNvPr>
          <p:cNvSpPr txBox="1"/>
          <p:nvPr/>
        </p:nvSpPr>
        <p:spPr>
          <a:xfrm>
            <a:off x="1143000" y="1828800"/>
            <a:ext cx="7239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040C28"/>
                </a:solidFill>
                <a:effectLst/>
                <a:latin typeface="Google Sans"/>
              </a:rPr>
              <a:t>The random forest model was capable of predicting flight delays with an accuracy of 92.7%</a:t>
            </a:r>
            <a:r>
              <a:rPr lang="en-US" sz="2400" b="0" i="0" dirty="0">
                <a:solidFill>
                  <a:srgbClr val="1F1F1F"/>
                </a:solidFill>
                <a:effectLst/>
                <a:latin typeface="Google Sans"/>
              </a:rPr>
              <a:t>, indicating the compatibility of this learning model with the flight delay prediction problem. Consequently, the random forest has been used in many studies in this field.</a:t>
            </a:r>
            <a:endParaRPr lang="en-IN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2657" y="-1524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PROJECT</a:t>
            </a:r>
            <a:r>
              <a:rPr sz="4250" spc="-90" dirty="0"/>
              <a:t> </a:t>
            </a:r>
            <a:r>
              <a:rPr sz="4250" spc="-10" dirty="0"/>
              <a:t>TITLE</a:t>
            </a:r>
            <a:r>
              <a:rPr lang="en-US" sz="4250" spc="-10" dirty="0"/>
              <a:t> : 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23" name="object 8"/>
          <p:cNvSpPr txBox="1"/>
          <p:nvPr/>
        </p:nvSpPr>
        <p:spPr>
          <a:xfrm>
            <a:off x="1066800" y="2305918"/>
            <a:ext cx="704850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1" dirty="0">
                <a:solidFill>
                  <a:srgbClr val="FF0000"/>
                </a:solidFill>
                <a:latin typeface="Trebuchet MS"/>
                <a:cs typeface="Trebuchet MS"/>
              </a:rPr>
              <a:t>Flight Predictions and Cancellations using Random Forest</a:t>
            </a:r>
            <a:endParaRPr sz="3200" dirty="0">
              <a:solidFill>
                <a:srgbClr val="FF0000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812658"/>
          </a:xfrm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AGENDA</a:t>
            </a:r>
            <a:r>
              <a:rPr lang="en-US" u="sng" spc="-10" dirty="0"/>
              <a:t> :</a:t>
            </a:r>
            <a:endParaRPr u="sng" spc="-1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3" name="TextBox 22"/>
          <p:cNvSpPr txBox="1"/>
          <p:nvPr/>
        </p:nvSpPr>
        <p:spPr>
          <a:xfrm>
            <a:off x="2209800" y="1872734"/>
            <a:ext cx="68627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1. Introduction to Random Forest</a:t>
            </a:r>
          </a:p>
          <a:p>
            <a:r>
              <a:rPr lang="en-US" b="1" dirty="0"/>
              <a:t>2. Understanding the Dataset</a:t>
            </a:r>
          </a:p>
          <a:p>
            <a:r>
              <a:rPr lang="en-US" b="1" dirty="0"/>
              <a:t>3. Data Preparation</a:t>
            </a:r>
          </a:p>
          <a:p>
            <a:r>
              <a:rPr lang="en-US" b="1" dirty="0"/>
              <a:t>4. Training the Random Forest Model</a:t>
            </a:r>
          </a:p>
          <a:p>
            <a:r>
              <a:rPr lang="en-US" b="1" dirty="0"/>
              <a:t>5. Model Evaluation</a:t>
            </a:r>
          </a:p>
          <a:p>
            <a:r>
              <a:rPr lang="en-US" b="1" dirty="0"/>
              <a:t>6. Prediction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48112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10" dirty="0"/>
              <a:t>PROBLEM</a:t>
            </a:r>
            <a:r>
              <a:rPr sz="4250" dirty="0"/>
              <a:t>	</a:t>
            </a:r>
            <a:r>
              <a:rPr sz="4250" spc="-75" dirty="0"/>
              <a:t>STATEMENT</a:t>
            </a:r>
            <a:r>
              <a:rPr lang="en-US" sz="4250" spc="-75" dirty="0"/>
              <a:t> : 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1462147"/>
            <a:ext cx="6400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Objective:</a:t>
            </a:r>
            <a:r>
              <a:rPr lang="en-US" dirty="0"/>
              <a:t> Develop a machine learning model using the Random Forest algorithm to predict flight cancellations and delays.</a:t>
            </a:r>
          </a:p>
          <a:p>
            <a:endParaRPr lang="en-US" dirty="0"/>
          </a:p>
          <a:p>
            <a:r>
              <a:rPr lang="en-US" b="1" dirty="0"/>
              <a:t>Data:</a:t>
            </a:r>
            <a:r>
              <a:rPr lang="en-US" dirty="0"/>
              <a:t> The model will be trained on historical flight data, which may include features such as:</a:t>
            </a:r>
          </a:p>
          <a:p>
            <a:endParaRPr lang="en-US" dirty="0"/>
          </a:p>
          <a:p>
            <a:r>
              <a:rPr lang="en-US" b="1" dirty="0"/>
              <a:t>Flight Details:</a:t>
            </a:r>
            <a:r>
              <a:rPr lang="en-US" dirty="0"/>
              <a:t> Origin, destination, airline, flight number, scheduled departure/arrival time</a:t>
            </a:r>
          </a:p>
          <a:p>
            <a:endParaRPr lang="en-US" dirty="0"/>
          </a:p>
          <a:p>
            <a:r>
              <a:rPr lang="en-US" b="1" dirty="0"/>
              <a:t>Weather Conditions:</a:t>
            </a:r>
            <a:r>
              <a:rPr lang="en-US" dirty="0"/>
              <a:t> Temperature, wind speed, visibility at origin and destination airports</a:t>
            </a:r>
          </a:p>
          <a:p>
            <a:endParaRPr lang="en-US" dirty="0"/>
          </a:p>
          <a:p>
            <a:r>
              <a:rPr lang="en-US" b="1" dirty="0"/>
              <a:t>Aircraft Information:</a:t>
            </a:r>
            <a:r>
              <a:rPr lang="en-US" dirty="0"/>
              <a:t> Aircraft type, age</a:t>
            </a:r>
          </a:p>
          <a:p>
            <a:r>
              <a:rPr lang="en-US" b="1" dirty="0"/>
              <a:t>Historical Data:</a:t>
            </a:r>
            <a:r>
              <a:rPr lang="en-US" dirty="0"/>
              <a:t> Past delays and cancellations for the specific route and airline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3400" y="533400"/>
            <a:ext cx="526478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z="4250" spc="-10" dirty="0"/>
              <a:t>PROJECT</a:t>
            </a:r>
            <a:r>
              <a:rPr sz="4250" dirty="0"/>
              <a:t>	</a:t>
            </a:r>
            <a:r>
              <a:rPr sz="4250" spc="-1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11" name="TextBox 10"/>
          <p:cNvSpPr txBox="1"/>
          <p:nvPr/>
        </p:nvSpPr>
        <p:spPr>
          <a:xfrm>
            <a:off x="914400" y="1600200"/>
            <a:ext cx="78486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Why is this important?</a:t>
            </a:r>
          </a:p>
          <a:p>
            <a:r>
              <a:rPr lang="en-US" sz="1600" b="1" dirty="0"/>
              <a:t>   </a:t>
            </a:r>
            <a:r>
              <a:rPr lang="en-US" sz="1600" dirty="0"/>
              <a:t>-&gt;Passengers can be informed of potential disruptions, allowing them to adjust</a:t>
            </a:r>
          </a:p>
          <a:p>
            <a:r>
              <a:rPr lang="en-US" sz="1600" dirty="0"/>
              <a:t>    travel plans accordingly.</a:t>
            </a:r>
          </a:p>
          <a:p>
            <a:r>
              <a:rPr lang="en-US" sz="1600" dirty="0"/>
              <a:t>    -&gt;Airlines can improve operational efficiency by allocating resources and planning </a:t>
            </a:r>
          </a:p>
          <a:p>
            <a:r>
              <a:rPr lang="en-US" sz="1600" dirty="0"/>
              <a:t>     for potential delays or cancellations.</a:t>
            </a:r>
          </a:p>
          <a:p>
            <a:r>
              <a:rPr lang="en-US" sz="1600" dirty="0"/>
              <a:t>  </a:t>
            </a:r>
          </a:p>
          <a:p>
            <a:r>
              <a:rPr lang="en-US" sz="1600" b="1" u="sng" dirty="0"/>
              <a:t>Challenges to Consider:</a:t>
            </a:r>
            <a:endParaRPr lang="en-US" sz="1600" u="sng" dirty="0"/>
          </a:p>
          <a:p>
            <a:endParaRPr lang="en-US" sz="1600" b="1" dirty="0"/>
          </a:p>
          <a:p>
            <a:r>
              <a:rPr lang="en-US" sz="1600" b="1" dirty="0"/>
              <a:t>Data Quality:</a:t>
            </a:r>
            <a:r>
              <a:rPr lang="en-US" sz="1600" dirty="0"/>
              <a:t> Inaccurate or incomplete data can significantly impact model performance.</a:t>
            </a:r>
          </a:p>
          <a:p>
            <a:endParaRPr lang="en-US" sz="1600" dirty="0"/>
          </a:p>
          <a:p>
            <a:r>
              <a:rPr lang="en-US" sz="1600" b="1" dirty="0"/>
              <a:t>External Factors:</a:t>
            </a:r>
            <a:r>
              <a:rPr lang="en-US" sz="1600" dirty="0"/>
              <a:t> Events beyond the data (e.g., mechanical issues) might limit prediction accuracy.</a:t>
            </a:r>
          </a:p>
          <a:p>
            <a:endParaRPr lang="en-US" sz="1600" dirty="0"/>
          </a:p>
          <a:p>
            <a:r>
              <a:rPr lang="en-US" sz="1600" b="1" dirty="0"/>
              <a:t>Model Explainability:</a:t>
            </a:r>
            <a:r>
              <a:rPr lang="en-US" sz="1600" dirty="0"/>
              <a:t> Understanding how the model arrives at its predictions can be challenging with Random Forest.</a:t>
            </a:r>
          </a:p>
          <a:p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400" y="152400"/>
            <a:ext cx="9764395" cy="1122362"/>
          </a:xfrm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 dirty="0"/>
              <a:t>WHO</a:t>
            </a:r>
            <a:r>
              <a:rPr sz="3200" spc="-245" dirty="0"/>
              <a:t> </a:t>
            </a:r>
            <a:r>
              <a:rPr sz="3200" dirty="0"/>
              <a:t>ARE</a:t>
            </a:r>
            <a:r>
              <a:rPr sz="3200" spc="-70" dirty="0"/>
              <a:t> </a:t>
            </a:r>
            <a:r>
              <a:rPr sz="3200" dirty="0"/>
              <a:t>THE</a:t>
            </a:r>
            <a:r>
              <a:rPr sz="3200" spc="-55" dirty="0"/>
              <a:t> </a:t>
            </a:r>
            <a:r>
              <a:rPr sz="3200" dirty="0"/>
              <a:t>END</a:t>
            </a:r>
            <a:r>
              <a:rPr sz="3200" spc="-70" dirty="0"/>
              <a:t> </a:t>
            </a:r>
            <a:r>
              <a:rPr sz="3200" spc="-10" dirty="0"/>
              <a:t>USERS?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1563202"/>
            <a:ext cx="98298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Air Passengers:</a:t>
            </a:r>
            <a:endParaRPr lang="en-US" sz="1600" dirty="0"/>
          </a:p>
          <a:p>
            <a:pPr lvl="1"/>
            <a:r>
              <a:rPr lang="en-US" sz="1600" dirty="0"/>
              <a:t>-&gt;Informed decision-making: Passengers can be alerted to potential delays or cancellations in advance, allowing them to adjust travel plans (rebooking flights, arranging transportation at the destination).</a:t>
            </a:r>
          </a:p>
          <a:p>
            <a:endParaRPr lang="en-US" sz="1600" b="1" dirty="0"/>
          </a:p>
          <a:p>
            <a:r>
              <a:rPr lang="en-US" sz="1600" b="1" dirty="0"/>
              <a:t>Airlines:</a:t>
            </a:r>
            <a:endParaRPr lang="en-US" sz="1600" dirty="0"/>
          </a:p>
          <a:p>
            <a:pPr lvl="1"/>
            <a:r>
              <a:rPr lang="en-US" sz="1600" dirty="0"/>
              <a:t>-&gt;Improved operational efficiency: By anticipating disruptions, airlines can allocate resources (crews, aircraft) more effectively and proactively plan for delays or cancellations (rebooking passengers, arranging for ground transportation).</a:t>
            </a:r>
          </a:p>
          <a:p>
            <a:pPr lvl="1"/>
            <a:r>
              <a:rPr lang="en-US" sz="1600" dirty="0"/>
              <a:t>-&gt;Improved customer satisfaction: By minimizing delays and cancellations, airlines can enhance customer satisfaction and potentially increase loyalty.</a:t>
            </a:r>
          </a:p>
          <a:p>
            <a:endParaRPr lang="en-US" sz="1600" b="1" dirty="0"/>
          </a:p>
          <a:p>
            <a:r>
              <a:rPr lang="en-US" sz="1600" b="1" dirty="0"/>
              <a:t>Travel Booking Platforms &amp; Aggregators:</a:t>
            </a:r>
            <a:endParaRPr lang="en-US" sz="1600" dirty="0"/>
          </a:p>
          <a:p>
            <a:pPr lvl="1"/>
            <a:r>
              <a:rPr lang="en-US" sz="1600" dirty="0"/>
              <a:t>-&gt;Integrate flight prediction information into their platforms to provide a more comprehensive service to their users.</a:t>
            </a:r>
          </a:p>
          <a:p>
            <a:pPr lvl="1"/>
            <a:r>
              <a:rPr lang="en-US" sz="1600" dirty="0"/>
              <a:t>-&gt;This can improve customer experience and potentially increase bookings.</a:t>
            </a:r>
          </a:p>
          <a:p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9764395" cy="1122362"/>
          </a:xfrm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YOUR</a:t>
            </a:r>
            <a:r>
              <a:rPr sz="3600" spc="-95" dirty="0"/>
              <a:t> </a:t>
            </a:r>
            <a:r>
              <a:rPr sz="3600" spc="-10" dirty="0"/>
              <a:t>SOLUTION</a:t>
            </a:r>
            <a:r>
              <a:rPr sz="3600" spc="-345" dirty="0"/>
              <a:t> </a:t>
            </a:r>
            <a:r>
              <a:rPr sz="3600" dirty="0"/>
              <a:t>AND</a:t>
            </a:r>
            <a:r>
              <a:rPr sz="3600" spc="-20" dirty="0"/>
              <a:t> </a:t>
            </a:r>
            <a:r>
              <a:rPr sz="3600" dirty="0"/>
              <a:t>ITS </a:t>
            </a:r>
            <a:r>
              <a:rPr sz="3600" spc="-20" dirty="0"/>
              <a:t>VALUE</a:t>
            </a:r>
            <a:r>
              <a:rPr sz="3600" spc="-120" dirty="0"/>
              <a:t> </a:t>
            </a:r>
            <a:r>
              <a:rPr sz="3600" spc="-10" dirty="0"/>
              <a:t>PROPOSITION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10" name="TextBox 9"/>
          <p:cNvSpPr txBox="1"/>
          <p:nvPr/>
        </p:nvSpPr>
        <p:spPr>
          <a:xfrm>
            <a:off x="2971800" y="1476375"/>
            <a:ext cx="7467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Solutions for Disruptions:</a:t>
            </a:r>
          </a:p>
          <a:p>
            <a:endParaRPr lang="en-US" b="1" dirty="0"/>
          </a:p>
          <a:p>
            <a:r>
              <a:rPr lang="en-US" b="1" dirty="0"/>
              <a:t>Cancellation Prediction:</a:t>
            </a:r>
          </a:p>
          <a:p>
            <a:r>
              <a:rPr lang="en-US" dirty="0"/>
              <a:t>-&gt;Proactively notify passengers and rebook them on alternative flights.</a:t>
            </a:r>
          </a:p>
          <a:p>
            <a:r>
              <a:rPr lang="en-US" dirty="0"/>
              <a:t>-&gt;Prepare ground staff and resources to handle cancellations efficiently.</a:t>
            </a:r>
          </a:p>
          <a:p>
            <a:endParaRPr lang="en-US" dirty="0"/>
          </a:p>
          <a:p>
            <a:r>
              <a:rPr lang="en-US" b="1" dirty="0"/>
              <a:t>Delay Prediction:</a:t>
            </a:r>
            <a:r>
              <a:rPr lang="en-US" dirty="0"/>
              <a:t> </a:t>
            </a:r>
          </a:p>
          <a:p>
            <a:r>
              <a:rPr lang="en-US" dirty="0"/>
              <a:t>-&gt;Inform passengers about potential delays, allowing them to adjust their travel plans.</a:t>
            </a:r>
          </a:p>
          <a:p>
            <a:r>
              <a:rPr lang="en-US" dirty="0"/>
              <a:t>-&gt;Prepare for delays by having ground staff and resources readily available.</a:t>
            </a:r>
          </a:p>
          <a:p>
            <a:endParaRPr lang="en-US" dirty="0"/>
          </a:p>
          <a:p>
            <a:r>
              <a:rPr lang="en-US" b="1" dirty="0"/>
              <a:t>Values:</a:t>
            </a:r>
          </a:p>
          <a:p>
            <a:endParaRPr lang="en-US" dirty="0"/>
          </a:p>
          <a:p>
            <a:r>
              <a:rPr lang="en-US" dirty="0"/>
              <a:t>-&gt;Data-Driven Decision Making</a:t>
            </a:r>
          </a:p>
          <a:p>
            <a:r>
              <a:rPr lang="en-US" dirty="0"/>
              <a:t>-&gt;Scalability</a:t>
            </a:r>
          </a:p>
          <a:p>
            <a:r>
              <a:rPr lang="en-US" dirty="0"/>
              <a:t>-&gt;Improved Public Perception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THE</a:t>
            </a:r>
            <a:r>
              <a:rPr sz="4250" spc="20" dirty="0"/>
              <a:t> </a:t>
            </a:r>
            <a:r>
              <a:rPr sz="4250" dirty="0"/>
              <a:t>WOW</a:t>
            </a:r>
            <a:r>
              <a:rPr sz="4250" spc="90" dirty="0"/>
              <a:t> </a:t>
            </a:r>
            <a:r>
              <a:rPr sz="4250" dirty="0"/>
              <a:t>IN YOUR </a:t>
            </a:r>
            <a:r>
              <a:rPr sz="4250" spc="-10" dirty="0"/>
              <a:t>SOLUTION</a:t>
            </a:r>
            <a:endParaRPr sz="425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21A2E9-EA66-1C40-E726-362FCF324CC2}"/>
              </a:ext>
            </a:extLst>
          </p:cNvPr>
          <p:cNvSpPr txBox="1"/>
          <p:nvPr/>
        </p:nvSpPr>
        <p:spPr>
          <a:xfrm>
            <a:off x="2636520" y="2201356"/>
            <a:ext cx="66865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solidFill>
                  <a:srgbClr val="0D0D0D"/>
                </a:solidFill>
                <a:latin typeface="Söhne"/>
              </a:rPr>
              <a:t>L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et's delve into a "wow" solution for predicting flight cancellations using Random Forest:</a:t>
            </a:r>
          </a:p>
          <a:p>
            <a:pPr algn="l"/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i="0" dirty="0">
                <a:solidFill>
                  <a:srgbClr val="0D0D0D"/>
                </a:solidFill>
                <a:effectLst/>
                <a:latin typeface="Söhne"/>
              </a:rPr>
              <a:t>Feature </a:t>
            </a:r>
            <a:r>
              <a:rPr lang="en-IN" i="0" dirty="0">
                <a:solidFill>
                  <a:srgbClr val="0D0D0D"/>
                </a:solidFill>
                <a:effectLst/>
                <a:latin typeface="Söhne"/>
              </a:rPr>
              <a:t>Engineering Magic</a:t>
            </a:r>
            <a:endParaRPr lang="en-IN" dirty="0">
              <a:solidFill>
                <a:srgbClr val="0D0D0D"/>
              </a:solidFill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IN" i="0" dirty="0">
                <a:solidFill>
                  <a:srgbClr val="0D0D0D"/>
                </a:solidFill>
                <a:effectLst/>
                <a:latin typeface="Söhne"/>
              </a:rPr>
              <a:t>Ensemble of Models</a:t>
            </a:r>
            <a:endParaRPr lang="en-IN" dirty="0">
              <a:solidFill>
                <a:srgbClr val="0D0D0D"/>
              </a:solidFill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IN" i="0" dirty="0">
                <a:solidFill>
                  <a:srgbClr val="0D0D0D"/>
                </a:solidFill>
                <a:effectLst/>
                <a:latin typeface="Söhne"/>
              </a:rPr>
              <a:t>Ensemble of Models</a:t>
            </a:r>
            <a:endParaRPr lang="en-IN" dirty="0">
              <a:solidFill>
                <a:srgbClr val="0D0D0D"/>
              </a:solidFill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IN" i="0" dirty="0">
                <a:solidFill>
                  <a:srgbClr val="0D0D0D"/>
                </a:solidFill>
                <a:effectLst/>
                <a:latin typeface="Söhne"/>
              </a:rPr>
              <a:t>Interactive Visualization</a:t>
            </a:r>
            <a:endParaRPr lang="en-IN" dirty="0">
              <a:solidFill>
                <a:srgbClr val="0D0D0D"/>
              </a:solidFill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IN" i="0" dirty="0">
                <a:solidFill>
                  <a:srgbClr val="0D0D0D"/>
                </a:solidFill>
                <a:effectLst/>
                <a:latin typeface="Söhne"/>
              </a:rPr>
              <a:t>Real-time Updates</a:t>
            </a:r>
            <a:endParaRPr lang="en-US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endParaRPr lang="en-US" i="0" dirty="0">
              <a:solidFill>
                <a:srgbClr val="0D0D0D"/>
              </a:solidFill>
              <a:effectLst/>
              <a:latin typeface="Söhne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xfrm>
            <a:off x="739774" y="291147"/>
            <a:ext cx="398462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MODELLING</a:t>
            </a:r>
            <a:r>
              <a:rPr lang="en-US" spc="-10" dirty="0"/>
              <a:t> : </a:t>
            </a:r>
            <a:endParaRPr spc="-10" dirty="0"/>
          </a:p>
        </p:txBody>
      </p:sp>
      <p:pic>
        <p:nvPicPr>
          <p:cNvPr id="11" name="Picture 10" descr="A diagram of a tree&#10;&#10;Description automatically generated">
            <a:extLst>
              <a:ext uri="{FF2B5EF4-FFF2-40B4-BE49-F238E27FC236}">
                <a16:creationId xmlns:a16="http://schemas.microsoft.com/office/drawing/2014/main" id="{0753FEA0-623A-70BA-1F73-F16519CF92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75" y="1276526"/>
            <a:ext cx="7454668" cy="496375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Words>578</Words>
  <Application>Microsoft Office PowerPoint</Application>
  <PresentationFormat>Widescreen</PresentationFormat>
  <Paragraphs>93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Google Sans</vt:lpstr>
      <vt:lpstr>Söhne</vt:lpstr>
      <vt:lpstr>Trebuchet MS</vt:lpstr>
      <vt:lpstr>Office Theme</vt:lpstr>
      <vt:lpstr>PowerPoint Presentation</vt:lpstr>
      <vt:lpstr>PROJECT TITLE : </vt:lpstr>
      <vt:lpstr>AGENDA :</vt:lpstr>
      <vt:lpstr>PROBLEM STATEMENT : </vt:lpstr>
      <vt:lpstr>PROJECT OVERVIEW</vt:lpstr>
      <vt:lpstr>WHO ARE THE END USERS?</vt:lpstr>
      <vt:lpstr>YOUR SOLUTION AND ITS VALUE PROPOSITION</vt:lpstr>
      <vt:lpstr>THE WOW IN YOUR SOLUTION</vt:lpstr>
      <vt:lpstr>MODELLING : </vt:lpstr>
      <vt:lpstr>RESULTS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Vidyasagar R</cp:lastModifiedBy>
  <cp:revision>6</cp:revision>
  <dcterms:created xsi:type="dcterms:W3CDTF">2024-03-30T02:44:13Z</dcterms:created>
  <dcterms:modified xsi:type="dcterms:W3CDTF">2024-04-01T16:20:12Z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2024-03-30T00:00:00Z</vt:filetime>
  </property>
  <property fmtid="{D5CDD505-2E9C-101B-9397-08002B2CF9AE}" pid="4" name="Producer">
    <vt:lpwstr>3-Heights(TM) PDF Security Shell 4.8.25.2 (http://www.pdf-tools.com)</vt:lpwstr>
  </property>
</Properties>
</file>