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12" r:id="rId5"/>
    <p:sldId id="332" r:id="rId6"/>
    <p:sldId id="304" r:id="rId7"/>
    <p:sldId id="327" r:id="rId8"/>
    <p:sldId id="323" r:id="rId9"/>
    <p:sldId id="331" r:id="rId10"/>
    <p:sldId id="325" r:id="rId11"/>
    <p:sldId id="326" r:id="rId12"/>
    <p:sldId id="333" r:id="rId13"/>
    <p:sldId id="344" r:id="rId14"/>
    <p:sldId id="334" r:id="rId15"/>
    <p:sldId id="342" r:id="rId16"/>
    <p:sldId id="328" r:id="rId17"/>
    <p:sldId id="339" r:id="rId18"/>
    <p:sldId id="343" r:id="rId19"/>
    <p:sldId id="340" r:id="rId20"/>
    <p:sldId id="341" r:id="rId21"/>
    <p:sldId id="335" r:id="rId22"/>
    <p:sldId id="336" r:id="rId23"/>
    <p:sldId id="337" r:id="rId24"/>
    <p:sldId id="338" r:id="rId25"/>
    <p:sldId id="297"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E6F0FE"/>
    <a:srgbClr val="AAC4E9"/>
    <a:srgbClr val="F5CDCE"/>
    <a:srgbClr val="DF8C8C"/>
    <a:srgbClr val="D4D593"/>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D567D-7EA2-4671-AEFB-93656ADA1C50}" v="11" dt="2024-04-04T13:07:12.071"/>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59" d="100"/>
          <a:sy n="59" d="100"/>
        </p:scale>
        <p:origin x="924"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407556"/>
            <a:ext cx="6392421" cy="3831221"/>
          </a:xfrm>
        </p:spPr>
        <p:txBody>
          <a:bodyPr anchor="ctr"/>
          <a:lstStyle/>
          <a:p>
            <a:r>
              <a:rPr lang="en-US" dirty="0"/>
              <a:t>HOSTEL MANAGEMENT</a:t>
            </a:r>
            <a:br>
              <a:rPr lang="en-US" dirty="0"/>
            </a:br>
            <a:r>
              <a:rPr lang="en-US" dirty="0"/>
              <a:t>SYSTEM</a:t>
            </a:r>
          </a:p>
        </p:txBody>
      </p:sp>
      <p:sp>
        <p:nvSpPr>
          <p:cNvPr id="3" name="TextBox 2">
            <a:extLst>
              <a:ext uri="{FF2B5EF4-FFF2-40B4-BE49-F238E27FC236}">
                <a16:creationId xmlns:a16="http://schemas.microsoft.com/office/drawing/2014/main" id="{F8839C01-B4F3-7788-A5D5-F516BB782F65}"/>
              </a:ext>
            </a:extLst>
          </p:cNvPr>
          <p:cNvSpPr txBox="1"/>
          <p:nvPr/>
        </p:nvSpPr>
        <p:spPr>
          <a:xfrm>
            <a:off x="10201013" y="260059"/>
            <a:ext cx="1669409" cy="369332"/>
          </a:xfrm>
          <a:prstGeom prst="rect">
            <a:avLst/>
          </a:prstGeom>
          <a:noFill/>
        </p:spPr>
        <p:txBody>
          <a:bodyPr wrap="square" rtlCol="0">
            <a:spAutoFit/>
          </a:bodyPr>
          <a:lstStyle/>
          <a:p>
            <a:r>
              <a:rPr lang="en-US" dirty="0"/>
              <a:t>DBMS Project</a:t>
            </a:r>
          </a:p>
        </p:txBody>
      </p:sp>
      <p:sp>
        <p:nvSpPr>
          <p:cNvPr id="4" name="TextBox 3">
            <a:extLst>
              <a:ext uri="{FF2B5EF4-FFF2-40B4-BE49-F238E27FC236}">
                <a16:creationId xmlns:a16="http://schemas.microsoft.com/office/drawing/2014/main" id="{645229B7-AA80-A328-4A30-C8502B348602}"/>
              </a:ext>
            </a:extLst>
          </p:cNvPr>
          <p:cNvSpPr txBox="1"/>
          <p:nvPr/>
        </p:nvSpPr>
        <p:spPr>
          <a:xfrm>
            <a:off x="1483963" y="5586906"/>
            <a:ext cx="2544666" cy="1477328"/>
          </a:xfrm>
          <a:prstGeom prst="rect">
            <a:avLst/>
          </a:prstGeom>
          <a:noFill/>
        </p:spPr>
        <p:txBody>
          <a:bodyPr wrap="square" rtlCol="0">
            <a:spAutoFit/>
          </a:bodyPr>
          <a:lstStyle/>
          <a:p>
            <a:r>
              <a:rPr lang="en-US" dirty="0">
                <a:solidFill>
                  <a:srgbClr val="FDFBF6"/>
                </a:solidFill>
              </a:rPr>
              <a:t>Group members:</a:t>
            </a:r>
          </a:p>
          <a:p>
            <a:r>
              <a:rPr lang="en-US">
                <a:solidFill>
                  <a:srgbClr val="FDFBF6"/>
                </a:solidFill>
              </a:rPr>
              <a:t>N.Jaswanth</a:t>
            </a:r>
          </a:p>
          <a:p>
            <a:r>
              <a:rPr lang="en-US">
                <a:solidFill>
                  <a:srgbClr val="FDFBF6"/>
                </a:solidFill>
              </a:rPr>
              <a:t>V.Michael</a:t>
            </a:r>
          </a:p>
          <a:p>
            <a:r>
              <a:rPr lang="en-US">
                <a:solidFill>
                  <a:srgbClr val="FDFBF6"/>
                </a:solidFill>
              </a:rPr>
              <a:t>Kushal . C</a:t>
            </a:r>
            <a:endParaRPr lang="en-US" dirty="0">
              <a:solidFill>
                <a:srgbClr val="FDFBF6"/>
              </a:solidFill>
            </a:endParaRPr>
          </a:p>
          <a:p>
            <a:endParaRPr lang="en-US" dirty="0">
              <a:solidFill>
                <a:srgbClr val="FDFBF6"/>
              </a:solidFill>
            </a:endParaRPr>
          </a:p>
        </p:txBody>
      </p:sp>
      <p:sp>
        <p:nvSpPr>
          <p:cNvPr id="5" name="TextBox 4">
            <a:extLst>
              <a:ext uri="{FF2B5EF4-FFF2-40B4-BE49-F238E27FC236}">
                <a16:creationId xmlns:a16="http://schemas.microsoft.com/office/drawing/2014/main" id="{A51121DE-E70F-E64B-C8AB-1AF93E64BC28}"/>
              </a:ext>
            </a:extLst>
          </p:cNvPr>
          <p:cNvSpPr txBox="1"/>
          <p:nvPr/>
        </p:nvSpPr>
        <p:spPr>
          <a:xfrm>
            <a:off x="9068500" y="5863905"/>
            <a:ext cx="1644242" cy="923330"/>
          </a:xfrm>
          <a:prstGeom prst="rect">
            <a:avLst/>
          </a:prstGeom>
          <a:noFill/>
        </p:spPr>
        <p:txBody>
          <a:bodyPr wrap="square" rtlCol="0">
            <a:spAutoFit/>
          </a:bodyPr>
          <a:lstStyle/>
          <a:p>
            <a:r>
              <a:rPr lang="en-US" dirty="0">
                <a:solidFill>
                  <a:srgbClr val="FDFBF6"/>
                </a:solidFill>
              </a:rPr>
              <a:t>Under the guidance of</a:t>
            </a:r>
          </a:p>
          <a:p>
            <a:r>
              <a:rPr lang="en-US" b="1" dirty="0" err="1">
                <a:solidFill>
                  <a:srgbClr val="FDFBF6"/>
                </a:solidFill>
              </a:rPr>
              <a:t>D.Prasad</a:t>
            </a:r>
            <a:r>
              <a:rPr lang="en-US" b="1" dirty="0">
                <a:solidFill>
                  <a:srgbClr val="FDFBF6"/>
                </a:solidFill>
              </a:rPr>
              <a:t> sir</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5A22-7901-9165-C907-9CCD5548374F}"/>
              </a:ext>
            </a:extLst>
          </p:cNvPr>
          <p:cNvSpPr>
            <a:spLocks noGrp="1"/>
          </p:cNvSpPr>
          <p:nvPr>
            <p:ph type="title"/>
          </p:nvPr>
        </p:nvSpPr>
        <p:spPr>
          <a:xfrm>
            <a:off x="3460564" y="326530"/>
            <a:ext cx="7965461" cy="732826"/>
          </a:xfrm>
        </p:spPr>
        <p:txBody>
          <a:bodyPr/>
          <a:lstStyle/>
          <a:p>
            <a:r>
              <a:rPr lang="en-US" dirty="0"/>
              <a:t>Schemas of relations</a:t>
            </a:r>
            <a:endParaRPr lang="en-IN" dirty="0"/>
          </a:p>
        </p:txBody>
      </p:sp>
      <p:pic>
        <p:nvPicPr>
          <p:cNvPr id="6" name="Content Placeholder 5">
            <a:extLst>
              <a:ext uri="{FF2B5EF4-FFF2-40B4-BE49-F238E27FC236}">
                <a16:creationId xmlns:a16="http://schemas.microsoft.com/office/drawing/2014/main" id="{AD7F7C78-88D4-1011-D729-CB78BEF21A83}"/>
              </a:ext>
            </a:extLst>
          </p:cNvPr>
          <p:cNvPicPr>
            <a:picLocks noGrp="1" noChangeAspect="1"/>
          </p:cNvPicPr>
          <p:nvPr>
            <p:ph sz="half" idx="2"/>
          </p:nvPr>
        </p:nvPicPr>
        <p:blipFill>
          <a:blip r:embed="rId2"/>
          <a:stretch>
            <a:fillRect/>
          </a:stretch>
        </p:blipFill>
        <p:spPr>
          <a:xfrm>
            <a:off x="3461538" y="1346669"/>
            <a:ext cx="7964488" cy="1970963"/>
          </a:xfrm>
        </p:spPr>
      </p:pic>
      <p:sp>
        <p:nvSpPr>
          <p:cNvPr id="4" name="Slide Number Placeholder 3">
            <a:extLst>
              <a:ext uri="{FF2B5EF4-FFF2-40B4-BE49-F238E27FC236}">
                <a16:creationId xmlns:a16="http://schemas.microsoft.com/office/drawing/2014/main" id="{7BF190B9-C7B4-ED3D-966E-1DA927973DA5}"/>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8" name="Picture 7">
            <a:extLst>
              <a:ext uri="{FF2B5EF4-FFF2-40B4-BE49-F238E27FC236}">
                <a16:creationId xmlns:a16="http://schemas.microsoft.com/office/drawing/2014/main" id="{D0BD55BC-7602-50D1-D86E-F9D7358A8197}"/>
              </a:ext>
            </a:extLst>
          </p:cNvPr>
          <p:cNvPicPr>
            <a:picLocks noChangeAspect="1"/>
          </p:cNvPicPr>
          <p:nvPr/>
        </p:nvPicPr>
        <p:blipFill>
          <a:blip r:embed="rId3"/>
          <a:stretch>
            <a:fillRect/>
          </a:stretch>
        </p:blipFill>
        <p:spPr>
          <a:xfrm>
            <a:off x="3461538" y="3648488"/>
            <a:ext cx="8068801" cy="2152950"/>
          </a:xfrm>
          <a:prstGeom prst="rect">
            <a:avLst/>
          </a:prstGeom>
        </p:spPr>
      </p:pic>
    </p:spTree>
    <p:extLst>
      <p:ext uri="{BB962C8B-B14F-4D97-AF65-F5344CB8AC3E}">
        <p14:creationId xmlns:p14="http://schemas.microsoft.com/office/powerpoint/2010/main" val="69279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A5EC-B472-556F-47C8-8D2BECB12727}"/>
              </a:ext>
            </a:extLst>
          </p:cNvPr>
          <p:cNvSpPr>
            <a:spLocks noGrp="1"/>
          </p:cNvSpPr>
          <p:nvPr>
            <p:ph type="title"/>
          </p:nvPr>
        </p:nvSpPr>
        <p:spPr>
          <a:xfrm>
            <a:off x="3376675" y="63109"/>
            <a:ext cx="7965461" cy="994164"/>
          </a:xfrm>
        </p:spPr>
        <p:txBody>
          <a:bodyPr/>
          <a:lstStyle/>
          <a:p>
            <a:r>
              <a:rPr lang="en-US" dirty="0"/>
              <a:t>Schemas of relations</a:t>
            </a:r>
          </a:p>
        </p:txBody>
      </p:sp>
      <p:pic>
        <p:nvPicPr>
          <p:cNvPr id="6" name="Content Placeholder 5">
            <a:extLst>
              <a:ext uri="{FF2B5EF4-FFF2-40B4-BE49-F238E27FC236}">
                <a16:creationId xmlns:a16="http://schemas.microsoft.com/office/drawing/2014/main" id="{F3BAB0B6-73EF-B1DF-BFC3-13F0A5E8122A}"/>
              </a:ext>
            </a:extLst>
          </p:cNvPr>
          <p:cNvPicPr>
            <a:picLocks noGrp="1" noChangeAspect="1"/>
          </p:cNvPicPr>
          <p:nvPr>
            <p:ph sz="half" idx="2"/>
          </p:nvPr>
        </p:nvPicPr>
        <p:blipFill>
          <a:blip r:embed="rId2"/>
          <a:srcRect/>
          <a:stretch/>
        </p:blipFill>
        <p:spPr>
          <a:xfrm>
            <a:off x="3460750" y="1331184"/>
            <a:ext cx="7964488" cy="4397245"/>
          </a:xfrm>
        </p:spPr>
      </p:pic>
      <p:sp>
        <p:nvSpPr>
          <p:cNvPr id="4" name="Slide Number Placeholder 3">
            <a:extLst>
              <a:ext uri="{FF2B5EF4-FFF2-40B4-BE49-F238E27FC236}">
                <a16:creationId xmlns:a16="http://schemas.microsoft.com/office/drawing/2014/main" id="{08930AAF-65D8-9C26-196F-4D2CD5326A54}"/>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2173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2CBC-2245-EE05-9895-DD266263FCAB}"/>
              </a:ext>
            </a:extLst>
          </p:cNvPr>
          <p:cNvSpPr>
            <a:spLocks noGrp="1"/>
          </p:cNvSpPr>
          <p:nvPr>
            <p:ph type="title"/>
          </p:nvPr>
        </p:nvSpPr>
        <p:spPr>
          <a:xfrm>
            <a:off x="3141783" y="0"/>
            <a:ext cx="7965461" cy="994164"/>
          </a:xfrm>
        </p:spPr>
        <p:txBody>
          <a:bodyPr/>
          <a:lstStyle/>
          <a:p>
            <a:r>
              <a:rPr lang="en-US" dirty="0"/>
              <a:t>Relational cardinalities</a:t>
            </a:r>
          </a:p>
        </p:txBody>
      </p:sp>
      <p:sp>
        <p:nvSpPr>
          <p:cNvPr id="3" name="Content Placeholder 2">
            <a:extLst>
              <a:ext uri="{FF2B5EF4-FFF2-40B4-BE49-F238E27FC236}">
                <a16:creationId xmlns:a16="http://schemas.microsoft.com/office/drawing/2014/main" id="{985A5520-0770-5432-6E29-BAF2A7FF05E8}"/>
              </a:ext>
            </a:extLst>
          </p:cNvPr>
          <p:cNvSpPr>
            <a:spLocks noGrp="1"/>
          </p:cNvSpPr>
          <p:nvPr>
            <p:ph sz="half" idx="2"/>
          </p:nvPr>
        </p:nvSpPr>
        <p:spPr>
          <a:xfrm>
            <a:off x="2833434" y="1518407"/>
            <a:ext cx="8582157" cy="4726936"/>
          </a:xfrm>
        </p:spPr>
        <p:txBody>
          <a:bodyPr>
            <a:normAutofit/>
          </a:bodyPr>
          <a:lstStyle/>
          <a:p>
            <a:r>
              <a:rPr lang="en-US" sz="1800" dirty="0">
                <a:latin typeface="Bahnschrift SemiLight" panose="020B0502040204020203" pitchFamily="34" charset="0"/>
              </a:rPr>
              <a:t>The relationship between the </a:t>
            </a:r>
            <a:r>
              <a:rPr lang="en-US" sz="1800" dirty="0" err="1">
                <a:latin typeface="Bahnschrift SemiLight" panose="020B0502040204020203" pitchFamily="34" charset="0"/>
              </a:rPr>
              <a:t>Institute_Students</a:t>
            </a:r>
            <a:r>
              <a:rPr lang="en-US" sz="1800" dirty="0">
                <a:latin typeface="Bahnschrift SemiLight" panose="020B0502040204020203" pitchFamily="34" charset="0"/>
              </a:rPr>
              <a:t> and </a:t>
            </a:r>
            <a:r>
              <a:rPr lang="en-US" sz="1800" dirty="0" err="1">
                <a:latin typeface="Bahnschrift SemiLight" panose="020B0502040204020203" pitchFamily="34" charset="0"/>
              </a:rPr>
              <a:t>Hostel_Students:entities</a:t>
            </a:r>
            <a:r>
              <a:rPr lang="en-US" sz="1800" dirty="0">
                <a:latin typeface="Bahnschrift SemiLight" panose="020B0502040204020203" pitchFamily="34" charset="0"/>
              </a:rPr>
              <a:t> exhibits a one-to-one (1:1) cardinality. </a:t>
            </a:r>
          </a:p>
          <a:p>
            <a:r>
              <a:rPr lang="en-US" sz="1800" dirty="0">
                <a:latin typeface="Bahnschrift SemiLight" panose="020B0502040204020203" pitchFamily="34" charset="0"/>
              </a:rPr>
              <a:t>The relationship between the </a:t>
            </a:r>
            <a:r>
              <a:rPr lang="en-US" sz="1800" dirty="0" err="1">
                <a:latin typeface="Bahnschrift SemiLight" panose="020B0502040204020203" pitchFamily="34" charset="0"/>
              </a:rPr>
              <a:t>Hostel_Students</a:t>
            </a:r>
            <a:r>
              <a:rPr lang="en-US" sz="1800" dirty="0">
                <a:latin typeface="Bahnschrift SemiLight" panose="020B0502040204020203" pitchFamily="34" charset="0"/>
              </a:rPr>
              <a:t> and Hostels entities exhibits a </a:t>
            </a:r>
            <a:r>
              <a:rPr lang="en-US" dirty="0">
                <a:latin typeface="Bahnschrift SemiLight" panose="020B0502040204020203" pitchFamily="34" charset="0"/>
              </a:rPr>
              <a:t>many</a:t>
            </a:r>
            <a:r>
              <a:rPr lang="en-US" sz="1800" dirty="0">
                <a:latin typeface="Bahnschrift SemiLight" panose="020B0502040204020203" pitchFamily="34" charset="0"/>
              </a:rPr>
              <a:t>-to-one (n:1) cardinality. </a:t>
            </a:r>
          </a:p>
          <a:p>
            <a:r>
              <a:rPr lang="en-US" sz="1800" dirty="0">
                <a:latin typeface="Bahnschrift SemiLight" panose="020B0502040204020203" pitchFamily="34" charset="0"/>
              </a:rPr>
              <a:t>The relationship between the </a:t>
            </a:r>
            <a:r>
              <a:rPr lang="en-US" sz="1800" dirty="0" err="1">
                <a:latin typeface="Bahnschrift SemiLight" panose="020B0502040204020203" pitchFamily="34" charset="0"/>
              </a:rPr>
              <a:t>Hostel_Students</a:t>
            </a:r>
            <a:r>
              <a:rPr lang="en-US" sz="1800" dirty="0">
                <a:latin typeface="Bahnschrift SemiLight" panose="020B0502040204020203" pitchFamily="34" charset="0"/>
              </a:rPr>
              <a:t> and Floors entities exhibits a many-to-one (n:1) cardinality. </a:t>
            </a:r>
          </a:p>
          <a:p>
            <a:r>
              <a:rPr lang="en-US" sz="1800" dirty="0">
                <a:latin typeface="Bahnschrift SemiLight" panose="020B0502040204020203" pitchFamily="34" charset="0"/>
              </a:rPr>
              <a:t>The relationship between the </a:t>
            </a:r>
            <a:r>
              <a:rPr lang="en-US" sz="1800" dirty="0" err="1">
                <a:latin typeface="Bahnschrift SemiLight" panose="020B0502040204020203" pitchFamily="34" charset="0"/>
              </a:rPr>
              <a:t>Hostel_Students</a:t>
            </a:r>
            <a:r>
              <a:rPr lang="en-US" sz="1800" dirty="0">
                <a:latin typeface="Bahnschrift SemiLight" panose="020B0502040204020203" pitchFamily="34" charset="0"/>
              </a:rPr>
              <a:t> and Cots entities exhibits a </a:t>
            </a:r>
            <a:r>
              <a:rPr lang="en-US" dirty="0">
                <a:latin typeface="Bahnschrift SemiLight" panose="020B0502040204020203" pitchFamily="34" charset="0"/>
              </a:rPr>
              <a:t>one</a:t>
            </a:r>
            <a:r>
              <a:rPr lang="en-US" sz="1800" dirty="0">
                <a:latin typeface="Bahnschrift SemiLight" panose="020B0502040204020203" pitchFamily="34" charset="0"/>
              </a:rPr>
              <a:t>-to-one (</a:t>
            </a:r>
            <a:r>
              <a:rPr lang="en-US" dirty="0">
                <a:latin typeface="Bahnschrift SemiLight" panose="020B0502040204020203" pitchFamily="34" charset="0"/>
              </a:rPr>
              <a:t>1:1</a:t>
            </a:r>
            <a:r>
              <a:rPr lang="en-US" sz="1800" dirty="0">
                <a:latin typeface="Bahnschrift SemiLight" panose="020B0502040204020203" pitchFamily="34" charset="0"/>
              </a:rPr>
              <a:t>) cardinality. </a:t>
            </a:r>
          </a:p>
          <a:p>
            <a:r>
              <a:rPr lang="en-US" sz="1800" dirty="0">
                <a:latin typeface="Bahnschrift SemiLight" panose="020B0502040204020203" pitchFamily="34" charset="0"/>
              </a:rPr>
              <a:t>The relationship between the Rooms and Floors entities exhibits a many-to-one (</a:t>
            </a:r>
            <a:r>
              <a:rPr lang="en-US" dirty="0">
                <a:latin typeface="Bahnschrift SemiLight" panose="020B0502040204020203" pitchFamily="34" charset="0"/>
              </a:rPr>
              <a:t>n:1</a:t>
            </a:r>
            <a:r>
              <a:rPr lang="en-US" sz="1800" dirty="0">
                <a:latin typeface="Bahnschrift SemiLight" panose="020B0502040204020203" pitchFamily="34" charset="0"/>
              </a:rPr>
              <a:t>) cardinality. </a:t>
            </a:r>
          </a:p>
          <a:p>
            <a:r>
              <a:rPr lang="en-US" sz="1800" dirty="0">
                <a:latin typeface="Bahnschrift SemiLight" panose="020B0502040204020203" pitchFamily="34" charset="0"/>
              </a:rPr>
              <a:t>The relationship between the </a:t>
            </a:r>
            <a:r>
              <a:rPr lang="en-US" dirty="0">
                <a:latin typeface="Bahnschrift SemiLight" panose="020B0502040204020203" pitchFamily="34" charset="0"/>
              </a:rPr>
              <a:t>C</a:t>
            </a:r>
            <a:r>
              <a:rPr lang="en-US" sz="1800" dirty="0">
                <a:latin typeface="Bahnschrift SemiLight" panose="020B0502040204020203" pitchFamily="34" charset="0"/>
              </a:rPr>
              <a:t>ots and </a:t>
            </a:r>
            <a:r>
              <a:rPr lang="en-US" dirty="0">
                <a:latin typeface="Bahnschrift SemiLight" panose="020B0502040204020203" pitchFamily="34" charset="0"/>
              </a:rPr>
              <a:t>Rooms</a:t>
            </a:r>
            <a:r>
              <a:rPr lang="en-US" sz="1800" dirty="0">
                <a:latin typeface="Bahnschrift SemiLight" panose="020B0502040204020203" pitchFamily="34" charset="0"/>
              </a:rPr>
              <a:t> entities exhibits a </a:t>
            </a:r>
            <a:r>
              <a:rPr lang="en-US" dirty="0">
                <a:latin typeface="Bahnschrift SemiLight" panose="020B0502040204020203" pitchFamily="34" charset="0"/>
              </a:rPr>
              <a:t>many</a:t>
            </a:r>
            <a:r>
              <a:rPr lang="en-US" sz="1800" dirty="0">
                <a:latin typeface="Bahnschrift SemiLight" panose="020B0502040204020203" pitchFamily="34" charset="0"/>
              </a:rPr>
              <a:t>-to-one (</a:t>
            </a:r>
            <a:r>
              <a:rPr lang="en-US" dirty="0">
                <a:latin typeface="Bahnschrift SemiLight" panose="020B0502040204020203" pitchFamily="34" charset="0"/>
              </a:rPr>
              <a:t>n</a:t>
            </a:r>
            <a:r>
              <a:rPr lang="en-US" sz="1800" dirty="0">
                <a:latin typeface="Bahnschrift SemiLight" panose="020B0502040204020203" pitchFamily="34" charset="0"/>
              </a:rPr>
              <a:t>:1) cardinality. </a:t>
            </a:r>
          </a:p>
          <a:p>
            <a:r>
              <a:rPr lang="en-US" sz="1800" dirty="0">
                <a:latin typeface="Bahnschrift SemiLight" panose="020B0502040204020203" pitchFamily="34" charset="0"/>
              </a:rPr>
              <a:t>The relationship between the Floors and Hostels entities exhibits a </a:t>
            </a:r>
            <a:r>
              <a:rPr lang="en-US" dirty="0">
                <a:latin typeface="Bahnschrift SemiLight" panose="020B0502040204020203" pitchFamily="34" charset="0"/>
              </a:rPr>
              <a:t>many</a:t>
            </a:r>
            <a:r>
              <a:rPr lang="en-US" sz="1800" dirty="0">
                <a:latin typeface="Bahnschrift SemiLight" panose="020B0502040204020203" pitchFamily="34" charset="0"/>
              </a:rPr>
              <a:t>-to-one (</a:t>
            </a:r>
            <a:r>
              <a:rPr lang="en-US" dirty="0">
                <a:latin typeface="Bahnschrift SemiLight" panose="020B0502040204020203" pitchFamily="34" charset="0"/>
              </a:rPr>
              <a:t>n:</a:t>
            </a:r>
            <a:r>
              <a:rPr lang="en-US" sz="1800" dirty="0">
                <a:latin typeface="Bahnschrift SemiLight" panose="020B0502040204020203" pitchFamily="34" charset="0"/>
              </a:rPr>
              <a:t>1) cardinality.</a:t>
            </a:r>
          </a:p>
        </p:txBody>
      </p:sp>
      <p:sp>
        <p:nvSpPr>
          <p:cNvPr id="4" name="Slide Number Placeholder 3">
            <a:extLst>
              <a:ext uri="{FF2B5EF4-FFF2-40B4-BE49-F238E27FC236}">
                <a16:creationId xmlns:a16="http://schemas.microsoft.com/office/drawing/2014/main" id="{861899C7-44D1-5B09-C018-8D54BB18C931}"/>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69602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FC1C-ECEA-BBA6-58A1-14354A922BAD}"/>
              </a:ext>
            </a:extLst>
          </p:cNvPr>
          <p:cNvSpPr>
            <a:spLocks noGrp="1"/>
          </p:cNvSpPr>
          <p:nvPr>
            <p:ph type="title"/>
          </p:nvPr>
        </p:nvSpPr>
        <p:spPr>
          <a:xfrm>
            <a:off x="754979" y="50491"/>
            <a:ext cx="10671048" cy="1362057"/>
          </a:xfrm>
        </p:spPr>
        <p:txBody>
          <a:bodyPr/>
          <a:lstStyle/>
          <a:p>
            <a:r>
              <a:rPr lang="en-US" dirty="0"/>
              <a:t>Er model</a:t>
            </a:r>
          </a:p>
        </p:txBody>
      </p:sp>
      <p:sp>
        <p:nvSpPr>
          <p:cNvPr id="3" name="Slide Number Placeholder 2">
            <a:extLst>
              <a:ext uri="{FF2B5EF4-FFF2-40B4-BE49-F238E27FC236}">
                <a16:creationId xmlns:a16="http://schemas.microsoft.com/office/drawing/2014/main" id="{B8524E5D-28E6-2937-8968-8BA0F2B84048}"/>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5" name="Picture 4">
            <a:extLst>
              <a:ext uri="{FF2B5EF4-FFF2-40B4-BE49-F238E27FC236}">
                <a16:creationId xmlns:a16="http://schemas.microsoft.com/office/drawing/2014/main" id="{E2D152FB-0990-6CD6-3147-664BE4590B4B}"/>
              </a:ext>
            </a:extLst>
          </p:cNvPr>
          <p:cNvPicPr>
            <a:picLocks noChangeAspect="1"/>
          </p:cNvPicPr>
          <p:nvPr/>
        </p:nvPicPr>
        <p:blipFill>
          <a:blip r:embed="rId2"/>
          <a:srcRect/>
          <a:stretch/>
        </p:blipFill>
        <p:spPr>
          <a:xfrm>
            <a:off x="758340" y="1159799"/>
            <a:ext cx="10269851" cy="5622700"/>
          </a:xfrm>
          <a:prstGeom prst="rect">
            <a:avLst/>
          </a:prstGeom>
        </p:spPr>
      </p:pic>
    </p:spTree>
    <p:extLst>
      <p:ext uri="{BB962C8B-B14F-4D97-AF65-F5344CB8AC3E}">
        <p14:creationId xmlns:p14="http://schemas.microsoft.com/office/powerpoint/2010/main" val="258492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FC13-1384-CB9E-053E-DBDE55832142}"/>
              </a:ext>
            </a:extLst>
          </p:cNvPr>
          <p:cNvSpPr>
            <a:spLocks noGrp="1"/>
          </p:cNvSpPr>
          <p:nvPr>
            <p:ph type="title"/>
          </p:nvPr>
        </p:nvSpPr>
        <p:spPr>
          <a:xfrm>
            <a:off x="482115" y="8388"/>
            <a:ext cx="10671048" cy="1362057"/>
          </a:xfrm>
        </p:spPr>
        <p:txBody>
          <a:bodyPr/>
          <a:lstStyle/>
          <a:p>
            <a:r>
              <a:rPr lang="en-US" dirty="0"/>
              <a:t>Relational model of database</a:t>
            </a:r>
          </a:p>
        </p:txBody>
      </p:sp>
      <p:sp>
        <p:nvSpPr>
          <p:cNvPr id="3" name="Slide Number Placeholder 2">
            <a:extLst>
              <a:ext uri="{FF2B5EF4-FFF2-40B4-BE49-F238E27FC236}">
                <a16:creationId xmlns:a16="http://schemas.microsoft.com/office/drawing/2014/main" id="{1ECB8CB0-F41D-AECE-0542-6C46851B54F5}"/>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5" name="Picture 4">
            <a:extLst>
              <a:ext uri="{FF2B5EF4-FFF2-40B4-BE49-F238E27FC236}">
                <a16:creationId xmlns:a16="http://schemas.microsoft.com/office/drawing/2014/main" id="{B9D2E784-83B5-D032-C1A5-F6EDDC29C37E}"/>
              </a:ext>
            </a:extLst>
          </p:cNvPr>
          <p:cNvPicPr>
            <a:picLocks noChangeAspect="1"/>
          </p:cNvPicPr>
          <p:nvPr/>
        </p:nvPicPr>
        <p:blipFill>
          <a:blip r:embed="rId2"/>
          <a:srcRect/>
          <a:stretch/>
        </p:blipFill>
        <p:spPr>
          <a:xfrm>
            <a:off x="1099439" y="910653"/>
            <a:ext cx="9732821" cy="5927447"/>
          </a:xfrm>
          <a:prstGeom prst="rect">
            <a:avLst/>
          </a:prstGeom>
        </p:spPr>
      </p:pic>
      <p:sp>
        <p:nvSpPr>
          <p:cNvPr id="6" name="Oval 5">
            <a:extLst>
              <a:ext uri="{FF2B5EF4-FFF2-40B4-BE49-F238E27FC236}">
                <a16:creationId xmlns:a16="http://schemas.microsoft.com/office/drawing/2014/main" id="{A9E4FE45-7182-A707-4AEA-5ED1C7786680}"/>
              </a:ext>
            </a:extLst>
          </p:cNvPr>
          <p:cNvSpPr/>
          <p:nvPr/>
        </p:nvSpPr>
        <p:spPr>
          <a:xfrm>
            <a:off x="132826" y="1483183"/>
            <a:ext cx="1812022" cy="13620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551C7E-E2EC-C8B2-3471-16E621A14918}"/>
              </a:ext>
            </a:extLst>
          </p:cNvPr>
          <p:cNvSpPr txBox="1"/>
          <p:nvPr/>
        </p:nvSpPr>
        <p:spPr>
          <a:xfrm>
            <a:off x="482115" y="1702547"/>
            <a:ext cx="1153738" cy="923330"/>
          </a:xfrm>
          <a:prstGeom prst="rect">
            <a:avLst/>
          </a:prstGeom>
          <a:noFill/>
        </p:spPr>
        <p:txBody>
          <a:bodyPr wrap="square" rtlCol="0">
            <a:spAutoFit/>
          </a:bodyPr>
          <a:lstStyle/>
          <a:p>
            <a:r>
              <a:rPr lang="en-US" dirty="0"/>
              <a:t>    The database is in 3NF</a:t>
            </a:r>
          </a:p>
        </p:txBody>
      </p:sp>
    </p:spTree>
    <p:extLst>
      <p:ext uri="{BB962C8B-B14F-4D97-AF65-F5344CB8AC3E}">
        <p14:creationId xmlns:p14="http://schemas.microsoft.com/office/powerpoint/2010/main" val="267669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5E87-0BD1-A5E8-C418-97527EFA129C}"/>
              </a:ext>
            </a:extLst>
          </p:cNvPr>
          <p:cNvSpPr>
            <a:spLocks noGrp="1"/>
          </p:cNvSpPr>
          <p:nvPr>
            <p:ph type="title"/>
          </p:nvPr>
        </p:nvSpPr>
        <p:spPr>
          <a:xfrm>
            <a:off x="3200683" y="96253"/>
            <a:ext cx="7965461" cy="994164"/>
          </a:xfrm>
        </p:spPr>
        <p:txBody>
          <a:bodyPr/>
          <a:lstStyle/>
          <a:p>
            <a:r>
              <a:rPr lang="en-US" dirty="0"/>
              <a:t>Normalization</a:t>
            </a:r>
          </a:p>
        </p:txBody>
      </p:sp>
      <p:sp>
        <p:nvSpPr>
          <p:cNvPr id="3" name="Content Placeholder 2">
            <a:extLst>
              <a:ext uri="{FF2B5EF4-FFF2-40B4-BE49-F238E27FC236}">
                <a16:creationId xmlns:a16="http://schemas.microsoft.com/office/drawing/2014/main" id="{6146F707-805F-77FE-08BF-6339FE8D0EB1}"/>
              </a:ext>
            </a:extLst>
          </p:cNvPr>
          <p:cNvSpPr>
            <a:spLocks noGrp="1"/>
          </p:cNvSpPr>
          <p:nvPr>
            <p:ph sz="half" idx="2"/>
          </p:nvPr>
        </p:nvSpPr>
        <p:spPr>
          <a:xfrm>
            <a:off x="2793534" y="1560351"/>
            <a:ext cx="9286613" cy="4932727"/>
          </a:xfrm>
        </p:spPr>
        <p:txBody>
          <a:bodyPr/>
          <a:lstStyle/>
          <a:p>
            <a:r>
              <a:rPr lang="en-US" b="1" dirty="0"/>
              <a:t>1. </a:t>
            </a:r>
            <a:r>
              <a:rPr lang="en-US" b="1" dirty="0" err="1"/>
              <a:t>Institute_Students</a:t>
            </a:r>
            <a:r>
              <a:rPr lang="en-US" b="1" dirty="0"/>
              <a:t>:  </a:t>
            </a:r>
            <a:r>
              <a:rPr lang="en-US" b="0" i="0" dirty="0">
                <a:solidFill>
                  <a:srgbClr val="202C8F"/>
                </a:solidFill>
                <a:effectLst/>
                <a:latin typeface="Söhne"/>
              </a:rPr>
              <a:t> It has a primary key (</a:t>
            </a:r>
            <a:r>
              <a:rPr lang="en-US" b="0" i="0" dirty="0" err="1">
                <a:solidFill>
                  <a:srgbClr val="202C8F"/>
                </a:solidFill>
                <a:effectLst/>
                <a:latin typeface="Söhne"/>
              </a:rPr>
              <a:t>reg_no</a:t>
            </a:r>
            <a:r>
              <a:rPr lang="en-US" b="0" i="0" dirty="0">
                <a:solidFill>
                  <a:srgbClr val="202C8F"/>
                </a:solidFill>
                <a:effectLst/>
                <a:latin typeface="Söhne"/>
              </a:rPr>
              <a:t>) and there are no partial dependencies or transitive dependencies, so it satisfies 1NF , 2NF and 3NF.</a:t>
            </a:r>
          </a:p>
          <a:p>
            <a:r>
              <a:rPr lang="en-US" b="1" dirty="0">
                <a:solidFill>
                  <a:srgbClr val="202C8F"/>
                </a:solidFill>
                <a:latin typeface="Söhne"/>
              </a:rPr>
              <a:t>2. </a:t>
            </a:r>
            <a:r>
              <a:rPr lang="en-US" b="1" dirty="0" err="1">
                <a:solidFill>
                  <a:srgbClr val="202C8F"/>
                </a:solidFill>
                <a:latin typeface="Söhne"/>
              </a:rPr>
              <a:t>Hostel_Students</a:t>
            </a:r>
            <a:r>
              <a:rPr lang="en-US" b="1" dirty="0">
                <a:solidFill>
                  <a:srgbClr val="202C8F"/>
                </a:solidFill>
                <a:latin typeface="Söhne"/>
              </a:rPr>
              <a:t> : </a:t>
            </a:r>
            <a:r>
              <a:rPr lang="en-US" b="0" i="0" dirty="0">
                <a:solidFill>
                  <a:srgbClr val="202C8F"/>
                </a:solidFill>
                <a:effectLst/>
                <a:latin typeface="Söhne"/>
              </a:rPr>
              <a:t>It has a primary key (</a:t>
            </a:r>
            <a:r>
              <a:rPr lang="en-US" b="0" i="0" dirty="0" err="1">
                <a:solidFill>
                  <a:srgbClr val="202C8F"/>
                </a:solidFill>
                <a:effectLst/>
                <a:latin typeface="Söhne"/>
              </a:rPr>
              <a:t>reg_no</a:t>
            </a:r>
            <a:r>
              <a:rPr lang="en-US" b="0" i="0" dirty="0">
                <a:solidFill>
                  <a:srgbClr val="202C8F"/>
                </a:solidFill>
                <a:effectLst/>
                <a:latin typeface="Söhne"/>
              </a:rPr>
              <a:t>) and there are no partial dependencies or transitive dependencies, so it satisfies 1NF , 2NF and 3NF.</a:t>
            </a:r>
            <a:endParaRPr lang="en-US" b="1" dirty="0">
              <a:solidFill>
                <a:srgbClr val="202C8F"/>
              </a:solidFill>
              <a:latin typeface="Söhne"/>
            </a:endParaRPr>
          </a:p>
          <a:p>
            <a:r>
              <a:rPr lang="en-US" b="1" dirty="0">
                <a:solidFill>
                  <a:srgbClr val="202C8F"/>
                </a:solidFill>
                <a:latin typeface="Söhne"/>
              </a:rPr>
              <a:t>3. Hostels:  </a:t>
            </a:r>
            <a:r>
              <a:rPr lang="en-US" b="1" dirty="0"/>
              <a:t>:  </a:t>
            </a:r>
            <a:r>
              <a:rPr lang="en-US" b="0" i="0" dirty="0">
                <a:solidFill>
                  <a:srgbClr val="202C8F"/>
                </a:solidFill>
                <a:effectLst/>
                <a:latin typeface="Söhne"/>
              </a:rPr>
              <a:t> It has a primary key (</a:t>
            </a:r>
            <a:r>
              <a:rPr lang="en-US" b="0" i="0" dirty="0" err="1">
                <a:solidFill>
                  <a:srgbClr val="202C8F"/>
                </a:solidFill>
                <a:effectLst/>
                <a:latin typeface="Söhne"/>
              </a:rPr>
              <a:t>hostel_id</a:t>
            </a:r>
            <a:r>
              <a:rPr lang="en-US" b="0" i="0" dirty="0">
                <a:solidFill>
                  <a:srgbClr val="202C8F"/>
                </a:solidFill>
                <a:effectLst/>
                <a:latin typeface="Söhne"/>
              </a:rPr>
              <a:t>) and there are no partial dependencies or transitive dependencies, so it satisfies 1NF , 2NF and 3NF.</a:t>
            </a:r>
          </a:p>
          <a:p>
            <a:r>
              <a:rPr lang="en-US" b="1" dirty="0">
                <a:solidFill>
                  <a:srgbClr val="202C8F"/>
                </a:solidFill>
                <a:latin typeface="Söhne"/>
              </a:rPr>
              <a:t>4. Floors:  </a:t>
            </a:r>
            <a:r>
              <a:rPr lang="en-US" b="1" i="0" dirty="0">
                <a:solidFill>
                  <a:srgbClr val="ECECEC"/>
                </a:solidFill>
                <a:effectLst/>
                <a:latin typeface="Söhne"/>
              </a:rPr>
              <a:t> </a:t>
            </a:r>
            <a:r>
              <a:rPr lang="en-US" b="0" i="0" dirty="0">
                <a:solidFill>
                  <a:srgbClr val="202C8F"/>
                </a:solidFill>
                <a:effectLst/>
                <a:latin typeface="Söhne"/>
              </a:rPr>
              <a:t>It has a primary key (</a:t>
            </a:r>
            <a:r>
              <a:rPr lang="en-US" b="0" i="0" dirty="0" err="1">
                <a:solidFill>
                  <a:srgbClr val="202C8F"/>
                </a:solidFill>
                <a:effectLst/>
                <a:latin typeface="Söhne"/>
              </a:rPr>
              <a:t>floor_id</a:t>
            </a:r>
            <a:r>
              <a:rPr lang="en-US" b="0" i="0" dirty="0">
                <a:solidFill>
                  <a:srgbClr val="202C8F"/>
                </a:solidFill>
                <a:effectLst/>
                <a:latin typeface="Söhne"/>
              </a:rPr>
              <a:t>) and there are no partial dependencies or transitive dependencies, so it satisfies 1NF , 2NF and 3NF.</a:t>
            </a:r>
          </a:p>
          <a:p>
            <a:r>
              <a:rPr lang="en-US" b="1" dirty="0">
                <a:solidFill>
                  <a:srgbClr val="202C8F"/>
                </a:solidFill>
              </a:rPr>
              <a:t>5. Rooms:  </a:t>
            </a:r>
            <a:r>
              <a:rPr lang="en-US" b="0" i="0" dirty="0">
                <a:solidFill>
                  <a:srgbClr val="202C8F"/>
                </a:solidFill>
                <a:effectLst/>
                <a:latin typeface="Söhne"/>
              </a:rPr>
              <a:t>It has a primary key (</a:t>
            </a:r>
            <a:r>
              <a:rPr lang="en-US" b="0" i="0" dirty="0" err="1">
                <a:solidFill>
                  <a:srgbClr val="202C8F"/>
                </a:solidFill>
                <a:effectLst/>
                <a:latin typeface="Söhne"/>
              </a:rPr>
              <a:t>room_id</a:t>
            </a:r>
            <a:r>
              <a:rPr lang="en-US" b="0" i="0" dirty="0">
                <a:solidFill>
                  <a:srgbClr val="202C8F"/>
                </a:solidFill>
                <a:effectLst/>
                <a:latin typeface="Söhne"/>
              </a:rPr>
              <a:t>) and there are no partial dependencies or transitive dependencies, so it satisfies 1NF , 2NF and 3NF..</a:t>
            </a:r>
          </a:p>
          <a:p>
            <a:r>
              <a:rPr lang="en-US" b="1" dirty="0">
                <a:solidFill>
                  <a:srgbClr val="202C8F"/>
                </a:solidFill>
                <a:latin typeface="Söhne"/>
              </a:rPr>
              <a:t>6. Cots:  </a:t>
            </a:r>
            <a:r>
              <a:rPr lang="en-US" b="0" i="0" dirty="0">
                <a:solidFill>
                  <a:srgbClr val="202C8F"/>
                </a:solidFill>
                <a:effectLst/>
                <a:latin typeface="Söhne"/>
              </a:rPr>
              <a:t>It has a primary key </a:t>
            </a:r>
            <a:r>
              <a:rPr lang="en-US" b="0" i="0" dirty="0" err="1">
                <a:solidFill>
                  <a:srgbClr val="202C8F"/>
                </a:solidFill>
                <a:effectLst/>
                <a:latin typeface="Söhne"/>
              </a:rPr>
              <a:t>room_id</a:t>
            </a:r>
            <a:r>
              <a:rPr lang="en-US" b="0" i="0" dirty="0">
                <a:solidFill>
                  <a:srgbClr val="202C8F"/>
                </a:solidFill>
                <a:effectLst/>
                <a:latin typeface="Söhne"/>
              </a:rPr>
              <a:t>, </a:t>
            </a:r>
            <a:r>
              <a:rPr lang="en-US" b="0" i="0" dirty="0" err="1">
                <a:solidFill>
                  <a:srgbClr val="202C8F"/>
                </a:solidFill>
                <a:effectLst/>
                <a:latin typeface="Söhne"/>
              </a:rPr>
              <a:t>cot_number</a:t>
            </a:r>
            <a:r>
              <a:rPr lang="en-US" b="0" i="0" dirty="0">
                <a:solidFill>
                  <a:srgbClr val="202C8F"/>
                </a:solidFill>
                <a:effectLst/>
                <a:latin typeface="Söhne"/>
              </a:rPr>
              <a:t>) and there are no partial dependencies or transitive dependencies, so it satisfies 1NF , 2NF and 3NF..</a:t>
            </a:r>
          </a:p>
          <a:p>
            <a:r>
              <a:rPr lang="en-US" b="0" i="0" dirty="0">
                <a:solidFill>
                  <a:srgbClr val="202C8F"/>
                </a:solidFill>
                <a:effectLst/>
                <a:latin typeface="Söhne"/>
              </a:rPr>
              <a:t>All tables (</a:t>
            </a:r>
            <a:r>
              <a:rPr lang="en-US" b="0" i="0" dirty="0" err="1">
                <a:solidFill>
                  <a:srgbClr val="202C8F"/>
                </a:solidFill>
                <a:effectLst/>
                <a:latin typeface="Söhne"/>
              </a:rPr>
              <a:t>Institute_Students</a:t>
            </a:r>
            <a:r>
              <a:rPr lang="en-US" b="0" i="0" dirty="0">
                <a:solidFill>
                  <a:srgbClr val="202C8F"/>
                </a:solidFill>
                <a:effectLst/>
                <a:latin typeface="Söhne"/>
              </a:rPr>
              <a:t>, </a:t>
            </a:r>
            <a:r>
              <a:rPr lang="en-US" b="0" i="0" dirty="0" err="1">
                <a:solidFill>
                  <a:srgbClr val="202C8F"/>
                </a:solidFill>
                <a:effectLst/>
                <a:latin typeface="Söhne"/>
              </a:rPr>
              <a:t>Hostel_Students</a:t>
            </a:r>
            <a:r>
              <a:rPr lang="en-US" b="0" i="0" dirty="0">
                <a:solidFill>
                  <a:srgbClr val="202C8F"/>
                </a:solidFill>
                <a:effectLst/>
                <a:latin typeface="Söhne"/>
              </a:rPr>
              <a:t>, Hostels, Floors, Rooms, Cots) satisfy 1NF, 2NF, and 3NF.</a:t>
            </a:r>
          </a:p>
          <a:p>
            <a:endParaRPr lang="en-US" dirty="0">
              <a:solidFill>
                <a:srgbClr val="202C8F"/>
              </a:solidFill>
            </a:endParaRPr>
          </a:p>
        </p:txBody>
      </p:sp>
      <p:sp>
        <p:nvSpPr>
          <p:cNvPr id="4" name="Slide Number Placeholder 3">
            <a:extLst>
              <a:ext uri="{FF2B5EF4-FFF2-40B4-BE49-F238E27FC236}">
                <a16:creationId xmlns:a16="http://schemas.microsoft.com/office/drawing/2014/main" id="{0E6A3A2B-C45F-9C54-233A-33C7F0A90686}"/>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53895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B49B-B47A-B29D-9420-DD42A4463319}"/>
              </a:ext>
            </a:extLst>
          </p:cNvPr>
          <p:cNvSpPr>
            <a:spLocks noGrp="1"/>
          </p:cNvSpPr>
          <p:nvPr>
            <p:ph type="title"/>
          </p:nvPr>
        </p:nvSpPr>
        <p:spPr>
          <a:xfrm>
            <a:off x="3158561" y="0"/>
            <a:ext cx="7965461" cy="994164"/>
          </a:xfrm>
        </p:spPr>
        <p:txBody>
          <a:bodyPr/>
          <a:lstStyle/>
          <a:p>
            <a:r>
              <a:rPr lang="en-US" dirty="0"/>
              <a:t>Physical database design</a:t>
            </a:r>
          </a:p>
        </p:txBody>
      </p:sp>
      <p:pic>
        <p:nvPicPr>
          <p:cNvPr id="6" name="Content Placeholder 5">
            <a:extLst>
              <a:ext uri="{FF2B5EF4-FFF2-40B4-BE49-F238E27FC236}">
                <a16:creationId xmlns:a16="http://schemas.microsoft.com/office/drawing/2014/main" id="{5C214245-53A2-6F9F-8B9A-5D9260262D2C}"/>
              </a:ext>
            </a:extLst>
          </p:cNvPr>
          <p:cNvPicPr>
            <a:picLocks noGrp="1" noChangeAspect="1"/>
          </p:cNvPicPr>
          <p:nvPr>
            <p:ph sz="half" idx="2"/>
          </p:nvPr>
        </p:nvPicPr>
        <p:blipFill>
          <a:blip r:embed="rId2"/>
          <a:srcRect/>
          <a:stretch/>
        </p:blipFill>
        <p:spPr>
          <a:xfrm>
            <a:off x="3001142" y="1806980"/>
            <a:ext cx="8777772" cy="2036855"/>
          </a:xfrm>
        </p:spPr>
      </p:pic>
      <p:sp>
        <p:nvSpPr>
          <p:cNvPr id="4" name="Slide Number Placeholder 3">
            <a:extLst>
              <a:ext uri="{FF2B5EF4-FFF2-40B4-BE49-F238E27FC236}">
                <a16:creationId xmlns:a16="http://schemas.microsoft.com/office/drawing/2014/main" id="{1B2BDB7B-D5FF-945C-A970-7591BCD08593}"/>
              </a:ext>
            </a:extLst>
          </p:cNvPr>
          <p:cNvSpPr>
            <a:spLocks noGrp="1"/>
          </p:cNvSpPr>
          <p:nvPr>
            <p:ph type="sldNum" sz="quarter" idx="10"/>
          </p:nvPr>
        </p:nvSpPr>
        <p:spPr/>
        <p:txBody>
          <a:bodyPr/>
          <a:lstStyle/>
          <a:p>
            <a:fld id="{48F63A3B-78C7-47BE-AE5E-E10140E04643}" type="slidenum">
              <a:rPr lang="en-US" smtClean="0"/>
              <a:pPr/>
              <a:t>16</a:t>
            </a:fld>
            <a:endParaRPr lang="en-US" dirty="0"/>
          </a:p>
        </p:txBody>
      </p:sp>
      <p:pic>
        <p:nvPicPr>
          <p:cNvPr id="5" name="Picture 4">
            <a:extLst>
              <a:ext uri="{FF2B5EF4-FFF2-40B4-BE49-F238E27FC236}">
                <a16:creationId xmlns:a16="http://schemas.microsoft.com/office/drawing/2014/main" id="{8D081973-D1ED-1C49-4968-DBCAC9178331}"/>
              </a:ext>
            </a:extLst>
          </p:cNvPr>
          <p:cNvPicPr>
            <a:picLocks noChangeAspect="1"/>
          </p:cNvPicPr>
          <p:nvPr/>
        </p:nvPicPr>
        <p:blipFill>
          <a:blip r:embed="rId3"/>
          <a:stretch>
            <a:fillRect/>
          </a:stretch>
        </p:blipFill>
        <p:spPr>
          <a:xfrm>
            <a:off x="3001142" y="4032592"/>
            <a:ext cx="8777773" cy="1906195"/>
          </a:xfrm>
          <a:prstGeom prst="rect">
            <a:avLst/>
          </a:prstGeom>
        </p:spPr>
      </p:pic>
    </p:spTree>
    <p:extLst>
      <p:ext uri="{BB962C8B-B14F-4D97-AF65-F5344CB8AC3E}">
        <p14:creationId xmlns:p14="http://schemas.microsoft.com/office/powerpoint/2010/main" val="381497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09B-3669-5E70-D2AE-A6A5E2815453}"/>
              </a:ext>
            </a:extLst>
          </p:cNvPr>
          <p:cNvSpPr>
            <a:spLocks noGrp="1"/>
          </p:cNvSpPr>
          <p:nvPr>
            <p:ph type="title"/>
          </p:nvPr>
        </p:nvSpPr>
        <p:spPr>
          <a:xfrm>
            <a:off x="3166950" y="116485"/>
            <a:ext cx="7965461" cy="994164"/>
          </a:xfrm>
        </p:spPr>
        <p:txBody>
          <a:bodyPr/>
          <a:lstStyle/>
          <a:p>
            <a:r>
              <a:rPr lang="en-US" dirty="0"/>
              <a:t>Physical database design</a:t>
            </a:r>
          </a:p>
        </p:txBody>
      </p:sp>
      <p:pic>
        <p:nvPicPr>
          <p:cNvPr id="7" name="Content Placeholder 6">
            <a:extLst>
              <a:ext uri="{FF2B5EF4-FFF2-40B4-BE49-F238E27FC236}">
                <a16:creationId xmlns:a16="http://schemas.microsoft.com/office/drawing/2014/main" id="{A8E8DBA1-65D9-E320-8F57-8991710E8DB6}"/>
              </a:ext>
            </a:extLst>
          </p:cNvPr>
          <p:cNvPicPr>
            <a:picLocks noGrp="1" noChangeAspect="1"/>
          </p:cNvPicPr>
          <p:nvPr>
            <p:ph sz="half" idx="2"/>
          </p:nvPr>
        </p:nvPicPr>
        <p:blipFill>
          <a:blip r:embed="rId2"/>
          <a:stretch>
            <a:fillRect/>
          </a:stretch>
        </p:blipFill>
        <p:spPr>
          <a:xfrm>
            <a:off x="2898823" y="1325148"/>
            <a:ext cx="3505689" cy="1276528"/>
          </a:xfrm>
        </p:spPr>
      </p:pic>
      <p:sp>
        <p:nvSpPr>
          <p:cNvPr id="4" name="Slide Number Placeholder 3">
            <a:extLst>
              <a:ext uri="{FF2B5EF4-FFF2-40B4-BE49-F238E27FC236}">
                <a16:creationId xmlns:a16="http://schemas.microsoft.com/office/drawing/2014/main" id="{DF399721-AC8F-A1C2-C9AE-D1C93D6E9DEF}"/>
              </a:ext>
            </a:extLst>
          </p:cNvPr>
          <p:cNvSpPr>
            <a:spLocks noGrp="1"/>
          </p:cNvSpPr>
          <p:nvPr>
            <p:ph type="sldNum" sz="quarter" idx="10"/>
          </p:nvPr>
        </p:nvSpPr>
        <p:spPr/>
        <p:txBody>
          <a:bodyPr/>
          <a:lstStyle/>
          <a:p>
            <a:fld id="{48F63A3B-78C7-47BE-AE5E-E10140E04643}" type="slidenum">
              <a:rPr lang="en-US" smtClean="0"/>
              <a:pPr/>
              <a:t>17</a:t>
            </a:fld>
            <a:endParaRPr lang="en-US" dirty="0"/>
          </a:p>
        </p:txBody>
      </p:sp>
      <p:pic>
        <p:nvPicPr>
          <p:cNvPr id="13" name="Picture 12">
            <a:extLst>
              <a:ext uri="{FF2B5EF4-FFF2-40B4-BE49-F238E27FC236}">
                <a16:creationId xmlns:a16="http://schemas.microsoft.com/office/drawing/2014/main" id="{5C535114-B81A-ABCA-9272-20152F3E34C4}"/>
              </a:ext>
            </a:extLst>
          </p:cNvPr>
          <p:cNvPicPr>
            <a:picLocks noChangeAspect="1"/>
          </p:cNvPicPr>
          <p:nvPr/>
        </p:nvPicPr>
        <p:blipFill>
          <a:blip r:embed="rId3"/>
          <a:stretch>
            <a:fillRect/>
          </a:stretch>
        </p:blipFill>
        <p:spPr>
          <a:xfrm>
            <a:off x="6966371" y="1963412"/>
            <a:ext cx="4058216" cy="1295581"/>
          </a:xfrm>
          <a:prstGeom prst="rect">
            <a:avLst/>
          </a:prstGeom>
        </p:spPr>
      </p:pic>
      <p:pic>
        <p:nvPicPr>
          <p:cNvPr id="15" name="Picture 14">
            <a:extLst>
              <a:ext uri="{FF2B5EF4-FFF2-40B4-BE49-F238E27FC236}">
                <a16:creationId xmlns:a16="http://schemas.microsoft.com/office/drawing/2014/main" id="{203AB694-3D23-BE08-A7A4-B76C46D02FD1}"/>
              </a:ext>
            </a:extLst>
          </p:cNvPr>
          <p:cNvPicPr>
            <a:picLocks noChangeAspect="1"/>
          </p:cNvPicPr>
          <p:nvPr/>
        </p:nvPicPr>
        <p:blipFill>
          <a:blip r:embed="rId4"/>
          <a:stretch>
            <a:fillRect/>
          </a:stretch>
        </p:blipFill>
        <p:spPr>
          <a:xfrm>
            <a:off x="2898823" y="3685345"/>
            <a:ext cx="4153480" cy="1276528"/>
          </a:xfrm>
          <a:prstGeom prst="rect">
            <a:avLst/>
          </a:prstGeom>
        </p:spPr>
      </p:pic>
      <p:pic>
        <p:nvPicPr>
          <p:cNvPr id="17" name="Picture 16">
            <a:extLst>
              <a:ext uri="{FF2B5EF4-FFF2-40B4-BE49-F238E27FC236}">
                <a16:creationId xmlns:a16="http://schemas.microsoft.com/office/drawing/2014/main" id="{F4305C92-E617-E516-C715-C5F54C7547EB}"/>
              </a:ext>
            </a:extLst>
          </p:cNvPr>
          <p:cNvPicPr>
            <a:picLocks noChangeAspect="1"/>
          </p:cNvPicPr>
          <p:nvPr/>
        </p:nvPicPr>
        <p:blipFill>
          <a:blip r:embed="rId5"/>
          <a:stretch>
            <a:fillRect/>
          </a:stretch>
        </p:blipFill>
        <p:spPr>
          <a:xfrm>
            <a:off x="7404582" y="4653814"/>
            <a:ext cx="3620005" cy="1324160"/>
          </a:xfrm>
          <a:prstGeom prst="rect">
            <a:avLst/>
          </a:prstGeom>
        </p:spPr>
      </p:pic>
    </p:spTree>
    <p:extLst>
      <p:ext uri="{BB962C8B-B14F-4D97-AF65-F5344CB8AC3E}">
        <p14:creationId xmlns:p14="http://schemas.microsoft.com/office/powerpoint/2010/main" val="118831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2FC3-2EBA-D16F-64E8-E7953FE43827}"/>
              </a:ext>
            </a:extLst>
          </p:cNvPr>
          <p:cNvSpPr>
            <a:spLocks noGrp="1"/>
          </p:cNvSpPr>
          <p:nvPr>
            <p:ph type="title"/>
          </p:nvPr>
        </p:nvSpPr>
        <p:spPr>
          <a:xfrm>
            <a:off x="3460565" y="326554"/>
            <a:ext cx="7965461" cy="732777"/>
          </a:xfrm>
        </p:spPr>
        <p:txBody>
          <a:bodyPr/>
          <a:lstStyle/>
          <a:p>
            <a:r>
              <a:rPr lang="en-US" dirty="0"/>
              <a:t>Integrity constraints</a:t>
            </a:r>
          </a:p>
        </p:txBody>
      </p:sp>
      <p:sp>
        <p:nvSpPr>
          <p:cNvPr id="3" name="Content Placeholder 2">
            <a:extLst>
              <a:ext uri="{FF2B5EF4-FFF2-40B4-BE49-F238E27FC236}">
                <a16:creationId xmlns:a16="http://schemas.microsoft.com/office/drawing/2014/main" id="{A600ECCD-FD21-DAE0-5899-5A07615FF557}"/>
              </a:ext>
            </a:extLst>
          </p:cNvPr>
          <p:cNvSpPr>
            <a:spLocks noGrp="1"/>
          </p:cNvSpPr>
          <p:nvPr>
            <p:ph sz="half" idx="2"/>
          </p:nvPr>
        </p:nvSpPr>
        <p:spPr>
          <a:xfrm>
            <a:off x="3460565" y="1520792"/>
            <a:ext cx="7965460" cy="4552749"/>
          </a:xfrm>
        </p:spPr>
        <p:txBody>
          <a:bodyPr>
            <a:normAutofit lnSpcReduction="10000"/>
          </a:bodyPr>
          <a:lstStyle/>
          <a:p>
            <a:r>
              <a:rPr lang="en-US" b="1" i="1" dirty="0"/>
              <a:t>Primary Key Constraint</a:t>
            </a:r>
            <a:r>
              <a:rPr lang="en-US" b="1" dirty="0"/>
              <a:t>:   </a:t>
            </a:r>
            <a:r>
              <a:rPr lang="en-US" dirty="0"/>
              <a:t>Ensures that each record in a table has a unique identifier.</a:t>
            </a:r>
          </a:p>
          <a:p>
            <a:pPr marL="338328" lvl="1" indent="0">
              <a:buNone/>
            </a:pPr>
            <a:r>
              <a:rPr lang="en-US" u="sng" dirty="0"/>
              <a:t>Example:   In Hostels table , Primary Key constraint is defined on the “</a:t>
            </a:r>
            <a:r>
              <a:rPr lang="en-US" u="sng" dirty="0" err="1"/>
              <a:t>hostel_id</a:t>
            </a:r>
            <a:r>
              <a:rPr lang="en-US" u="sng" dirty="0"/>
              <a:t>” column.</a:t>
            </a:r>
          </a:p>
          <a:p>
            <a:pPr marL="338328" lvl="1" indent="0">
              <a:buNone/>
            </a:pPr>
            <a:r>
              <a:rPr lang="en-US" b="1" i="1" dirty="0"/>
              <a:t>Foreign Key Constraint: </a:t>
            </a:r>
            <a:r>
              <a:rPr lang="en-US" dirty="0"/>
              <a:t>Enforces referential integrity by ensuring that values in a column (or columns) of one table match values in another table's primary key or unique key.</a:t>
            </a:r>
          </a:p>
          <a:p>
            <a:pPr marL="338328" lvl="1" indent="0">
              <a:buNone/>
            </a:pPr>
            <a:r>
              <a:rPr lang="en-US" u="sng" dirty="0"/>
              <a:t>Example :</a:t>
            </a:r>
          </a:p>
          <a:p>
            <a:pPr marL="338328" lvl="1" indent="0">
              <a:buNone/>
            </a:pPr>
            <a:r>
              <a:rPr lang="en-US" dirty="0"/>
              <a:t>Foreign key constraints in :</a:t>
            </a:r>
            <a:r>
              <a:rPr lang="en-US" dirty="0" err="1"/>
              <a:t>Hostel_Students</a:t>
            </a:r>
            <a:r>
              <a:rPr lang="en-US" dirty="0"/>
              <a:t> references :</a:t>
            </a:r>
          </a:p>
          <a:p>
            <a:pPr marL="338328" lvl="1" indent="0">
              <a:buNone/>
            </a:pPr>
            <a:r>
              <a:rPr lang="en-US" dirty="0"/>
              <a:t>‘</a:t>
            </a:r>
            <a:r>
              <a:rPr lang="en-US" dirty="0" err="1"/>
              <a:t>reg_no</a:t>
            </a:r>
            <a:r>
              <a:rPr lang="en-US" dirty="0"/>
              <a:t>’  to </a:t>
            </a:r>
            <a:r>
              <a:rPr lang="en-US" dirty="0" err="1"/>
              <a:t>Institue_students</a:t>
            </a:r>
            <a:r>
              <a:rPr lang="en-US" dirty="0"/>
              <a:t>(‘</a:t>
            </a:r>
            <a:r>
              <a:rPr lang="en-US" dirty="0" err="1"/>
              <a:t>reg_no</a:t>
            </a:r>
            <a:r>
              <a:rPr lang="en-US" dirty="0"/>
              <a:t>’  ),</a:t>
            </a:r>
          </a:p>
          <a:p>
            <a:pPr marL="338328" lvl="1" indent="0">
              <a:buNone/>
            </a:pPr>
            <a:r>
              <a:rPr lang="en-US" dirty="0"/>
              <a:t>‘</a:t>
            </a:r>
            <a:r>
              <a:rPr lang="en-US" dirty="0" err="1"/>
              <a:t>hostel_id</a:t>
            </a:r>
            <a:r>
              <a:rPr lang="en-US" dirty="0"/>
              <a:t>’ to Hostels(‘</a:t>
            </a:r>
            <a:r>
              <a:rPr lang="en-US" dirty="0" err="1"/>
              <a:t>hostel_id</a:t>
            </a:r>
            <a:r>
              <a:rPr lang="en-US" dirty="0"/>
              <a:t>’),</a:t>
            </a:r>
          </a:p>
          <a:p>
            <a:pPr marL="338328" lvl="1" indent="0">
              <a:buNone/>
            </a:pPr>
            <a:r>
              <a:rPr lang="en-US" dirty="0"/>
              <a:t>‘floor_id’ to Floors(‘floor_id’), </a:t>
            </a:r>
          </a:p>
          <a:p>
            <a:pPr marL="338328" lvl="1" indent="0">
              <a:buNone/>
            </a:pPr>
            <a:r>
              <a:rPr lang="en-US" dirty="0"/>
              <a:t>‘</a:t>
            </a:r>
            <a:r>
              <a:rPr lang="en-US" dirty="0" err="1"/>
              <a:t>room_id</a:t>
            </a:r>
            <a:r>
              <a:rPr lang="en-US" dirty="0"/>
              <a:t>’ and ‘</a:t>
            </a:r>
            <a:r>
              <a:rPr lang="en-US" dirty="0" err="1"/>
              <a:t>cot_number</a:t>
            </a:r>
            <a:r>
              <a:rPr lang="en-US" dirty="0"/>
              <a:t>’ to Cots(‘</a:t>
            </a:r>
            <a:r>
              <a:rPr lang="en-US" dirty="0" err="1"/>
              <a:t>room_id</a:t>
            </a:r>
            <a:r>
              <a:rPr lang="en-US" dirty="0"/>
              <a:t>’ , ‘</a:t>
            </a:r>
            <a:r>
              <a:rPr lang="en-US" dirty="0" err="1"/>
              <a:t>cot_number</a:t>
            </a:r>
            <a:r>
              <a:rPr lang="en-US" dirty="0"/>
              <a:t>’)</a:t>
            </a:r>
          </a:p>
          <a:p>
            <a:pPr marL="338328" lvl="1" indent="0">
              <a:buNone/>
            </a:pPr>
            <a:endParaRPr lang="en-US" dirty="0"/>
          </a:p>
          <a:p>
            <a:pPr marL="338328" lvl="1" indent="0">
              <a:buNone/>
            </a:pPr>
            <a:endParaRPr lang="en-US" dirty="0"/>
          </a:p>
        </p:txBody>
      </p:sp>
      <p:sp>
        <p:nvSpPr>
          <p:cNvPr id="4" name="Slide Number Placeholder 3">
            <a:extLst>
              <a:ext uri="{FF2B5EF4-FFF2-40B4-BE49-F238E27FC236}">
                <a16:creationId xmlns:a16="http://schemas.microsoft.com/office/drawing/2014/main" id="{B8C655D9-6C27-2B29-A43E-D0353543A7EE}"/>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2948992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37EB-ECD2-0087-A0D8-2D3D2AEFDD22}"/>
              </a:ext>
            </a:extLst>
          </p:cNvPr>
          <p:cNvSpPr>
            <a:spLocks noGrp="1"/>
          </p:cNvSpPr>
          <p:nvPr>
            <p:ph type="title"/>
          </p:nvPr>
        </p:nvSpPr>
        <p:spPr/>
        <p:txBody>
          <a:bodyPr/>
          <a:lstStyle/>
          <a:p>
            <a:r>
              <a:rPr lang="en-US" dirty="0"/>
              <a:t>Integrity constraints</a:t>
            </a:r>
          </a:p>
        </p:txBody>
      </p:sp>
      <p:sp>
        <p:nvSpPr>
          <p:cNvPr id="3" name="Content Placeholder 2">
            <a:extLst>
              <a:ext uri="{FF2B5EF4-FFF2-40B4-BE49-F238E27FC236}">
                <a16:creationId xmlns:a16="http://schemas.microsoft.com/office/drawing/2014/main" id="{744B6B75-D986-FBA8-1E67-8AA45B48EBC9}"/>
              </a:ext>
            </a:extLst>
          </p:cNvPr>
          <p:cNvSpPr>
            <a:spLocks noGrp="1"/>
          </p:cNvSpPr>
          <p:nvPr>
            <p:ph sz="half" idx="2"/>
          </p:nvPr>
        </p:nvSpPr>
        <p:spPr/>
        <p:txBody>
          <a:bodyPr/>
          <a:lstStyle/>
          <a:p>
            <a:r>
              <a:rPr lang="en-US" b="1" i="1" dirty="0"/>
              <a:t>NOT NULL Constraint</a:t>
            </a:r>
            <a:r>
              <a:rPr lang="en-US" i="1" dirty="0"/>
              <a:t>: </a:t>
            </a:r>
            <a:r>
              <a:rPr lang="en-US" dirty="0"/>
              <a:t>Ensures that a column cannot contain NULL values.</a:t>
            </a:r>
          </a:p>
          <a:p>
            <a:pPr marL="338328" lvl="1" indent="0">
              <a:buNone/>
            </a:pPr>
            <a:r>
              <a:rPr lang="en-US" u="sng" dirty="0"/>
              <a:t>Example: All column in all tables have been explicitly defined as not null.</a:t>
            </a:r>
          </a:p>
          <a:p>
            <a:pPr marL="338328" lvl="1" indent="0">
              <a:buNone/>
            </a:pPr>
            <a:r>
              <a:rPr lang="en-US" b="1" i="1" dirty="0"/>
              <a:t>CHECK Constraint: </a:t>
            </a:r>
            <a:r>
              <a:rPr lang="en-US" dirty="0"/>
              <a:t>There are no explicit CHECK constraints defined in the provided schema</a:t>
            </a:r>
          </a:p>
        </p:txBody>
      </p:sp>
      <p:sp>
        <p:nvSpPr>
          <p:cNvPr id="4" name="Slide Number Placeholder 3">
            <a:extLst>
              <a:ext uri="{FF2B5EF4-FFF2-40B4-BE49-F238E27FC236}">
                <a16:creationId xmlns:a16="http://schemas.microsoft.com/office/drawing/2014/main" id="{A1623F45-D207-56AC-218E-8D1A1659A7A3}"/>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13602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37CA-8317-F33A-6D08-4FCC698D1736}"/>
              </a:ext>
            </a:extLst>
          </p:cNvPr>
          <p:cNvSpPr>
            <a:spLocks noGrp="1"/>
          </p:cNvSpPr>
          <p:nvPr>
            <p:ph type="title"/>
          </p:nvPr>
        </p:nvSpPr>
        <p:spPr>
          <a:xfrm>
            <a:off x="3049504" y="-373378"/>
            <a:ext cx="7965461" cy="994164"/>
          </a:xfrm>
        </p:spPr>
        <p:txBody>
          <a:bodyPr/>
          <a:lstStyle/>
          <a:p>
            <a:r>
              <a:rPr lang="en-US" sz="1800" dirty="0"/>
              <a:t>National institute of technology Andhra Pradesh</a:t>
            </a:r>
            <a:br>
              <a:rPr lang="en-US" sz="1800" dirty="0"/>
            </a:br>
            <a:r>
              <a:rPr lang="en-US" sz="1800" dirty="0"/>
              <a:t>	</a:t>
            </a:r>
          </a:p>
        </p:txBody>
      </p:sp>
      <p:sp>
        <p:nvSpPr>
          <p:cNvPr id="3" name="Content Placeholder 2">
            <a:extLst>
              <a:ext uri="{FF2B5EF4-FFF2-40B4-BE49-F238E27FC236}">
                <a16:creationId xmlns:a16="http://schemas.microsoft.com/office/drawing/2014/main" id="{46AF2BC9-0980-88E7-8C74-6249720733D3}"/>
              </a:ext>
            </a:extLst>
          </p:cNvPr>
          <p:cNvSpPr>
            <a:spLocks noGrp="1"/>
          </p:cNvSpPr>
          <p:nvPr>
            <p:ph sz="half" idx="2"/>
          </p:nvPr>
        </p:nvSpPr>
        <p:spPr>
          <a:xfrm>
            <a:off x="3679551" y="4124807"/>
            <a:ext cx="7965460" cy="2404330"/>
          </a:xfrm>
        </p:spPr>
        <p:txBody>
          <a:bodyPr/>
          <a:lstStyle/>
          <a:p>
            <a:pPr marL="0" indent="0" algn="ctr">
              <a:buNone/>
            </a:pPr>
            <a:r>
              <a:rPr lang="en-IN" sz="1800" dirty="0">
                <a:effectLst/>
                <a:latin typeface="Times New Roman" panose="02020603050405020304" pitchFamily="18" charset="0"/>
                <a:ea typeface="Times New Roman" panose="02020603050405020304" pitchFamily="18" charset="0"/>
              </a:rPr>
              <a:t>This is to certify that the DBMS project entitled</a:t>
            </a:r>
            <a:r>
              <a:rPr lang="en-IN" sz="1800">
                <a:effectLst/>
                <a:latin typeface="Times New Roman" panose="02020603050405020304" pitchFamily="18" charset="0"/>
                <a:ea typeface="Times New Roman" panose="02020603050405020304" pitchFamily="18" charset="0"/>
              </a:rPr>
              <a:t>, “HOSTEL MANAGEMENT SYSTEM" </a:t>
            </a:r>
            <a:r>
              <a:rPr lang="en-IN" sz="1800" dirty="0">
                <a:effectLst/>
                <a:latin typeface="Times New Roman" panose="02020603050405020304" pitchFamily="18" charset="0"/>
                <a:ea typeface="Times New Roman" panose="02020603050405020304" pitchFamily="18" charset="0"/>
              </a:rPr>
              <a:t>has been </a:t>
            </a:r>
            <a:r>
              <a:rPr lang="en-IN" sz="1800">
                <a:effectLst/>
                <a:latin typeface="Times New Roman" panose="02020603050405020304" pitchFamily="18" charset="0"/>
                <a:ea typeface="Times New Roman" panose="02020603050405020304" pitchFamily="18" charset="0"/>
              </a:rPr>
              <a:t>done by N . JASWANTH(422224),</a:t>
            </a:r>
            <a:endParaRPr lang="en-IN" sz="1800" dirty="0">
              <a:effectLst/>
              <a:latin typeface="Times New Roman" panose="02020603050405020304" pitchFamily="18" charset="0"/>
              <a:ea typeface="Times New Roman" panose="02020603050405020304" pitchFamily="18" charset="0"/>
            </a:endParaRPr>
          </a:p>
          <a:p>
            <a:pPr marL="0" indent="0" algn="ctr">
              <a:buNone/>
            </a:pPr>
            <a:r>
              <a:rPr lang="en-IN" sz="1800">
                <a:effectLst/>
                <a:latin typeface="Times New Roman" panose="02020603050405020304" pitchFamily="18" charset="0"/>
                <a:ea typeface="Times New Roman" panose="02020603050405020304" pitchFamily="18" charset="0"/>
              </a:rPr>
              <a:t>V . MICHAEL (422268) and KUSHAL . C (422204) </a:t>
            </a:r>
            <a:r>
              <a:rPr lang="en-IN" sz="1800" dirty="0">
                <a:effectLst/>
                <a:latin typeface="Times New Roman" panose="02020603050405020304" pitchFamily="18" charset="0"/>
                <a:ea typeface="Times New Roman" panose="02020603050405020304" pitchFamily="18" charset="0"/>
              </a:rPr>
              <a:t>of Bachelor of </a:t>
            </a:r>
            <a:r>
              <a:rPr lang="en-IN" sz="1800" dirty="0" err="1">
                <a:effectLst/>
                <a:latin typeface="Times New Roman" panose="02020603050405020304" pitchFamily="18" charset="0"/>
                <a:ea typeface="Times New Roman" panose="02020603050405020304" pitchFamily="18" charset="0"/>
              </a:rPr>
              <a:t>Techonolgy</a:t>
            </a:r>
            <a:r>
              <a:rPr lang="en-IN" sz="1800" dirty="0">
                <a:effectLst/>
                <a:latin typeface="Times New Roman" panose="02020603050405020304" pitchFamily="18" charset="0"/>
                <a:ea typeface="Times New Roman" panose="02020603050405020304" pitchFamily="18" charset="0"/>
              </a:rPr>
              <a:t> , Computer Science and Engineering during semester IV from National Institute of Technology Andhra Pradesh.</a:t>
            </a:r>
            <a:endParaRPr lang="en-IN" sz="180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28D7A786-D412-520D-198F-6E2AB9F6AF3B}"/>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
        <p:nvSpPr>
          <p:cNvPr id="5" name="TextBox 4">
            <a:extLst>
              <a:ext uri="{FF2B5EF4-FFF2-40B4-BE49-F238E27FC236}">
                <a16:creationId xmlns:a16="http://schemas.microsoft.com/office/drawing/2014/main" id="{A3DBF13E-5CD3-16B3-0403-E0BFEF03A088}"/>
              </a:ext>
            </a:extLst>
          </p:cNvPr>
          <p:cNvSpPr txBox="1"/>
          <p:nvPr/>
        </p:nvSpPr>
        <p:spPr>
          <a:xfrm>
            <a:off x="4633225" y="457199"/>
            <a:ext cx="7449424" cy="338554"/>
          </a:xfrm>
          <a:prstGeom prst="rect">
            <a:avLst/>
          </a:prstGeom>
          <a:noFill/>
        </p:spPr>
        <p:txBody>
          <a:bodyPr wrap="square" rtlCol="0">
            <a:spAutoFit/>
          </a:bodyPr>
          <a:lstStyle/>
          <a:p>
            <a:r>
              <a:rPr lang="en-US" sz="1600" dirty="0">
                <a:solidFill>
                  <a:srgbClr val="202C8F"/>
                </a:solidFill>
              </a:rPr>
              <a:t>Department of Computer Science and Engineering</a:t>
            </a:r>
          </a:p>
        </p:txBody>
      </p:sp>
      <p:pic>
        <p:nvPicPr>
          <p:cNvPr id="7" name="Picture 6">
            <a:extLst>
              <a:ext uri="{FF2B5EF4-FFF2-40B4-BE49-F238E27FC236}">
                <a16:creationId xmlns:a16="http://schemas.microsoft.com/office/drawing/2014/main" id="{555BAB52-0163-0D8C-7FC9-05B467B3232D}"/>
              </a:ext>
            </a:extLst>
          </p:cNvPr>
          <p:cNvPicPr>
            <a:picLocks noChangeAspect="1"/>
          </p:cNvPicPr>
          <p:nvPr/>
        </p:nvPicPr>
        <p:blipFill>
          <a:blip r:embed="rId2"/>
          <a:stretch>
            <a:fillRect/>
          </a:stretch>
        </p:blipFill>
        <p:spPr>
          <a:xfrm>
            <a:off x="6105565" y="946066"/>
            <a:ext cx="1914310" cy="1816765"/>
          </a:xfrm>
          <a:prstGeom prst="rect">
            <a:avLst/>
          </a:prstGeom>
        </p:spPr>
      </p:pic>
      <p:sp>
        <p:nvSpPr>
          <p:cNvPr id="8" name="TextBox 7">
            <a:extLst>
              <a:ext uri="{FF2B5EF4-FFF2-40B4-BE49-F238E27FC236}">
                <a16:creationId xmlns:a16="http://schemas.microsoft.com/office/drawing/2014/main" id="{B07CAA49-63DD-A834-4F2B-7A9F5ABCAB09}"/>
              </a:ext>
            </a:extLst>
          </p:cNvPr>
          <p:cNvSpPr txBox="1"/>
          <p:nvPr/>
        </p:nvSpPr>
        <p:spPr>
          <a:xfrm>
            <a:off x="6312862" y="2993090"/>
            <a:ext cx="3590488" cy="461665"/>
          </a:xfrm>
          <a:prstGeom prst="rect">
            <a:avLst/>
          </a:prstGeom>
          <a:noFill/>
        </p:spPr>
        <p:txBody>
          <a:bodyPr wrap="square" rtlCol="0">
            <a:spAutoFit/>
          </a:bodyPr>
          <a:lstStyle/>
          <a:p>
            <a:r>
              <a:rPr lang="en-US" sz="2400" b="1" dirty="0">
                <a:solidFill>
                  <a:srgbClr val="202C8F"/>
                </a:solidFill>
              </a:rPr>
              <a:t>Certificate</a:t>
            </a:r>
          </a:p>
        </p:txBody>
      </p:sp>
    </p:spTree>
    <p:extLst>
      <p:ext uri="{BB962C8B-B14F-4D97-AF65-F5344CB8AC3E}">
        <p14:creationId xmlns:p14="http://schemas.microsoft.com/office/powerpoint/2010/main" val="432320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C8AE-0EAF-3BB1-193C-9F0E8B437808}"/>
              </a:ext>
            </a:extLst>
          </p:cNvPr>
          <p:cNvSpPr>
            <a:spLocks noGrp="1"/>
          </p:cNvSpPr>
          <p:nvPr>
            <p:ph type="title"/>
          </p:nvPr>
        </p:nvSpPr>
        <p:spPr/>
        <p:txBody>
          <a:bodyPr/>
          <a:lstStyle/>
          <a:p>
            <a:r>
              <a:rPr lang="en-US" dirty="0"/>
              <a:t>Problems we faced</a:t>
            </a:r>
          </a:p>
        </p:txBody>
      </p:sp>
      <p:sp>
        <p:nvSpPr>
          <p:cNvPr id="3" name="Content Placeholder 2">
            <a:extLst>
              <a:ext uri="{FF2B5EF4-FFF2-40B4-BE49-F238E27FC236}">
                <a16:creationId xmlns:a16="http://schemas.microsoft.com/office/drawing/2014/main" id="{E171EC03-C424-5F03-5FDF-42CDF3E86D9A}"/>
              </a:ext>
            </a:extLst>
          </p:cNvPr>
          <p:cNvSpPr>
            <a:spLocks noGrp="1"/>
          </p:cNvSpPr>
          <p:nvPr>
            <p:ph sz="half" idx="2"/>
          </p:nvPr>
        </p:nvSpPr>
        <p:spPr/>
        <p:txBody>
          <a:bodyPr/>
          <a:lstStyle/>
          <a:p>
            <a:r>
              <a:rPr lang="en-US" sz="1800" b="1" i="1" u="sng" dirty="0"/>
              <a:t>Normalization to 3NF:   </a:t>
            </a:r>
            <a:r>
              <a:rPr lang="en-US" sz="1800" dirty="0"/>
              <a:t>Employing normalization techniques to organize data into third normal form (3NF), reducing redundancy and ensuring data integrity</a:t>
            </a:r>
          </a:p>
          <a:p>
            <a:r>
              <a:rPr lang="en-US" sz="1800" b="1" i="1" u="sng" dirty="0"/>
              <a:t>Data Validation and Constraints:   </a:t>
            </a:r>
            <a:r>
              <a:rPr lang="en-US" sz="1800" dirty="0"/>
              <a:t>Enforcing data validation rules and constraints at the database level to prevent invalid or inconsistent data </a:t>
            </a:r>
            <a:r>
              <a:rPr lang="en-US" sz="1800" dirty="0" err="1"/>
              <a:t>entry.Like</a:t>
            </a:r>
            <a:r>
              <a:rPr lang="en-US" sz="1800" dirty="0"/>
              <a:t> adding not null constraints etc.</a:t>
            </a:r>
            <a:endParaRPr lang="en-IN" dirty="0"/>
          </a:p>
          <a:p>
            <a:r>
              <a:rPr lang="en-US" sz="1800" b="1" i="1" u="sng" dirty="0"/>
              <a:t>Schema Evolution:   </a:t>
            </a:r>
            <a:r>
              <a:rPr lang="en-US" sz="1800" dirty="0"/>
              <a:t>Handling changes to the database schema over time, such as adding new tables or columns, without disrupting existing functionality.</a:t>
            </a:r>
          </a:p>
          <a:p>
            <a:r>
              <a:rPr lang="en-US" dirty="0"/>
              <a:t>Data Redundancy : Maintained data redundancy by removing repetitive columns in cots table and making more tables</a:t>
            </a:r>
            <a:endParaRPr lang="en-IN" sz="1800" dirty="0"/>
          </a:p>
          <a:p>
            <a:endParaRPr lang="en-US" dirty="0"/>
          </a:p>
        </p:txBody>
      </p:sp>
      <p:sp>
        <p:nvSpPr>
          <p:cNvPr id="4" name="Slide Number Placeholder 3">
            <a:extLst>
              <a:ext uri="{FF2B5EF4-FFF2-40B4-BE49-F238E27FC236}">
                <a16:creationId xmlns:a16="http://schemas.microsoft.com/office/drawing/2014/main" id="{E541BCB5-826B-25D3-CF09-B2F6B9EA4EDD}"/>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48534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EB2D-7DC8-8CB8-E573-F11565A6397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0737760-7345-FC02-F24B-18C000E93C2C}"/>
              </a:ext>
            </a:extLst>
          </p:cNvPr>
          <p:cNvSpPr>
            <a:spLocks noGrp="1"/>
          </p:cNvSpPr>
          <p:nvPr>
            <p:ph sz="half" idx="2"/>
          </p:nvPr>
        </p:nvSpPr>
        <p:spPr/>
        <p:txBody>
          <a:bodyPr/>
          <a:lstStyle/>
          <a:p>
            <a:r>
              <a:rPr lang="en-US" b="0" i="0" dirty="0">
                <a:solidFill>
                  <a:srgbClr val="202C8F"/>
                </a:solidFill>
                <a:effectLst/>
                <a:latin typeface="Söhne"/>
              </a:rPr>
              <a:t>The Hostel Management System optimizes hostel accommodation management in educational institutions. Using a structured database and key constraints, it ensures accurate record-keeping and streamlined allocation processes. Real-time updates on room availability facilitate efficient decision-making. The system's hierarchy enables effective facility management, while ENUM columns enhance usability. With secure data storage, it prioritizes student information security. Ultimately, the project aims to enhance hostel administration efficiency, resource allocation, and overall student living experiences.</a:t>
            </a:r>
            <a:endParaRPr lang="en-US" dirty="0">
              <a:solidFill>
                <a:srgbClr val="202C8F"/>
              </a:solidFill>
            </a:endParaRPr>
          </a:p>
        </p:txBody>
      </p:sp>
      <p:sp>
        <p:nvSpPr>
          <p:cNvPr id="4" name="Slide Number Placeholder 3">
            <a:extLst>
              <a:ext uri="{FF2B5EF4-FFF2-40B4-BE49-F238E27FC236}">
                <a16:creationId xmlns:a16="http://schemas.microsoft.com/office/drawing/2014/main" id="{C7211472-FA33-C8F6-65EB-01BB6FFB37A7}"/>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253443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sz="6000" i="1" u="sng"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163009"/>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65974" y="1694366"/>
            <a:ext cx="6583680" cy="4840658"/>
          </a:xfrm>
        </p:spPr>
        <p:txBody>
          <a:bodyPr>
            <a:normAutofit/>
          </a:bodyPr>
          <a:lstStyle/>
          <a:p>
            <a:r>
              <a:rPr lang="en-US" dirty="0"/>
              <a:t>Abstract</a:t>
            </a:r>
          </a:p>
          <a:p>
            <a:r>
              <a:rPr lang="en-US" dirty="0"/>
              <a:t>Introduction</a:t>
            </a:r>
          </a:p>
          <a:p>
            <a:r>
              <a:rPr lang="en-US" dirty="0"/>
              <a:t>Advantages over existing System</a:t>
            </a:r>
          </a:p>
          <a:p>
            <a:r>
              <a:rPr lang="en-US" dirty="0"/>
              <a:t>Entities and their attributes</a:t>
            </a:r>
          </a:p>
          <a:p>
            <a:r>
              <a:rPr lang="en-US" dirty="0"/>
              <a:t>Schema of relations</a:t>
            </a:r>
          </a:p>
          <a:p>
            <a:r>
              <a:rPr lang="en-US" dirty="0"/>
              <a:t>ER Model</a:t>
            </a:r>
          </a:p>
          <a:p>
            <a:r>
              <a:rPr lang="en-US" dirty="0"/>
              <a:t>Relational Model of Database</a:t>
            </a:r>
          </a:p>
          <a:p>
            <a:r>
              <a:rPr lang="en-US" dirty="0"/>
              <a:t>Integrity Constraints</a:t>
            </a:r>
          </a:p>
          <a:p>
            <a:endParaRPr lang="en-US"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BFF1-2A39-14A1-DEA5-E2367A42CE2A}"/>
              </a:ext>
            </a:extLst>
          </p:cNvPr>
          <p:cNvSpPr>
            <a:spLocks noGrp="1"/>
          </p:cNvSpPr>
          <p:nvPr>
            <p:ph type="title"/>
          </p:nvPr>
        </p:nvSpPr>
        <p:spPr>
          <a:xfrm>
            <a:off x="3488118" y="431606"/>
            <a:ext cx="7965461" cy="994164"/>
          </a:xfrm>
        </p:spPr>
        <p:txBody>
          <a:bodyPr/>
          <a:lstStyle/>
          <a:p>
            <a:r>
              <a:rPr lang="en-US" dirty="0"/>
              <a:t>abstract</a:t>
            </a:r>
          </a:p>
        </p:txBody>
      </p:sp>
      <p:sp>
        <p:nvSpPr>
          <p:cNvPr id="3" name="Content Placeholder 2">
            <a:extLst>
              <a:ext uri="{FF2B5EF4-FFF2-40B4-BE49-F238E27FC236}">
                <a16:creationId xmlns:a16="http://schemas.microsoft.com/office/drawing/2014/main" id="{925E1FF3-3618-E9B5-2F79-CB6E65B079EB}"/>
              </a:ext>
            </a:extLst>
          </p:cNvPr>
          <p:cNvSpPr>
            <a:spLocks noGrp="1"/>
          </p:cNvSpPr>
          <p:nvPr>
            <p:ph sz="half" idx="2"/>
          </p:nvPr>
        </p:nvSpPr>
        <p:spPr>
          <a:xfrm>
            <a:off x="3376863" y="1804737"/>
            <a:ext cx="8049162" cy="4588042"/>
          </a:xfrm>
        </p:spPr>
        <p:txBody>
          <a:bodyPr>
            <a:normAutofit/>
          </a:bodyPr>
          <a:lstStyle/>
          <a:p>
            <a:r>
              <a:rPr lang="en-US" sz="2000"/>
              <a:t>Welcome to the presentation of our Database Management System (DBMS) project, focusing on the development of Hostel Registration and Management System. Our project aims to streamline the management of hostel accommodations within our institute, offering a centralized platform for student enrollment, allocation of accommodations, and facility management. By integrating essential functionalities such as student registration, room allocation, and facility tracking, our system enhances efficiency and transparency in hostel operations. Leveraging SQL for database management and Python for backend development, we ensure a user-friendly experience for both administrators and students. Through this project, we showcase the power of DBMS in optimizing hostel management processes, improving student satisfaction, and facilitating administrative operations.</a:t>
            </a:r>
            <a:endParaRPr lang="en-US" sz="2000" dirty="0">
              <a:solidFill>
                <a:srgbClr val="002060"/>
              </a:solidFill>
            </a:endParaRPr>
          </a:p>
        </p:txBody>
      </p:sp>
      <p:sp>
        <p:nvSpPr>
          <p:cNvPr id="4" name="Slide Number Placeholder 3">
            <a:extLst>
              <a:ext uri="{FF2B5EF4-FFF2-40B4-BE49-F238E27FC236}">
                <a16:creationId xmlns:a16="http://schemas.microsoft.com/office/drawing/2014/main" id="{5CB0A4F2-C8EF-97C0-3555-BD5ED33FD993}"/>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0308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B9CA-D5D0-593A-EB25-8AF733E8BBC4}"/>
              </a:ext>
            </a:extLst>
          </p:cNvPr>
          <p:cNvSpPr>
            <a:spLocks noGrp="1"/>
          </p:cNvSpPr>
          <p:nvPr>
            <p:ph type="title"/>
          </p:nvPr>
        </p:nvSpPr>
        <p:spPr>
          <a:xfrm>
            <a:off x="3524734" y="343401"/>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5DBAE005-BAF7-A4A9-15E0-C1BE42422B1B}"/>
              </a:ext>
            </a:extLst>
          </p:cNvPr>
          <p:cNvSpPr>
            <a:spLocks noGrp="1"/>
          </p:cNvSpPr>
          <p:nvPr>
            <p:ph sz="half" idx="2"/>
          </p:nvPr>
        </p:nvSpPr>
        <p:spPr>
          <a:xfrm>
            <a:off x="3112168" y="1844843"/>
            <a:ext cx="8313857" cy="4780546"/>
          </a:xfrm>
        </p:spPr>
        <p:txBody>
          <a:bodyPr>
            <a:normAutofit fontScale="77500" lnSpcReduction="20000"/>
          </a:bodyPr>
          <a:lstStyle/>
          <a:p>
            <a:r>
              <a:rPr lang="en-US" sz="2700"/>
              <a:t>Welcome to the presentation of our Hostel Registration Management System. Our system is designed to revolutionize the way hostel accommodations are managed for students within our institute. By providing a centralized platform for handling student enrollment details, accommodation allocation, and facility management, we aim to optimize the efficiency, accuracy, and transparency of the entire process. Through the implementation of robust database management techniques utilizing SQL , our system ensures seamless integration and user-friendly interaction for both administrators and students alike. Furthermore, our project addresses the evolving needs of our institute's student population and administrative staff, contributing to a more efficient and effective hostel management system. We'll explore the key functionalities, significance, and technological aspects of our Hostel Registration Management System throughout this presentation, highlighting its potential to enhance the overall administrative operations.</a:t>
            </a:r>
            <a:br>
              <a:rPr lang="en-US" sz="2000"/>
            </a:br>
            <a:endParaRPr lang="en-US" sz="2000" dirty="0">
              <a:solidFill>
                <a:srgbClr val="002060"/>
              </a:solidFill>
            </a:endParaRPr>
          </a:p>
        </p:txBody>
      </p:sp>
      <p:sp>
        <p:nvSpPr>
          <p:cNvPr id="4" name="Slide Number Placeholder 3">
            <a:extLst>
              <a:ext uri="{FF2B5EF4-FFF2-40B4-BE49-F238E27FC236}">
                <a16:creationId xmlns:a16="http://schemas.microsoft.com/office/drawing/2014/main" id="{CF37F5D7-86B9-DFAB-793B-37EBEB07AF72}"/>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381163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2FE3-2043-4830-CBFF-EAAB14CE54A5}"/>
              </a:ext>
            </a:extLst>
          </p:cNvPr>
          <p:cNvSpPr>
            <a:spLocks noGrp="1"/>
          </p:cNvSpPr>
          <p:nvPr>
            <p:ph type="title"/>
          </p:nvPr>
        </p:nvSpPr>
        <p:spPr/>
        <p:txBody>
          <a:bodyPr/>
          <a:lstStyle/>
          <a:p>
            <a:r>
              <a:rPr lang="en-US" dirty="0"/>
              <a:t>Advantages over existing system</a:t>
            </a:r>
          </a:p>
        </p:txBody>
      </p:sp>
      <p:sp>
        <p:nvSpPr>
          <p:cNvPr id="3" name="Content Placeholder 2">
            <a:extLst>
              <a:ext uri="{FF2B5EF4-FFF2-40B4-BE49-F238E27FC236}">
                <a16:creationId xmlns:a16="http://schemas.microsoft.com/office/drawing/2014/main" id="{5D7D8B15-8159-5100-E335-D40AA71F7035}"/>
              </a:ext>
            </a:extLst>
          </p:cNvPr>
          <p:cNvSpPr>
            <a:spLocks noGrp="1"/>
          </p:cNvSpPr>
          <p:nvPr>
            <p:ph sz="half" idx="2"/>
          </p:nvPr>
        </p:nvSpPr>
        <p:spPr/>
        <p:txBody>
          <a:bodyPr>
            <a:normAutofit fontScale="92500" lnSpcReduction="10000"/>
          </a:bodyPr>
          <a:lstStyle/>
          <a:p>
            <a:r>
              <a:rPr lang="en-US" b="1" i="0" dirty="0">
                <a:solidFill>
                  <a:srgbClr val="002060"/>
                </a:solidFill>
                <a:effectLst/>
                <a:latin typeface="Söhne"/>
              </a:rPr>
              <a:t>Streamlined Room Allocation:</a:t>
            </a:r>
            <a:r>
              <a:rPr lang="en-US" b="0" i="0" dirty="0">
                <a:solidFill>
                  <a:srgbClr val="002060"/>
                </a:solidFill>
                <a:effectLst/>
                <a:latin typeface="Söhne"/>
              </a:rPr>
              <a:t> Our hostel management system optimizes the room allocation process, ensuring efficient utilization of hostel space and minimizing manual errors.</a:t>
            </a:r>
          </a:p>
          <a:p>
            <a:r>
              <a:rPr lang="en-US" b="1" i="0" dirty="0">
                <a:solidFill>
                  <a:srgbClr val="002060"/>
                </a:solidFill>
                <a:effectLst/>
                <a:latin typeface="Söhne"/>
              </a:rPr>
              <a:t>Real-time Updates:</a:t>
            </a:r>
            <a:r>
              <a:rPr lang="en-US" b="0" i="0" dirty="0">
                <a:solidFill>
                  <a:srgbClr val="002060"/>
                </a:solidFill>
                <a:effectLst/>
                <a:latin typeface="Söhne"/>
              </a:rPr>
              <a:t> With our system, administrators can access real-time data on room availability, student occupancy, and maintenance status, leading to better decision-making and enhanced operational efficiency.</a:t>
            </a:r>
          </a:p>
          <a:p>
            <a:r>
              <a:rPr lang="en-US" b="1" i="0" dirty="0">
                <a:solidFill>
                  <a:srgbClr val="002060"/>
                </a:solidFill>
                <a:effectLst/>
                <a:latin typeface="Söhne"/>
              </a:rPr>
              <a:t>Improved Communication</a:t>
            </a:r>
            <a:r>
              <a:rPr lang="en-US" b="0" i="0" dirty="0">
                <a:solidFill>
                  <a:srgbClr val="002060"/>
                </a:solidFill>
                <a:effectLst/>
                <a:latin typeface="Söhne"/>
              </a:rPr>
              <a:t>: The system facilitates seamless communication between hostel administrators, students, and staff, reducing communication gaps and enhancing overall coordination.</a:t>
            </a:r>
          </a:p>
          <a:p>
            <a:r>
              <a:rPr lang="en-US" b="1" i="0" dirty="0">
                <a:solidFill>
                  <a:srgbClr val="002060"/>
                </a:solidFill>
                <a:effectLst/>
                <a:latin typeface="Söhne"/>
              </a:rPr>
              <a:t>Customizable Reporting: </a:t>
            </a:r>
            <a:r>
              <a:rPr lang="en-US" b="0" i="0" dirty="0">
                <a:solidFill>
                  <a:srgbClr val="002060"/>
                </a:solidFill>
                <a:effectLst/>
                <a:latin typeface="Söhne"/>
              </a:rPr>
              <a:t>Administrators can generate customizable reports on various aspects of hostel management, including occupancy rates, maintenance history, and financial transactions, enabling data-driven decision-making and compliance monitoring.</a:t>
            </a:r>
            <a:endParaRPr lang="en-US" dirty="0">
              <a:solidFill>
                <a:srgbClr val="002060"/>
              </a:solidFill>
            </a:endParaRPr>
          </a:p>
        </p:txBody>
      </p:sp>
      <p:sp>
        <p:nvSpPr>
          <p:cNvPr id="4" name="Slide Number Placeholder 3">
            <a:extLst>
              <a:ext uri="{FF2B5EF4-FFF2-40B4-BE49-F238E27FC236}">
                <a16:creationId xmlns:a16="http://schemas.microsoft.com/office/drawing/2014/main" id="{002D2786-85A9-76D0-92DF-EE86402DC476}"/>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90864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2268-6803-197A-1EA2-7A1EEC0E5362}"/>
              </a:ext>
            </a:extLst>
          </p:cNvPr>
          <p:cNvSpPr>
            <a:spLocks noGrp="1"/>
          </p:cNvSpPr>
          <p:nvPr>
            <p:ph type="title"/>
          </p:nvPr>
        </p:nvSpPr>
        <p:spPr/>
        <p:txBody>
          <a:bodyPr/>
          <a:lstStyle/>
          <a:p>
            <a:r>
              <a:rPr lang="en-US" dirty="0"/>
              <a:t>Entities and their </a:t>
            </a:r>
            <a:r>
              <a:rPr lang="en-US" dirty="0" err="1"/>
              <a:t>attribures</a:t>
            </a:r>
            <a:endParaRPr lang="en-US" dirty="0"/>
          </a:p>
        </p:txBody>
      </p:sp>
      <p:sp>
        <p:nvSpPr>
          <p:cNvPr id="3" name="Content Placeholder 2">
            <a:extLst>
              <a:ext uri="{FF2B5EF4-FFF2-40B4-BE49-F238E27FC236}">
                <a16:creationId xmlns:a16="http://schemas.microsoft.com/office/drawing/2014/main" id="{716E4104-37E6-F3A1-9F71-FE0837308B19}"/>
              </a:ext>
            </a:extLst>
          </p:cNvPr>
          <p:cNvSpPr>
            <a:spLocks noGrp="1"/>
          </p:cNvSpPr>
          <p:nvPr>
            <p:ph sz="half" idx="2"/>
          </p:nvPr>
        </p:nvSpPr>
        <p:spPr/>
        <p:txBody>
          <a:bodyPr/>
          <a:lstStyle/>
          <a:p>
            <a:pPr marL="0" indent="0">
              <a:buNone/>
            </a:pPr>
            <a:r>
              <a:rPr lang="en-US" sz="2400" dirty="0"/>
              <a:t>1.Instute_Students –</a:t>
            </a:r>
          </a:p>
          <a:p>
            <a:pPr marL="0" indent="0">
              <a:buNone/>
            </a:pPr>
            <a:r>
              <a:rPr lang="en-US" dirty="0"/>
              <a:t>	regno(Primary key) , </a:t>
            </a:r>
            <a:r>
              <a:rPr lang="en-US" dirty="0" err="1"/>
              <a:t>rollno</a:t>
            </a:r>
            <a:r>
              <a:rPr lang="en-US" dirty="0"/>
              <a:t> , name , </a:t>
            </a:r>
            <a:r>
              <a:rPr lang="en-US" dirty="0" err="1"/>
              <a:t>phno</a:t>
            </a:r>
            <a:r>
              <a:rPr lang="en-US" dirty="0"/>
              <a:t> , dob , gender , </a:t>
            </a:r>
            <a:r>
              <a:rPr lang="en-US" dirty="0" err="1"/>
              <a:t>personal_email</a:t>
            </a:r>
            <a:r>
              <a:rPr lang="en-US" dirty="0"/>
              <a:t> , </a:t>
            </a:r>
            <a:r>
              <a:rPr lang="en-US" dirty="0" err="1"/>
              <a:t>college_email</a:t>
            </a:r>
            <a:r>
              <a:rPr lang="en-US" dirty="0"/>
              <a:t> , department , </a:t>
            </a:r>
            <a:r>
              <a:rPr lang="en-US" dirty="0" err="1"/>
              <a:t>programme</a:t>
            </a:r>
            <a:r>
              <a:rPr lang="en-US" dirty="0"/>
              <a:t> , </a:t>
            </a:r>
            <a:r>
              <a:rPr lang="en-US" dirty="0" err="1"/>
              <a:t>join_date</a:t>
            </a:r>
            <a:r>
              <a:rPr lang="en-US" dirty="0"/>
              <a:t> , year</a:t>
            </a:r>
          </a:p>
          <a:p>
            <a:pPr marL="0" indent="0">
              <a:buNone/>
            </a:pPr>
            <a:r>
              <a:rPr lang="en-US" sz="2400" dirty="0"/>
              <a:t>2.Hostel_Students –</a:t>
            </a:r>
          </a:p>
          <a:p>
            <a:pPr marL="0" indent="0">
              <a:buNone/>
            </a:pPr>
            <a:r>
              <a:rPr lang="en-US" dirty="0">
                <a:solidFill>
                  <a:srgbClr val="202C8F"/>
                </a:solidFill>
              </a:rPr>
              <a:t>	</a:t>
            </a:r>
            <a:r>
              <a:rPr lang="en-US" dirty="0"/>
              <a:t> regno(Primary key) , </a:t>
            </a:r>
            <a:r>
              <a:rPr lang="en-US" dirty="0" err="1"/>
              <a:t>rollno</a:t>
            </a:r>
            <a:r>
              <a:rPr lang="en-US" dirty="0"/>
              <a:t> , name , </a:t>
            </a:r>
            <a:r>
              <a:rPr lang="en-US" dirty="0" err="1"/>
              <a:t>phno</a:t>
            </a:r>
            <a:r>
              <a:rPr lang="en-US" dirty="0"/>
              <a:t> , dob , gender , </a:t>
            </a:r>
            <a:r>
              <a:rPr lang="en-US" dirty="0" err="1"/>
              <a:t>college_email</a:t>
            </a:r>
            <a:r>
              <a:rPr lang="en-US" dirty="0"/>
              <a:t> , </a:t>
            </a:r>
            <a:r>
              <a:rPr lang="en-US" dirty="0" err="1"/>
              <a:t>hostel_id</a:t>
            </a:r>
            <a:r>
              <a:rPr lang="en-US" dirty="0"/>
              <a:t> , </a:t>
            </a:r>
            <a:r>
              <a:rPr lang="en-US" dirty="0" err="1"/>
              <a:t>floorid</a:t>
            </a:r>
            <a:r>
              <a:rPr lang="en-US" dirty="0"/>
              <a:t> , </a:t>
            </a:r>
            <a:r>
              <a:rPr lang="en-US" dirty="0" err="1"/>
              <a:t>room_id</a:t>
            </a:r>
            <a:r>
              <a:rPr lang="en-US" dirty="0"/>
              <a:t> , cot _number</a:t>
            </a:r>
            <a:endParaRPr lang="en-US" b="0" i="0" dirty="0">
              <a:solidFill>
                <a:srgbClr val="202C8F"/>
              </a:solidFill>
              <a:effectLst/>
              <a:latin typeface="Söhne"/>
            </a:endParaRPr>
          </a:p>
          <a:p>
            <a:pPr marL="0" indent="0">
              <a:buNone/>
            </a:pPr>
            <a:r>
              <a:rPr lang="en-US" sz="2400" dirty="0">
                <a:solidFill>
                  <a:srgbClr val="202C8F"/>
                </a:solidFill>
                <a:latin typeface="Söhne"/>
              </a:rPr>
              <a:t>3.Hostels – </a:t>
            </a:r>
          </a:p>
          <a:p>
            <a:pPr marL="0" indent="0">
              <a:buNone/>
            </a:pPr>
            <a:r>
              <a:rPr lang="en-US" dirty="0">
                <a:solidFill>
                  <a:srgbClr val="202C8F"/>
                </a:solidFill>
                <a:latin typeface="Söhne"/>
              </a:rPr>
              <a:t>	</a:t>
            </a:r>
            <a:r>
              <a:rPr lang="en-US" b="0" i="0" dirty="0" err="1">
                <a:solidFill>
                  <a:srgbClr val="202C8F"/>
                </a:solidFill>
                <a:effectLst/>
                <a:latin typeface="Söhne"/>
              </a:rPr>
              <a:t>hostelid</a:t>
            </a:r>
            <a:r>
              <a:rPr lang="en-US" b="0" i="0" dirty="0">
                <a:solidFill>
                  <a:srgbClr val="202C8F"/>
                </a:solidFill>
                <a:effectLst/>
                <a:latin typeface="Söhne"/>
              </a:rPr>
              <a:t>(primary key) , </a:t>
            </a:r>
            <a:r>
              <a:rPr lang="en-US" b="0" i="0" dirty="0" err="1">
                <a:solidFill>
                  <a:srgbClr val="202C8F"/>
                </a:solidFill>
                <a:effectLst/>
                <a:latin typeface="Söhne"/>
              </a:rPr>
              <a:t>hostel_name</a:t>
            </a:r>
            <a:r>
              <a:rPr lang="en-US" b="0" i="0" dirty="0">
                <a:solidFill>
                  <a:srgbClr val="202C8F"/>
                </a:solidFill>
                <a:effectLst/>
                <a:latin typeface="Söhne"/>
              </a:rPr>
              <a:t> , capacity</a:t>
            </a:r>
            <a:endParaRPr lang="en-US" dirty="0">
              <a:solidFill>
                <a:srgbClr val="202C8F"/>
              </a:solidFill>
            </a:endParaRPr>
          </a:p>
        </p:txBody>
      </p:sp>
      <p:sp>
        <p:nvSpPr>
          <p:cNvPr id="4" name="Slide Number Placeholder 3">
            <a:extLst>
              <a:ext uri="{FF2B5EF4-FFF2-40B4-BE49-F238E27FC236}">
                <a16:creationId xmlns:a16="http://schemas.microsoft.com/office/drawing/2014/main" id="{A6A572C8-CD60-B925-4DE4-059AB8E8336B}"/>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16708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CA65-9BEA-20FE-80D2-60DAEBD32B4D}"/>
              </a:ext>
            </a:extLst>
          </p:cNvPr>
          <p:cNvSpPr>
            <a:spLocks noGrp="1"/>
          </p:cNvSpPr>
          <p:nvPr>
            <p:ph type="title"/>
          </p:nvPr>
        </p:nvSpPr>
        <p:spPr/>
        <p:txBody>
          <a:bodyPr/>
          <a:lstStyle/>
          <a:p>
            <a:r>
              <a:rPr lang="en-US" dirty="0"/>
              <a:t>Entities and their attributes</a:t>
            </a:r>
          </a:p>
        </p:txBody>
      </p:sp>
      <p:sp>
        <p:nvSpPr>
          <p:cNvPr id="3" name="Content Placeholder 2">
            <a:extLst>
              <a:ext uri="{FF2B5EF4-FFF2-40B4-BE49-F238E27FC236}">
                <a16:creationId xmlns:a16="http://schemas.microsoft.com/office/drawing/2014/main" id="{D13B2F33-4066-9B9E-F00E-7C5FC932D80F}"/>
              </a:ext>
            </a:extLst>
          </p:cNvPr>
          <p:cNvSpPr>
            <a:spLocks noGrp="1"/>
          </p:cNvSpPr>
          <p:nvPr>
            <p:ph sz="half" idx="2"/>
          </p:nvPr>
        </p:nvSpPr>
        <p:spPr>
          <a:xfrm>
            <a:off x="3460565" y="2771115"/>
            <a:ext cx="7965460" cy="3497698"/>
          </a:xfrm>
        </p:spPr>
        <p:txBody>
          <a:bodyPr>
            <a:normAutofit/>
          </a:bodyPr>
          <a:lstStyle/>
          <a:p>
            <a:pPr marL="0" indent="0">
              <a:buNone/>
            </a:pPr>
            <a:r>
              <a:rPr lang="en-US" sz="2600" dirty="0"/>
              <a:t>4.Floors –</a:t>
            </a:r>
          </a:p>
          <a:p>
            <a:pPr marL="0" indent="0">
              <a:buNone/>
            </a:pPr>
            <a:r>
              <a:rPr lang="en-US" sz="2600" dirty="0"/>
              <a:t>	</a:t>
            </a:r>
            <a:r>
              <a:rPr lang="en-US" dirty="0" err="1"/>
              <a:t>floor_id</a:t>
            </a:r>
            <a:r>
              <a:rPr lang="en-US" dirty="0"/>
              <a:t>(primary key) , </a:t>
            </a:r>
            <a:r>
              <a:rPr lang="en-US" dirty="0" err="1"/>
              <a:t>hostel_id</a:t>
            </a:r>
            <a:r>
              <a:rPr lang="en-US" dirty="0"/>
              <a:t> , capacity</a:t>
            </a:r>
          </a:p>
          <a:p>
            <a:pPr marL="0" indent="0">
              <a:buNone/>
            </a:pPr>
            <a:r>
              <a:rPr lang="en-US" sz="2600" dirty="0">
                <a:solidFill>
                  <a:srgbClr val="202C8F"/>
                </a:solidFill>
                <a:latin typeface="Söhne"/>
              </a:rPr>
              <a:t>5.Rooms-</a:t>
            </a:r>
          </a:p>
          <a:p>
            <a:pPr marL="0" indent="0">
              <a:buNone/>
            </a:pPr>
            <a:r>
              <a:rPr lang="en-US" dirty="0">
                <a:solidFill>
                  <a:srgbClr val="202C8F"/>
                </a:solidFill>
                <a:latin typeface="Söhne"/>
              </a:rPr>
              <a:t>	</a:t>
            </a:r>
            <a:r>
              <a:rPr lang="en-US" dirty="0" err="1">
                <a:solidFill>
                  <a:srgbClr val="202C8F"/>
                </a:solidFill>
                <a:latin typeface="Söhne"/>
              </a:rPr>
              <a:t>room_id</a:t>
            </a:r>
            <a:r>
              <a:rPr lang="en-US" dirty="0">
                <a:solidFill>
                  <a:srgbClr val="202C8F"/>
                </a:solidFill>
                <a:latin typeface="Söhne"/>
              </a:rPr>
              <a:t> (primary key) , </a:t>
            </a:r>
            <a:r>
              <a:rPr lang="en-US" dirty="0" err="1">
                <a:solidFill>
                  <a:srgbClr val="202C8F"/>
                </a:solidFill>
                <a:latin typeface="Söhne"/>
              </a:rPr>
              <a:t>floor_id</a:t>
            </a:r>
            <a:r>
              <a:rPr lang="en-US" dirty="0">
                <a:solidFill>
                  <a:srgbClr val="202C8F"/>
                </a:solidFill>
                <a:latin typeface="Söhne"/>
              </a:rPr>
              <a:t> , capacity , status , </a:t>
            </a:r>
            <a:endParaRPr lang="en-US" b="0" i="0" dirty="0">
              <a:solidFill>
                <a:srgbClr val="202C8F"/>
              </a:solidFill>
              <a:effectLst/>
              <a:latin typeface="Söhne"/>
            </a:endParaRPr>
          </a:p>
          <a:p>
            <a:pPr marL="0" indent="0">
              <a:buNone/>
            </a:pPr>
            <a:r>
              <a:rPr lang="en-US" sz="2600" dirty="0">
                <a:solidFill>
                  <a:srgbClr val="202C8F"/>
                </a:solidFill>
                <a:latin typeface="Söhne"/>
              </a:rPr>
              <a:t>6.Cots-</a:t>
            </a:r>
          </a:p>
          <a:p>
            <a:pPr marL="0" indent="0">
              <a:buNone/>
            </a:pPr>
            <a:r>
              <a:rPr lang="en-US" b="0" i="0" dirty="0">
                <a:solidFill>
                  <a:srgbClr val="202C8F"/>
                </a:solidFill>
                <a:effectLst/>
                <a:latin typeface="Söhne"/>
              </a:rPr>
              <a:t>	primary </a:t>
            </a:r>
            <a:r>
              <a:rPr lang="en-US" dirty="0">
                <a:solidFill>
                  <a:srgbClr val="202C8F"/>
                </a:solidFill>
                <a:latin typeface="Söhne"/>
              </a:rPr>
              <a:t>key(</a:t>
            </a:r>
            <a:r>
              <a:rPr lang="en-US" dirty="0" err="1">
                <a:solidFill>
                  <a:srgbClr val="202C8F"/>
                </a:solidFill>
                <a:latin typeface="Söhne"/>
              </a:rPr>
              <a:t>room_id</a:t>
            </a:r>
            <a:r>
              <a:rPr lang="en-US" dirty="0">
                <a:solidFill>
                  <a:srgbClr val="202C8F"/>
                </a:solidFill>
                <a:latin typeface="Söhne"/>
              </a:rPr>
              <a:t> , </a:t>
            </a:r>
            <a:r>
              <a:rPr lang="en-US" dirty="0" err="1">
                <a:solidFill>
                  <a:srgbClr val="202C8F"/>
                </a:solidFill>
                <a:latin typeface="Söhne"/>
              </a:rPr>
              <a:t>cot_number</a:t>
            </a:r>
            <a:r>
              <a:rPr lang="en-US" dirty="0">
                <a:solidFill>
                  <a:srgbClr val="202C8F"/>
                </a:solidFill>
                <a:latin typeface="Söhne"/>
              </a:rPr>
              <a:t>) , status </a:t>
            </a:r>
            <a:endParaRPr lang="en-US" b="0" i="0" dirty="0">
              <a:solidFill>
                <a:srgbClr val="202C8F"/>
              </a:solidFill>
              <a:effectLst/>
              <a:latin typeface="Söhne"/>
            </a:endParaRPr>
          </a:p>
        </p:txBody>
      </p:sp>
      <p:sp>
        <p:nvSpPr>
          <p:cNvPr id="4" name="Slide Number Placeholder 3">
            <a:extLst>
              <a:ext uri="{FF2B5EF4-FFF2-40B4-BE49-F238E27FC236}">
                <a16:creationId xmlns:a16="http://schemas.microsoft.com/office/drawing/2014/main" id="{BD28CF86-809E-4018-4B51-39EED412D3A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52201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D0C6-F45C-A926-4943-FFEBC4E08944}"/>
              </a:ext>
            </a:extLst>
          </p:cNvPr>
          <p:cNvSpPr>
            <a:spLocks noGrp="1"/>
          </p:cNvSpPr>
          <p:nvPr>
            <p:ph type="title"/>
          </p:nvPr>
        </p:nvSpPr>
        <p:spPr>
          <a:xfrm>
            <a:off x="3269074" y="0"/>
            <a:ext cx="7965461" cy="732826"/>
          </a:xfrm>
        </p:spPr>
        <p:txBody>
          <a:bodyPr/>
          <a:lstStyle/>
          <a:p>
            <a:r>
              <a:rPr lang="en-US" dirty="0"/>
              <a:t>Schemas of relations</a:t>
            </a:r>
          </a:p>
        </p:txBody>
      </p:sp>
      <p:sp>
        <p:nvSpPr>
          <p:cNvPr id="4" name="Slide Number Placeholder 3">
            <a:extLst>
              <a:ext uri="{FF2B5EF4-FFF2-40B4-BE49-F238E27FC236}">
                <a16:creationId xmlns:a16="http://schemas.microsoft.com/office/drawing/2014/main" id="{AF1B7C1A-E920-D752-953F-8C13B1E9878F}"/>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15" name="Content Placeholder 14">
            <a:extLst>
              <a:ext uri="{FF2B5EF4-FFF2-40B4-BE49-F238E27FC236}">
                <a16:creationId xmlns:a16="http://schemas.microsoft.com/office/drawing/2014/main" id="{00F61C25-B2FD-08CF-76FF-D77EE9E97DEB}"/>
              </a:ext>
            </a:extLst>
          </p:cNvPr>
          <p:cNvPicPr>
            <a:picLocks noGrp="1" noChangeAspect="1"/>
          </p:cNvPicPr>
          <p:nvPr>
            <p:ph sz="half" idx="2"/>
          </p:nvPr>
        </p:nvPicPr>
        <p:blipFill>
          <a:blip r:embed="rId2"/>
          <a:srcRect/>
          <a:stretch/>
        </p:blipFill>
        <p:spPr>
          <a:xfrm>
            <a:off x="2718874" y="928688"/>
            <a:ext cx="3866983" cy="3090815"/>
          </a:xfrm>
        </p:spPr>
      </p:pic>
      <p:pic>
        <p:nvPicPr>
          <p:cNvPr id="25" name="Picture 24">
            <a:extLst>
              <a:ext uri="{FF2B5EF4-FFF2-40B4-BE49-F238E27FC236}">
                <a16:creationId xmlns:a16="http://schemas.microsoft.com/office/drawing/2014/main" id="{6B62D3BA-75D5-3230-5C4E-DF2894A28D6B}"/>
              </a:ext>
            </a:extLst>
          </p:cNvPr>
          <p:cNvPicPr>
            <a:picLocks noChangeAspect="1"/>
          </p:cNvPicPr>
          <p:nvPr/>
        </p:nvPicPr>
        <p:blipFill>
          <a:blip r:embed="rId3"/>
          <a:stretch>
            <a:fillRect/>
          </a:stretch>
        </p:blipFill>
        <p:spPr>
          <a:xfrm>
            <a:off x="6863309" y="928688"/>
            <a:ext cx="4382112" cy="1438476"/>
          </a:xfrm>
          <a:prstGeom prst="rect">
            <a:avLst/>
          </a:prstGeom>
        </p:spPr>
      </p:pic>
      <p:pic>
        <p:nvPicPr>
          <p:cNvPr id="27" name="Picture 26">
            <a:extLst>
              <a:ext uri="{FF2B5EF4-FFF2-40B4-BE49-F238E27FC236}">
                <a16:creationId xmlns:a16="http://schemas.microsoft.com/office/drawing/2014/main" id="{16E2B047-DF0F-197C-4E69-88F6E1E79CE2}"/>
              </a:ext>
            </a:extLst>
          </p:cNvPr>
          <p:cNvPicPr>
            <a:picLocks noChangeAspect="1"/>
          </p:cNvPicPr>
          <p:nvPr/>
        </p:nvPicPr>
        <p:blipFill>
          <a:blip r:embed="rId4"/>
          <a:stretch>
            <a:fillRect/>
          </a:stretch>
        </p:blipFill>
        <p:spPr>
          <a:xfrm>
            <a:off x="3492425" y="4215365"/>
            <a:ext cx="7811590" cy="1991003"/>
          </a:xfrm>
          <a:prstGeom prst="rect">
            <a:avLst/>
          </a:prstGeom>
        </p:spPr>
      </p:pic>
    </p:spTree>
    <p:extLst>
      <p:ext uri="{BB962C8B-B14F-4D97-AF65-F5344CB8AC3E}">
        <p14:creationId xmlns:p14="http://schemas.microsoft.com/office/powerpoint/2010/main" val="295972076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{AC980614-F911-4474-96B1-0D0B1A5FCA2A}tf78438558_win32</Template>
  <TotalTime>744</TotalTime>
  <Words>1468</Words>
  <Application>Microsoft Office PowerPoint</Application>
  <PresentationFormat>Widescreen</PresentationFormat>
  <Paragraphs>111</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Bahnschrift SemiLight</vt:lpstr>
      <vt:lpstr>Calibri</vt:lpstr>
      <vt:lpstr>Sabon Next LT</vt:lpstr>
      <vt:lpstr>Söhne</vt:lpstr>
      <vt:lpstr>Times New Roman</vt:lpstr>
      <vt:lpstr>Custom</vt:lpstr>
      <vt:lpstr>HOSTEL MANAGEMENT SYSTEM</vt:lpstr>
      <vt:lpstr>National institute of technology Andhra Pradesh  </vt:lpstr>
      <vt:lpstr>agenda</vt:lpstr>
      <vt:lpstr>abstract</vt:lpstr>
      <vt:lpstr>introduction</vt:lpstr>
      <vt:lpstr>Advantages over existing system</vt:lpstr>
      <vt:lpstr>Entities and their attribures</vt:lpstr>
      <vt:lpstr>Entities and their attributes</vt:lpstr>
      <vt:lpstr>Schemas of relations</vt:lpstr>
      <vt:lpstr>Schemas of relations</vt:lpstr>
      <vt:lpstr>Schemas of relations</vt:lpstr>
      <vt:lpstr>Relational cardinalities</vt:lpstr>
      <vt:lpstr>Er model</vt:lpstr>
      <vt:lpstr>Relational model of database</vt:lpstr>
      <vt:lpstr>Normalization</vt:lpstr>
      <vt:lpstr>Physical database design</vt:lpstr>
      <vt:lpstr>Physical database design</vt:lpstr>
      <vt:lpstr>Integrity constraints</vt:lpstr>
      <vt:lpstr>Integrity constraints</vt:lpstr>
      <vt:lpstr>Problems we faced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Order management system</dc:title>
  <dc:subject/>
  <dc:creator>vineeth tatipelli</dc:creator>
  <cp:lastModifiedBy>nadipallijaswanth541@gmail.com</cp:lastModifiedBy>
  <cp:revision>14</cp:revision>
  <dcterms:created xsi:type="dcterms:W3CDTF">2024-04-02T13:33:56Z</dcterms:created>
  <dcterms:modified xsi:type="dcterms:W3CDTF">2024-04-06T04:40:43Z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