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C4F8893-2274-476C-B6B8-8E5672D95B32}" type="datetimeFigureOut">
              <a:rPr lang="it-IT" smtClean="0"/>
              <a:t>30/11/2023</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321156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4F8893-2274-476C-B6B8-8E5672D95B32}" type="datetimeFigureOut">
              <a:rPr lang="it-IT" smtClean="0"/>
              <a:t>30/11/2023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134232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4F8893-2274-476C-B6B8-8E5672D95B32}" type="datetimeFigureOut">
              <a:rPr lang="it-IT" smtClean="0"/>
              <a:t>30/11/2023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2155381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4F8893-2274-476C-B6B8-8E5672D95B32}" type="datetimeFigureOut">
              <a:rPr lang="it-IT" smtClean="0"/>
              <a:t>30/11/2023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1F772F8-3033-4D4A-A7C4-945C464309FA}" type="slidenum">
              <a:rPr lang="it-IT" smtClean="0"/>
              <a:t>‹#›</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7890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4F8893-2274-476C-B6B8-8E5672D95B32}" type="datetimeFigureOut">
              <a:rPr lang="it-IT" smtClean="0"/>
              <a:t>30/11/2023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2473728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C4F8893-2274-476C-B6B8-8E5672D95B32}" type="datetimeFigureOut">
              <a:rPr lang="it-IT" smtClean="0"/>
              <a:t>30/11/2023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405165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C4F8893-2274-476C-B6B8-8E5672D95B32}" type="datetimeFigureOut">
              <a:rPr lang="it-IT" smtClean="0"/>
              <a:t>30/11/2023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3522713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4F8893-2274-476C-B6B8-8E5672D95B32}" type="datetimeFigureOut">
              <a:rPr lang="it-IT" smtClean="0"/>
              <a:t>30/11/2023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3170631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4F8893-2274-476C-B6B8-8E5672D95B32}" type="datetimeFigureOut">
              <a:rPr lang="it-IT" smtClean="0"/>
              <a:t>30/11/2023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287557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4F8893-2274-476C-B6B8-8E5672D95B32}" type="datetimeFigureOut">
              <a:rPr lang="it-IT" smtClean="0"/>
              <a:t>30/11/2023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146496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4F8893-2274-476C-B6B8-8E5672D95B32}" type="datetimeFigureOut">
              <a:rPr lang="it-IT" smtClean="0"/>
              <a:t>30/11/2023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131819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4F8893-2274-476C-B6B8-8E5672D95B32}" type="datetimeFigureOut">
              <a:rPr lang="it-IT" smtClean="0"/>
              <a:t>30/11/2023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5264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4F8893-2274-476C-B6B8-8E5672D95B32}" type="datetimeFigureOut">
              <a:rPr lang="it-IT" smtClean="0"/>
              <a:t>30/11/2023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194855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4F8893-2274-476C-B6B8-8E5672D95B32}" type="datetimeFigureOut">
              <a:rPr lang="it-IT" smtClean="0"/>
              <a:t>30/11/2023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324712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F8893-2274-476C-B6B8-8E5672D95B32}" type="datetimeFigureOut">
              <a:rPr lang="it-IT" smtClean="0"/>
              <a:t>30/11/2023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212397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4F8893-2274-476C-B6B8-8E5672D95B32}" type="datetimeFigureOut">
              <a:rPr lang="it-IT" smtClean="0"/>
              <a:t>30/11/2023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236507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4F8893-2274-476C-B6B8-8E5672D95B32}" type="datetimeFigureOut">
              <a:rPr lang="it-IT" smtClean="0"/>
              <a:t>30/11/2023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1F772F8-3033-4D4A-A7C4-945C464309FA}" type="slidenum">
              <a:rPr lang="it-IT" smtClean="0"/>
              <a:t>‹#›</a:t>
            </a:fld>
            <a:endParaRPr lang="it-IT"/>
          </a:p>
        </p:txBody>
      </p:sp>
    </p:spTree>
    <p:extLst>
      <p:ext uri="{BB962C8B-B14F-4D97-AF65-F5344CB8AC3E}">
        <p14:creationId xmlns:p14="http://schemas.microsoft.com/office/powerpoint/2010/main" val="5316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4F8893-2274-476C-B6B8-8E5672D95B32}" type="datetimeFigureOut">
              <a:rPr lang="it-IT" smtClean="0"/>
              <a:t>30/11/2023</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F772F8-3033-4D4A-A7C4-945C464309FA}" type="slidenum">
              <a:rPr lang="it-IT" smtClean="0"/>
              <a:t>‹#›</a:t>
            </a:fld>
            <a:endParaRPr lang="it-IT"/>
          </a:p>
        </p:txBody>
      </p:sp>
    </p:spTree>
    <p:extLst>
      <p:ext uri="{BB962C8B-B14F-4D97-AF65-F5344CB8AC3E}">
        <p14:creationId xmlns:p14="http://schemas.microsoft.com/office/powerpoint/2010/main" val="37652693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753" y="149630"/>
            <a:ext cx="12003578" cy="646331"/>
          </a:xfrm>
          <a:prstGeom prst="rect">
            <a:avLst/>
          </a:prstGeom>
          <a:noFill/>
        </p:spPr>
        <p:txBody>
          <a:bodyPr wrap="square" rtlCol="0">
            <a:spAutoFit/>
          </a:bodyPr>
          <a:lstStyle/>
          <a:p>
            <a:pPr algn="ctr"/>
            <a:r>
              <a:rPr lang="it-IT" b="1" dirty="0">
                <a:solidFill>
                  <a:schemeClr val="bg1"/>
                </a:solidFill>
              </a:rPr>
              <a:t>CONSEGNA </a:t>
            </a:r>
            <a:r>
              <a:rPr lang="it-IT" b="1" dirty="0" smtClean="0">
                <a:solidFill>
                  <a:schemeClr val="bg1"/>
                </a:solidFill>
              </a:rPr>
              <a:t>S1/L4</a:t>
            </a:r>
            <a:endParaRPr lang="it-IT" b="1" dirty="0">
              <a:solidFill>
                <a:schemeClr val="bg1"/>
              </a:solidFill>
            </a:endParaRPr>
          </a:p>
          <a:p>
            <a:pPr algn="ctr"/>
            <a:endParaRPr lang="it-IT" dirty="0"/>
          </a:p>
        </p:txBody>
      </p:sp>
      <p:pic>
        <p:nvPicPr>
          <p:cNvPr id="5" name="Picture 4"/>
          <p:cNvPicPr>
            <a:picLocks noChangeAspect="1"/>
          </p:cNvPicPr>
          <p:nvPr/>
        </p:nvPicPr>
        <p:blipFill>
          <a:blip r:embed="rId2"/>
          <a:stretch>
            <a:fillRect/>
          </a:stretch>
        </p:blipFill>
        <p:spPr>
          <a:xfrm>
            <a:off x="1928553" y="923982"/>
            <a:ext cx="7570673" cy="2765600"/>
          </a:xfrm>
          <a:prstGeom prst="rect">
            <a:avLst/>
          </a:prstGeom>
        </p:spPr>
      </p:pic>
      <p:sp>
        <p:nvSpPr>
          <p:cNvPr id="7" name="TextBox 6"/>
          <p:cNvSpPr txBox="1"/>
          <p:nvPr/>
        </p:nvSpPr>
        <p:spPr>
          <a:xfrm>
            <a:off x="2078182" y="4015047"/>
            <a:ext cx="8121534" cy="830997"/>
          </a:xfrm>
          <a:prstGeom prst="rect">
            <a:avLst/>
          </a:prstGeom>
          <a:noFill/>
        </p:spPr>
        <p:txBody>
          <a:bodyPr wrap="square" rtlCol="0">
            <a:spAutoFit/>
          </a:bodyPr>
          <a:lstStyle/>
          <a:p>
            <a:r>
              <a:rPr lang="it-IT" sz="1600" dirty="0" smtClean="0">
                <a:solidFill>
                  <a:schemeClr val="bg1"/>
                </a:solidFill>
              </a:rPr>
              <a:t>Dopo aver riprodotto l’architettura obiettivo ho proseguito assegnando agli host dove indicati gli </a:t>
            </a:r>
            <a:br>
              <a:rPr lang="it-IT" sz="1600" dirty="0" smtClean="0">
                <a:solidFill>
                  <a:schemeClr val="bg1"/>
                </a:solidFill>
              </a:rPr>
            </a:br>
            <a:r>
              <a:rPr lang="it-IT" sz="1600" dirty="0" smtClean="0">
                <a:solidFill>
                  <a:schemeClr val="bg1"/>
                </a:solidFill>
              </a:rPr>
              <a:t>gli indirizzi IP, per i restanti host indirizzi IP da me ipotizzati inserendo anche l’IP di Gateway </a:t>
            </a:r>
            <a:br>
              <a:rPr lang="it-IT" sz="1600" dirty="0" smtClean="0">
                <a:solidFill>
                  <a:schemeClr val="bg1"/>
                </a:solidFill>
              </a:rPr>
            </a:br>
            <a:r>
              <a:rPr lang="it-IT" sz="1600" dirty="0" smtClean="0">
                <a:solidFill>
                  <a:schemeClr val="bg1"/>
                </a:solidFill>
              </a:rPr>
              <a:t>ad ogni host, in quanto altrimenti sarebbe impossibile per una rete comunicare con un’ altra.</a:t>
            </a:r>
            <a:endParaRPr lang="it-IT" sz="1600" dirty="0">
              <a:solidFill>
                <a:schemeClr val="bg1"/>
              </a:solidFill>
            </a:endParaRPr>
          </a:p>
        </p:txBody>
      </p:sp>
      <p:pic>
        <p:nvPicPr>
          <p:cNvPr id="8" name="Picture 7"/>
          <p:cNvPicPr>
            <a:picLocks noChangeAspect="1"/>
          </p:cNvPicPr>
          <p:nvPr/>
        </p:nvPicPr>
        <p:blipFill>
          <a:blip r:embed="rId3"/>
          <a:stretch>
            <a:fillRect/>
          </a:stretch>
        </p:blipFill>
        <p:spPr>
          <a:xfrm>
            <a:off x="3720082" y="4942301"/>
            <a:ext cx="3985816" cy="1661229"/>
          </a:xfrm>
          <a:prstGeom prst="rect">
            <a:avLst/>
          </a:prstGeom>
        </p:spPr>
      </p:pic>
      <p:cxnSp>
        <p:nvCxnSpPr>
          <p:cNvPr id="36" name="Elbow Connector 35"/>
          <p:cNvCxnSpPr/>
          <p:nvPr/>
        </p:nvCxnSpPr>
        <p:spPr>
          <a:xfrm rot="10800000" flipV="1">
            <a:off x="7606146" y="4430545"/>
            <a:ext cx="2084275" cy="1912066"/>
          </a:xfrm>
          <a:prstGeom prst="bentConnector3">
            <a:avLst>
              <a:gd name="adj1" fmla="val -2139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49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3411" y="141316"/>
            <a:ext cx="9900458" cy="1200329"/>
          </a:xfrm>
          <a:prstGeom prst="rect">
            <a:avLst/>
          </a:prstGeom>
          <a:noFill/>
        </p:spPr>
        <p:txBody>
          <a:bodyPr wrap="square" rtlCol="0">
            <a:spAutoFit/>
          </a:bodyPr>
          <a:lstStyle/>
          <a:p>
            <a:r>
              <a:rPr lang="it-IT" dirty="0" smtClean="0">
                <a:solidFill>
                  <a:schemeClr val="bg1"/>
                </a:solidFill>
              </a:rPr>
              <a:t>per comunicare tra più reti è inoltre necessario l’utilizzo di un router-gateway (dispositivo di livello da 3 a 7 del modello OSI) al quale vanno forniti gli indirizzi IP Gateway delle reti nelle corrispettive porte di collegamento, fondamentale impostare su attive le porte di quest’ultimo altrimenti il collegamento non avverrà.</a:t>
            </a:r>
            <a:endParaRPr lang="it-IT" dirty="0">
              <a:solidFill>
                <a:schemeClr val="bg1"/>
              </a:solidFill>
            </a:endParaRPr>
          </a:p>
        </p:txBody>
      </p:sp>
      <p:pic>
        <p:nvPicPr>
          <p:cNvPr id="5" name="Picture 4"/>
          <p:cNvPicPr>
            <a:picLocks noChangeAspect="1"/>
          </p:cNvPicPr>
          <p:nvPr/>
        </p:nvPicPr>
        <p:blipFill>
          <a:blip r:embed="rId2"/>
          <a:stretch>
            <a:fillRect/>
          </a:stretch>
        </p:blipFill>
        <p:spPr>
          <a:xfrm>
            <a:off x="1313411" y="1737360"/>
            <a:ext cx="3425991" cy="1245216"/>
          </a:xfrm>
          <a:prstGeom prst="rect">
            <a:avLst/>
          </a:prstGeom>
        </p:spPr>
      </p:pic>
      <p:cxnSp>
        <p:nvCxnSpPr>
          <p:cNvPr id="7" name="Straight Arrow Connector 6"/>
          <p:cNvCxnSpPr/>
          <p:nvPr/>
        </p:nvCxnSpPr>
        <p:spPr>
          <a:xfrm flipH="1">
            <a:off x="4613564" y="1039091"/>
            <a:ext cx="146304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89620" y="3232564"/>
            <a:ext cx="9792393" cy="923330"/>
          </a:xfrm>
          <a:prstGeom prst="rect">
            <a:avLst/>
          </a:prstGeom>
          <a:noFill/>
        </p:spPr>
        <p:txBody>
          <a:bodyPr wrap="square" rtlCol="0">
            <a:spAutoFit/>
          </a:bodyPr>
          <a:lstStyle/>
          <a:p>
            <a:r>
              <a:rPr lang="it-IT" dirty="0" smtClean="0">
                <a:solidFill>
                  <a:schemeClr val="bg1"/>
                </a:solidFill>
              </a:rPr>
              <a:t>Successivamente per verificare la comunicazione tra gli host ho effettuato prima un ping all’interno della stessa rete tra laptop-PT0 e PC-PT-PC0; dopo aver confermato la comunicazione all’interno dell astessa rete ho provato ad effettuare un ping tra laptop-PT0 e laptop-PT2 (appartenenti a due reti distinte)</a:t>
            </a:r>
            <a:endParaRPr lang="it-IT" dirty="0">
              <a:solidFill>
                <a:schemeClr val="bg1"/>
              </a:solidFill>
            </a:endParaRPr>
          </a:p>
        </p:txBody>
      </p:sp>
      <p:pic>
        <p:nvPicPr>
          <p:cNvPr id="9" name="Picture 8"/>
          <p:cNvPicPr>
            <a:picLocks noChangeAspect="1"/>
          </p:cNvPicPr>
          <p:nvPr/>
        </p:nvPicPr>
        <p:blipFill>
          <a:blip r:embed="rId3"/>
          <a:stretch>
            <a:fillRect/>
          </a:stretch>
        </p:blipFill>
        <p:spPr>
          <a:xfrm>
            <a:off x="1313411" y="4518232"/>
            <a:ext cx="3234799" cy="1423306"/>
          </a:xfrm>
          <a:prstGeom prst="rect">
            <a:avLst/>
          </a:prstGeom>
        </p:spPr>
      </p:pic>
      <p:cxnSp>
        <p:nvCxnSpPr>
          <p:cNvPr id="11" name="Straight Arrow Connector 10"/>
          <p:cNvCxnSpPr/>
          <p:nvPr/>
        </p:nvCxnSpPr>
        <p:spPr>
          <a:xfrm flipH="1">
            <a:off x="3790606" y="3832167"/>
            <a:ext cx="66499" cy="686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4"/>
          <a:stretch>
            <a:fillRect/>
          </a:stretch>
        </p:blipFill>
        <p:spPr>
          <a:xfrm>
            <a:off x="7025405" y="4518232"/>
            <a:ext cx="3234799" cy="1425634"/>
          </a:xfrm>
          <a:prstGeom prst="rect">
            <a:avLst/>
          </a:prstGeom>
        </p:spPr>
      </p:pic>
      <p:cxnSp>
        <p:nvCxnSpPr>
          <p:cNvPr id="18" name="Straight Arrow Connector 17"/>
          <p:cNvCxnSpPr/>
          <p:nvPr/>
        </p:nvCxnSpPr>
        <p:spPr>
          <a:xfrm>
            <a:off x="6342611" y="4155894"/>
            <a:ext cx="619871" cy="52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91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3411" y="182880"/>
            <a:ext cx="9966960" cy="923330"/>
          </a:xfrm>
          <a:prstGeom prst="rect">
            <a:avLst/>
          </a:prstGeom>
          <a:noFill/>
        </p:spPr>
        <p:txBody>
          <a:bodyPr wrap="square" rtlCol="0">
            <a:spAutoFit/>
          </a:bodyPr>
          <a:lstStyle/>
          <a:p>
            <a:r>
              <a:rPr lang="it-IT" dirty="0" smtClean="0">
                <a:solidFill>
                  <a:schemeClr val="bg1"/>
                </a:solidFill>
              </a:rPr>
              <a:t>A questo punto per verificare come viaggia un pacchetto da un host all’altro Cisco Packet Tracer (software utilizzato per le architetture) ci mette a disposizione il PDU ovvero un paccheto ICMP che viaggia da un host iniziale scelto da noi ad un host bersaglioscelto da noi, dopodichè viene rispedito all’host iniziale.</a:t>
            </a:r>
            <a:endParaRPr lang="it-IT" dirty="0">
              <a:solidFill>
                <a:schemeClr val="bg1"/>
              </a:solidFill>
            </a:endParaRPr>
          </a:p>
        </p:txBody>
      </p:sp>
      <p:pic>
        <p:nvPicPr>
          <p:cNvPr id="5" name="Picture 4"/>
          <p:cNvPicPr>
            <a:picLocks noChangeAspect="1"/>
          </p:cNvPicPr>
          <p:nvPr/>
        </p:nvPicPr>
        <p:blipFill>
          <a:blip r:embed="rId2"/>
          <a:stretch>
            <a:fillRect/>
          </a:stretch>
        </p:blipFill>
        <p:spPr>
          <a:xfrm>
            <a:off x="1313411" y="1538472"/>
            <a:ext cx="3305636" cy="2067213"/>
          </a:xfrm>
          <a:prstGeom prst="rect">
            <a:avLst/>
          </a:prstGeom>
        </p:spPr>
      </p:pic>
      <p:sp>
        <p:nvSpPr>
          <p:cNvPr id="6" name="TextBox 5"/>
          <p:cNvSpPr txBox="1"/>
          <p:nvPr/>
        </p:nvSpPr>
        <p:spPr>
          <a:xfrm>
            <a:off x="1313411" y="4347557"/>
            <a:ext cx="10033462" cy="2308324"/>
          </a:xfrm>
          <a:prstGeom prst="rect">
            <a:avLst/>
          </a:prstGeom>
          <a:noFill/>
        </p:spPr>
        <p:txBody>
          <a:bodyPr wrap="square" rtlCol="0">
            <a:spAutoFit/>
          </a:bodyPr>
          <a:lstStyle/>
          <a:p>
            <a:r>
              <a:rPr lang="it-IT" dirty="0" smtClean="0">
                <a:solidFill>
                  <a:schemeClr val="bg1"/>
                </a:solidFill>
              </a:rPr>
              <a:t>Durante questo processo il pacchetto in oggetto passa attraverso il primo switch che collega gli host della prima rete, il quale viene spacchettato ed analizzato per avere un riscontro su dove si trova il destinatario del pacchetto, non trovando riscontro all’interno della sua rete inoltra il pacchetto verso il router il quale a sua volta si comporta allo stesso modo ma essendo un dispositivo di livello da 3 a 7 del sistema OSI cerca corrispondenza a livello di indirizzzo IP tramite la tabella di routing e trova riscontro nella seconda rete grazie all’indirizzo IP Gateway quindi a sua volta instrada il pacchetto allo switch della seconda rete il quale provvederà a far arrivare il pacchetto a destinazione, raggiunta la destinazione il pacchetto effettuerà il percorso inverso.</a:t>
            </a:r>
            <a:endParaRPr lang="it-IT" dirty="0">
              <a:solidFill>
                <a:schemeClr val="bg1"/>
              </a:solidFill>
            </a:endParaRPr>
          </a:p>
        </p:txBody>
      </p:sp>
      <p:pic>
        <p:nvPicPr>
          <p:cNvPr id="11" name="Picture 10"/>
          <p:cNvPicPr>
            <a:picLocks noChangeAspect="1"/>
          </p:cNvPicPr>
          <p:nvPr/>
        </p:nvPicPr>
        <p:blipFill>
          <a:blip r:embed="rId3"/>
          <a:stretch>
            <a:fillRect/>
          </a:stretch>
        </p:blipFill>
        <p:spPr>
          <a:xfrm>
            <a:off x="6145679" y="2662578"/>
            <a:ext cx="5134692" cy="943107"/>
          </a:xfrm>
          <a:prstGeom prst="rect">
            <a:avLst/>
          </a:prstGeom>
        </p:spPr>
      </p:pic>
      <p:cxnSp>
        <p:nvCxnSpPr>
          <p:cNvPr id="15" name="Straight Arrow Connector 14"/>
          <p:cNvCxnSpPr>
            <a:stCxn id="11" idx="2"/>
            <a:endCxn id="6" idx="0"/>
          </p:cNvCxnSpPr>
          <p:nvPr/>
        </p:nvCxnSpPr>
        <p:spPr>
          <a:xfrm flipH="1">
            <a:off x="6330142" y="3605685"/>
            <a:ext cx="2382883" cy="741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a:endCxn id="4" idx="2"/>
          </p:cNvCxnSpPr>
          <p:nvPr/>
        </p:nvCxnSpPr>
        <p:spPr>
          <a:xfrm flipV="1">
            <a:off x="2966229" y="1106210"/>
            <a:ext cx="3330662" cy="432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787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163</TotalTime>
  <Words>302</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Tw Cen MT</vt:lpstr>
      <vt:lpstr>Circuit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dc:creator>
  <cp:lastModifiedBy>Matteo</cp:lastModifiedBy>
  <cp:revision>13</cp:revision>
  <dcterms:created xsi:type="dcterms:W3CDTF">2023-11-30T14:03:51Z</dcterms:created>
  <dcterms:modified xsi:type="dcterms:W3CDTF">2023-11-30T16:47:20Z</dcterms:modified>
</cp:coreProperties>
</file>