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82" r:id="rId2"/>
    <p:sldMasterId id="2147483702" r:id="rId3"/>
    <p:sldMasterId id="2147483704" r:id="rId4"/>
    <p:sldMasterId id="2147483708" r:id="rId5"/>
    <p:sldMasterId id="2147483729" r:id="rId6"/>
    <p:sldMasterId id="2147483803" r:id="rId7"/>
  </p:sldMasterIdLst>
  <p:sldIdLst>
    <p:sldId id="256"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2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00212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22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7152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8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477520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77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318294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58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893431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46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706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00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6715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809329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119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727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0544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Diapositiva tito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18C9ED-8313-4D8E-AFAB-5661E97C62B4}" type="datetimeFigureOut">
              <a:rPr lang="it-IT" smtClean="0"/>
              <a:t>14/12/2023</a:t>
            </a:fld>
            <a:endParaRPr lang="it-IT"/>
          </a:p>
        </p:txBody>
      </p:sp>
      <p:sp>
        <p:nvSpPr>
          <p:cNvPr id="5" name="Footer Placeholder 4"/>
          <p:cNvSpPr>
            <a:spLocks noGrp="1"/>
          </p:cNvSpPr>
          <p:nvPr>
            <p:ph type="ftr" sz="quarter" idx="11"/>
          </p:nvPr>
        </p:nvSpPr>
        <p:spPr>
          <a:xfrm>
            <a:off x="3962399" y="5870575"/>
            <a:ext cx="4893958" cy="377825"/>
          </a:xfrm>
        </p:spPr>
        <p:txBody>
          <a:bodyPr/>
          <a:lstStyle/>
          <a:p>
            <a:endParaRPr lang="it-IT"/>
          </a:p>
        </p:txBody>
      </p:sp>
      <p:sp>
        <p:nvSpPr>
          <p:cNvPr id="6" name="Slide Number Placeholder 5"/>
          <p:cNvSpPr>
            <a:spLocks noGrp="1"/>
          </p:cNvSpPr>
          <p:nvPr>
            <p:ph type="sldNum" sz="quarter" idx="12"/>
          </p:nvPr>
        </p:nvSpPr>
        <p:spPr>
          <a:xfrm>
            <a:off x="10608958" y="5870575"/>
            <a:ext cx="551167" cy="377825"/>
          </a:xfrm>
        </p:spPr>
        <p:txBody>
          <a:bodyPr/>
          <a:lstStyle/>
          <a:p>
            <a:fld id="{4826766E-50C7-454F-AEFB-C5908A22C34B}" type="slidenum">
              <a:rPr lang="it-IT" smtClean="0"/>
              <a:t>‹N›</a:t>
            </a:fld>
            <a:endParaRPr lang="it-IT"/>
          </a:p>
        </p:txBody>
      </p:sp>
    </p:spTree>
    <p:extLst>
      <p:ext uri="{BB962C8B-B14F-4D97-AF65-F5344CB8AC3E}">
        <p14:creationId xmlns:p14="http://schemas.microsoft.com/office/powerpoint/2010/main" val="84663125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18845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206146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53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tito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18C9ED-8313-4D8E-AFAB-5661E97C62B4}" type="datetimeFigureOut">
              <a:rPr lang="it-IT" smtClean="0"/>
              <a:t>14/12/2023</a:t>
            </a:fld>
            <a:endParaRPr lang="it-IT"/>
          </a:p>
        </p:txBody>
      </p:sp>
      <p:sp>
        <p:nvSpPr>
          <p:cNvPr id="5" name="Footer Placeholder 4"/>
          <p:cNvSpPr>
            <a:spLocks noGrp="1"/>
          </p:cNvSpPr>
          <p:nvPr>
            <p:ph type="ftr" sz="quarter" idx="11"/>
          </p:nvPr>
        </p:nvSpPr>
        <p:spPr>
          <a:xfrm>
            <a:off x="3962399" y="5870575"/>
            <a:ext cx="4893958" cy="377825"/>
          </a:xfrm>
        </p:spPr>
        <p:txBody>
          <a:bodyPr/>
          <a:lstStyle/>
          <a:p>
            <a:endParaRPr lang="it-IT"/>
          </a:p>
        </p:txBody>
      </p:sp>
      <p:sp>
        <p:nvSpPr>
          <p:cNvPr id="6" name="Slide Number Placeholder 5"/>
          <p:cNvSpPr>
            <a:spLocks noGrp="1"/>
          </p:cNvSpPr>
          <p:nvPr>
            <p:ph type="sldNum" sz="quarter" idx="12"/>
          </p:nvPr>
        </p:nvSpPr>
        <p:spPr>
          <a:xfrm>
            <a:off x="10608958" y="5870575"/>
            <a:ext cx="551167" cy="377825"/>
          </a:xfrm>
        </p:spPr>
        <p:txBody>
          <a:bodyPr/>
          <a:lstStyle/>
          <a:p>
            <a:fld id="{4826766E-50C7-454F-AEFB-C5908A22C34B}" type="slidenum">
              <a:rPr lang="it-IT" smtClean="0"/>
              <a:t>‹N›</a:t>
            </a:fld>
            <a:endParaRPr lang="it-IT"/>
          </a:p>
        </p:txBody>
      </p:sp>
    </p:spTree>
    <p:extLst>
      <p:ext uri="{BB962C8B-B14F-4D97-AF65-F5344CB8AC3E}">
        <p14:creationId xmlns:p14="http://schemas.microsoft.com/office/powerpoint/2010/main" val="4070509122"/>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4795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242567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30617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89939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44458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365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26393026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261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091010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2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674957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827963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327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923482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8167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5549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6256852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6829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7478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18C9ED-8313-4D8E-AFAB-5661E97C62B4}" type="datetimeFigureOut">
              <a:rPr lang="it-IT" smtClean="0"/>
              <a:t>14/12/2023</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4826766E-50C7-454F-AEFB-C5908A22C34B}" type="slidenum">
              <a:rPr lang="it-IT" smtClean="0"/>
              <a:t>‹N›</a:t>
            </a:fld>
            <a:endParaRPr lang="it-IT"/>
          </a:p>
        </p:txBody>
      </p:sp>
    </p:spTree>
    <p:extLst>
      <p:ext uri="{BB962C8B-B14F-4D97-AF65-F5344CB8AC3E}">
        <p14:creationId xmlns:p14="http://schemas.microsoft.com/office/powerpoint/2010/main" val="32184912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a:t>
            </a:fld>
            <a:endParaRPr lang="en-US" dirty="0"/>
          </a:p>
        </p:txBody>
      </p:sp>
    </p:spTree>
    <p:extLst>
      <p:ext uri="{BB962C8B-B14F-4D97-AF65-F5344CB8AC3E}">
        <p14:creationId xmlns:p14="http://schemas.microsoft.com/office/powerpoint/2010/main" val="317405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842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61124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a:t>
            </a:fld>
            <a:endParaRPr lang="en-US" dirty="0"/>
          </a:p>
        </p:txBody>
      </p:sp>
    </p:spTree>
    <p:extLst>
      <p:ext uri="{BB962C8B-B14F-4D97-AF65-F5344CB8AC3E}">
        <p14:creationId xmlns:p14="http://schemas.microsoft.com/office/powerpoint/2010/main" val="3438940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862169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073041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685301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28515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4273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890302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432224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94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7999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14253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01437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592618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326633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797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34172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70269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8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theme" Target="../theme/theme5.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image" Target="../media/image25.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0363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8168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261107"/>
      </p:ext>
    </p:extLst>
  </p:cSld>
  <p:clrMap bg1="lt1" tx1="dk1" bg2="lt2" tx2="dk2" accent1="accent1" accent2="accent2" accent3="accent3" accent4="accent4" accent5="accent5" accent6="accent6" hlink="hlink" folHlink="folHlink"/>
  <p:sldLayoutIdLst>
    <p:sldLayoutId id="214748370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5821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6275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534799"/>
      </p:ext>
    </p:extLst>
  </p:cSld>
  <p:clrMap bg1="lt1" tx1="dk1" bg2="lt2" tx2="dk2" accent1="accent1" accent2="accent2" accent3="accent3" accent4="accent4" accent5="accent5" accent6="accent6" hlink="hlink" folHlink="folHlink"/>
  <p:sldLayoutIdLst>
    <p:sldLayoutId id="214748373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extLst>
      <p:ext uri="{BB962C8B-B14F-4D97-AF65-F5344CB8AC3E}">
        <p14:creationId xmlns:p14="http://schemas.microsoft.com/office/powerpoint/2010/main" val="52727354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2B42CC4-184A-F697-5717-7EF3B42EEF2D}"/>
              </a:ext>
            </a:extLst>
          </p:cNvPr>
          <p:cNvSpPr txBox="1"/>
          <p:nvPr/>
        </p:nvSpPr>
        <p:spPr>
          <a:xfrm>
            <a:off x="5046291" y="299376"/>
            <a:ext cx="2099418" cy="369332"/>
          </a:xfrm>
          <a:prstGeom prst="rect">
            <a:avLst/>
          </a:prstGeom>
          <a:noFill/>
        </p:spPr>
        <p:txBody>
          <a:bodyPr wrap="square" rtlCol="0">
            <a:spAutoFit/>
          </a:bodyPr>
          <a:lstStyle/>
          <a:p>
            <a:r>
              <a:rPr lang="it-IT" b="1" dirty="0"/>
              <a:t>CONSEGNA S3/L4</a:t>
            </a:r>
          </a:p>
        </p:txBody>
      </p:sp>
      <p:sp>
        <p:nvSpPr>
          <p:cNvPr id="5" name="CasellaDiTesto 4">
            <a:extLst>
              <a:ext uri="{FF2B5EF4-FFF2-40B4-BE49-F238E27FC236}">
                <a16:creationId xmlns:a16="http://schemas.microsoft.com/office/drawing/2014/main" id="{1771DB64-A4C8-BD1D-3463-0904C26127BA}"/>
              </a:ext>
            </a:extLst>
          </p:cNvPr>
          <p:cNvSpPr txBox="1"/>
          <p:nvPr/>
        </p:nvSpPr>
        <p:spPr>
          <a:xfrm>
            <a:off x="1968381" y="1025495"/>
            <a:ext cx="5879507" cy="646331"/>
          </a:xfrm>
          <a:prstGeom prst="rect">
            <a:avLst/>
          </a:prstGeom>
          <a:noFill/>
        </p:spPr>
        <p:txBody>
          <a:bodyPr wrap="square" rtlCol="0">
            <a:spAutoFit/>
          </a:bodyPr>
          <a:lstStyle/>
          <a:p>
            <a:r>
              <a:rPr lang="it-IT" sz="1200" dirty="0"/>
              <a:t>L'esercizio di oggi consiste nel commentare/spiegare questo codice che fa riferimento ad una backdoor.</a:t>
            </a:r>
          </a:p>
          <a:p>
            <a:r>
              <a:rPr lang="it-IT" sz="1200" dirty="0"/>
              <a:t>Inoltre spiegare cos’è una backdoor.</a:t>
            </a:r>
          </a:p>
        </p:txBody>
      </p:sp>
      <p:pic>
        <p:nvPicPr>
          <p:cNvPr id="7" name="Immagine 6">
            <a:extLst>
              <a:ext uri="{FF2B5EF4-FFF2-40B4-BE49-F238E27FC236}">
                <a16:creationId xmlns:a16="http://schemas.microsoft.com/office/drawing/2014/main" id="{0CF95F47-CC6D-EF97-6931-7CF373C10BF8}"/>
              </a:ext>
            </a:extLst>
          </p:cNvPr>
          <p:cNvPicPr>
            <a:picLocks noChangeAspect="1"/>
          </p:cNvPicPr>
          <p:nvPr/>
        </p:nvPicPr>
        <p:blipFill>
          <a:blip r:embed="rId2"/>
          <a:stretch>
            <a:fillRect/>
          </a:stretch>
        </p:blipFill>
        <p:spPr>
          <a:xfrm>
            <a:off x="1968381" y="1808559"/>
            <a:ext cx="4512476" cy="3923139"/>
          </a:xfrm>
          <a:prstGeom prst="rect">
            <a:avLst/>
          </a:prstGeom>
        </p:spPr>
      </p:pic>
      <p:sp>
        <p:nvSpPr>
          <p:cNvPr id="8" name="CasellaDiTesto 7">
            <a:extLst>
              <a:ext uri="{FF2B5EF4-FFF2-40B4-BE49-F238E27FC236}">
                <a16:creationId xmlns:a16="http://schemas.microsoft.com/office/drawing/2014/main" id="{2BEBEA61-9656-E0AA-B555-52B683786735}"/>
              </a:ext>
            </a:extLst>
          </p:cNvPr>
          <p:cNvSpPr txBox="1"/>
          <p:nvPr/>
        </p:nvSpPr>
        <p:spPr>
          <a:xfrm>
            <a:off x="6699903" y="1914258"/>
            <a:ext cx="4913832" cy="830997"/>
          </a:xfrm>
          <a:prstGeom prst="rect">
            <a:avLst/>
          </a:prstGeom>
          <a:noFill/>
        </p:spPr>
        <p:txBody>
          <a:bodyPr wrap="square" rtlCol="0">
            <a:spAutoFit/>
          </a:bodyPr>
          <a:lstStyle/>
          <a:p>
            <a:r>
              <a:rPr lang="it-IT" sz="1200" dirty="0"/>
              <a:t>Il codice di oggi sembra essere un programma che tramite il modulo socket stabilisce una connessione di rete per scambiare dati con un client.</a:t>
            </a:r>
          </a:p>
          <a:p>
            <a:r>
              <a:rPr lang="it-IT" sz="1200" dirty="0"/>
              <a:t>Per prima cosa vengono importati i moduli «socket, </a:t>
            </a:r>
            <a:r>
              <a:rPr lang="it-IT" sz="1200" dirty="0" err="1"/>
              <a:t>platform,os</a:t>
            </a:r>
            <a:r>
              <a:rPr lang="it-IT" sz="1200" dirty="0"/>
              <a:t>» i quali aggiungono delle funzionalità per la comunicazione di rete in </a:t>
            </a:r>
            <a:r>
              <a:rPr lang="it-IT" sz="1200" dirty="0" err="1"/>
              <a:t>python</a:t>
            </a:r>
            <a:endParaRPr lang="it-IT" sz="1200" dirty="0"/>
          </a:p>
        </p:txBody>
      </p:sp>
      <p:sp>
        <p:nvSpPr>
          <p:cNvPr id="9" name="CasellaDiTesto 8">
            <a:extLst>
              <a:ext uri="{FF2B5EF4-FFF2-40B4-BE49-F238E27FC236}">
                <a16:creationId xmlns:a16="http://schemas.microsoft.com/office/drawing/2014/main" id="{87AFD83D-25EA-3BE7-7049-D4A33135EB86}"/>
              </a:ext>
            </a:extLst>
          </p:cNvPr>
          <p:cNvSpPr txBox="1"/>
          <p:nvPr/>
        </p:nvSpPr>
        <p:spPr>
          <a:xfrm>
            <a:off x="6768269" y="3008120"/>
            <a:ext cx="4332718" cy="646331"/>
          </a:xfrm>
          <a:prstGeom prst="rect">
            <a:avLst/>
          </a:prstGeom>
          <a:noFill/>
        </p:spPr>
        <p:txBody>
          <a:bodyPr wrap="square" rtlCol="0">
            <a:spAutoFit/>
          </a:bodyPr>
          <a:lstStyle/>
          <a:p>
            <a:r>
              <a:rPr lang="it-IT" sz="1200" dirty="0"/>
              <a:t>I comandi SRV_ADDR e SRV_PORT  sono due variabili che indicano rispettivamente l’indirizzo IP del server e porta su cui il server ascolterà le connessioni in ingresso</a:t>
            </a:r>
          </a:p>
        </p:txBody>
      </p:sp>
      <p:sp>
        <p:nvSpPr>
          <p:cNvPr id="10" name="CasellaDiTesto 9">
            <a:extLst>
              <a:ext uri="{FF2B5EF4-FFF2-40B4-BE49-F238E27FC236}">
                <a16:creationId xmlns:a16="http://schemas.microsoft.com/office/drawing/2014/main" id="{D3B032B1-C6FA-F6E3-6C26-E11624DBCE3D}"/>
              </a:ext>
            </a:extLst>
          </p:cNvPr>
          <p:cNvSpPr txBox="1"/>
          <p:nvPr/>
        </p:nvSpPr>
        <p:spPr>
          <a:xfrm>
            <a:off x="6836636" y="3948157"/>
            <a:ext cx="4606183" cy="830997"/>
          </a:xfrm>
          <a:prstGeom prst="rect">
            <a:avLst/>
          </a:prstGeom>
          <a:noFill/>
        </p:spPr>
        <p:txBody>
          <a:bodyPr wrap="square" rtlCol="0">
            <a:spAutoFit/>
          </a:bodyPr>
          <a:lstStyle/>
          <a:p>
            <a:r>
              <a:rPr lang="it-IT" sz="1200" dirty="0"/>
              <a:t>Una volta impostati questi parametri procediamo andando a creare il socket con il comando </a:t>
            </a:r>
            <a:r>
              <a:rPr lang="it-IT" sz="1200" dirty="0" err="1"/>
              <a:t>socket.socket</a:t>
            </a:r>
            <a:r>
              <a:rPr lang="it-IT" sz="1200" dirty="0"/>
              <a:t>(), successivamente grazie a </a:t>
            </a:r>
            <a:r>
              <a:rPr lang="it-IT" sz="1200" dirty="0" err="1"/>
              <a:t>socket.AF_INET</a:t>
            </a:r>
            <a:r>
              <a:rPr lang="it-IT" sz="1200" dirty="0"/>
              <a:t> so che si tratta di un socket IPv4 mentre tramite </a:t>
            </a:r>
            <a:r>
              <a:rPr lang="it-IT" sz="1200" dirty="0" err="1"/>
              <a:t>socket.SOCK_STREAM</a:t>
            </a:r>
            <a:r>
              <a:rPr lang="it-IT" sz="1200" dirty="0"/>
              <a:t> so che è di tipo TCP</a:t>
            </a:r>
          </a:p>
        </p:txBody>
      </p:sp>
      <p:sp>
        <p:nvSpPr>
          <p:cNvPr id="11" name="CasellaDiTesto 10">
            <a:extLst>
              <a:ext uri="{FF2B5EF4-FFF2-40B4-BE49-F238E27FC236}">
                <a16:creationId xmlns:a16="http://schemas.microsoft.com/office/drawing/2014/main" id="{D3B4E52F-0FE8-3464-853E-57B23E338AA5}"/>
              </a:ext>
            </a:extLst>
          </p:cNvPr>
          <p:cNvSpPr txBox="1"/>
          <p:nvPr/>
        </p:nvSpPr>
        <p:spPr>
          <a:xfrm>
            <a:off x="6913548" y="4939469"/>
            <a:ext cx="3896882" cy="461665"/>
          </a:xfrm>
          <a:prstGeom prst="rect">
            <a:avLst/>
          </a:prstGeom>
          <a:noFill/>
        </p:spPr>
        <p:txBody>
          <a:bodyPr wrap="square" rtlCol="0">
            <a:spAutoFit/>
          </a:bodyPr>
          <a:lstStyle/>
          <a:p>
            <a:r>
              <a:rPr lang="it-IT" sz="1200" dirty="0"/>
              <a:t>A questo punto tramite il comando </a:t>
            </a:r>
            <a:r>
              <a:rPr lang="it-IT" sz="1200" dirty="0" err="1"/>
              <a:t>s.bind</a:t>
            </a:r>
            <a:r>
              <a:rPr lang="it-IT" sz="1200" dirty="0"/>
              <a:t>((SRV_ADDR, SRV_PORT )) assegno il socket all’indirizzo e porta specificati</a:t>
            </a:r>
          </a:p>
        </p:txBody>
      </p:sp>
    </p:spTree>
    <p:extLst>
      <p:ext uri="{BB962C8B-B14F-4D97-AF65-F5344CB8AC3E}">
        <p14:creationId xmlns:p14="http://schemas.microsoft.com/office/powerpoint/2010/main" val="191212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7C2C9F6-7E3F-B8FB-8E47-BA448C24CCF4}"/>
              </a:ext>
            </a:extLst>
          </p:cNvPr>
          <p:cNvPicPr>
            <a:picLocks noChangeAspect="1"/>
          </p:cNvPicPr>
          <p:nvPr/>
        </p:nvPicPr>
        <p:blipFill>
          <a:blip r:embed="rId2"/>
          <a:stretch>
            <a:fillRect/>
          </a:stretch>
        </p:blipFill>
        <p:spPr>
          <a:xfrm>
            <a:off x="1125743" y="1224249"/>
            <a:ext cx="5069958" cy="4409502"/>
          </a:xfrm>
          <a:prstGeom prst="rect">
            <a:avLst/>
          </a:prstGeom>
        </p:spPr>
      </p:pic>
      <p:sp>
        <p:nvSpPr>
          <p:cNvPr id="7" name="CasellaDiTesto 6">
            <a:extLst>
              <a:ext uri="{FF2B5EF4-FFF2-40B4-BE49-F238E27FC236}">
                <a16:creationId xmlns:a16="http://schemas.microsoft.com/office/drawing/2014/main" id="{62224BBF-FC83-C3A2-7023-7F49060038AB}"/>
              </a:ext>
            </a:extLst>
          </p:cNvPr>
          <p:cNvSpPr txBox="1"/>
          <p:nvPr/>
        </p:nvSpPr>
        <p:spPr>
          <a:xfrm>
            <a:off x="6264067" y="1224249"/>
            <a:ext cx="4802190" cy="4708981"/>
          </a:xfrm>
          <a:prstGeom prst="rect">
            <a:avLst/>
          </a:prstGeom>
          <a:noFill/>
        </p:spPr>
        <p:txBody>
          <a:bodyPr wrap="square" rtlCol="0">
            <a:spAutoFit/>
          </a:bodyPr>
          <a:lstStyle/>
          <a:p>
            <a:r>
              <a:rPr lang="it-IT" sz="1200" dirty="0"/>
              <a:t>Con </a:t>
            </a:r>
            <a:r>
              <a:rPr lang="it-IT" sz="1200" dirty="0" err="1"/>
              <a:t>s.listen</a:t>
            </a:r>
            <a:r>
              <a:rPr lang="it-IT" sz="1200" dirty="0"/>
              <a:t>(1) avviamo la modalità «ascolto» e con il parametro (1) indichiamo che la connessione è consentita al massimo ad 1 client per volta</a:t>
            </a:r>
          </a:p>
          <a:p>
            <a:endParaRPr lang="it-IT" sz="1200" dirty="0"/>
          </a:p>
          <a:p>
            <a:r>
              <a:rPr lang="it-IT" sz="1200" dirty="0"/>
              <a:t>Connection, </a:t>
            </a:r>
            <a:r>
              <a:rPr lang="it-IT" sz="1200" dirty="0" err="1"/>
              <a:t>address</a:t>
            </a:r>
            <a:r>
              <a:rPr lang="it-IT" sz="1200" dirty="0"/>
              <a:t> = </a:t>
            </a:r>
            <a:r>
              <a:rPr lang="it-IT" sz="1200" dirty="0" err="1"/>
              <a:t>s.accept</a:t>
            </a:r>
            <a:r>
              <a:rPr lang="it-IT" sz="1200" dirty="0"/>
              <a:t>() permette di bloccare il programma fino a che non viene stabilita una connessione da un client, una volta stabilita il server ottiene l’indirizzo IP del client</a:t>
            </a:r>
          </a:p>
          <a:p>
            <a:endParaRPr lang="it-IT" sz="1200" dirty="0"/>
          </a:p>
          <a:p>
            <a:r>
              <a:rPr lang="it-IT" sz="1200" dirty="0"/>
              <a:t>In questa parte del codice troviamo un ciclo </a:t>
            </a:r>
            <a:r>
              <a:rPr lang="it-IT" sz="1200" dirty="0" err="1"/>
              <a:t>while</a:t>
            </a:r>
            <a:r>
              <a:rPr lang="it-IT" sz="1200" dirty="0"/>
              <a:t> 1, il quale avvia un ciclo infinito per gestire le richieste del client, con il comando data = </a:t>
            </a:r>
            <a:r>
              <a:rPr lang="it-IT" sz="1200" dirty="0" err="1"/>
              <a:t>connection.recv</a:t>
            </a:r>
            <a:r>
              <a:rPr lang="it-IT" sz="1200" dirty="0"/>
              <a:t>(1024) riceveremo pacchetti da 1024 byte per volta, per evitare l’arresto del programma nel caso in cui non dovessero esserci pacchetti è stato inserito il costrutto </a:t>
            </a:r>
            <a:r>
              <a:rPr lang="it-IT" sz="1200" dirty="0" err="1"/>
              <a:t>try</a:t>
            </a:r>
            <a:r>
              <a:rPr lang="it-IT" sz="1200" dirty="0"/>
              <a:t> </a:t>
            </a:r>
            <a:r>
              <a:rPr lang="it-IT" sz="1200" dirty="0" err="1"/>
              <a:t>except</a:t>
            </a:r>
            <a:r>
              <a:rPr lang="it-IT" sz="1200" dirty="0"/>
              <a:t>.</a:t>
            </a:r>
          </a:p>
          <a:p>
            <a:endParaRPr lang="it-IT" sz="1200" dirty="0"/>
          </a:p>
          <a:p>
            <a:r>
              <a:rPr lang="it-IT" sz="1200" dirty="0"/>
              <a:t>Tutti i dati ricevuti vengono decodificati in utf-8 grazi </a:t>
            </a:r>
            <a:r>
              <a:rPr lang="it-IT" sz="1200" dirty="0" err="1"/>
              <a:t>eal</a:t>
            </a:r>
            <a:r>
              <a:rPr lang="it-IT" sz="1200" dirty="0"/>
              <a:t> comando </a:t>
            </a:r>
            <a:r>
              <a:rPr lang="it-IT" sz="1200" dirty="0" err="1"/>
              <a:t>data.decode</a:t>
            </a:r>
            <a:r>
              <a:rPr lang="it-IT" sz="1200" dirty="0"/>
              <a:t>(‘utf-8’)</a:t>
            </a:r>
          </a:p>
          <a:p>
            <a:endParaRPr lang="it-IT" sz="1200" dirty="0"/>
          </a:p>
          <a:p>
            <a:r>
              <a:rPr lang="it-IT" sz="1200" dirty="0"/>
              <a:t>Possiamo notare che sono stati inseriti i costrutti </a:t>
            </a:r>
            <a:r>
              <a:rPr lang="it-IT" sz="1200" dirty="0" err="1"/>
              <a:t>if</a:t>
            </a:r>
            <a:r>
              <a:rPr lang="it-IT" sz="1200" dirty="0"/>
              <a:t>/</a:t>
            </a:r>
            <a:r>
              <a:rPr lang="it-IT" sz="1200" dirty="0" err="1"/>
              <a:t>elif</a:t>
            </a:r>
            <a:r>
              <a:rPr lang="it-IT" sz="1200" dirty="0"/>
              <a:t>/else per gestire 3 diverse situazioni, nella prima ovvero se il dato è 1 vengono inviate informazioni sulla piattaforma e architettura del sistema del client, nel caso sia 2 entrerà il primo ciclo </a:t>
            </a:r>
            <a:r>
              <a:rPr lang="it-IT" sz="1200" dirty="0" err="1"/>
              <a:t>elif</a:t>
            </a:r>
            <a:r>
              <a:rPr lang="it-IT" sz="1200" dirty="0"/>
              <a:t> che in questo caso riguardano la gestione dell’elenco dei file in una directory specificata e nel caso in cui la directory non dovesse essere corretta apparirà «</a:t>
            </a:r>
            <a:r>
              <a:rPr lang="it-IT" sz="1200" dirty="0" err="1"/>
              <a:t>wrong</a:t>
            </a:r>
            <a:r>
              <a:rPr lang="it-IT" sz="1200" dirty="0"/>
              <a:t> </a:t>
            </a:r>
            <a:r>
              <a:rPr lang="it-IT" sz="1200" dirty="0" err="1"/>
              <a:t>path</a:t>
            </a:r>
            <a:r>
              <a:rPr lang="it-IT" sz="1200" dirty="0"/>
              <a:t>», infine se dovesse essere 0 la connessione con il server verrà chiusa</a:t>
            </a:r>
          </a:p>
          <a:p>
            <a:endParaRPr lang="it-IT" sz="1200" dirty="0"/>
          </a:p>
          <a:p>
            <a:endParaRPr lang="it-IT" sz="1200" dirty="0"/>
          </a:p>
        </p:txBody>
      </p:sp>
    </p:spTree>
    <p:extLst>
      <p:ext uri="{BB962C8B-B14F-4D97-AF65-F5344CB8AC3E}">
        <p14:creationId xmlns:p14="http://schemas.microsoft.com/office/powerpoint/2010/main" val="36070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CA26736-7A04-6721-2151-EB82216C43EC}"/>
              </a:ext>
            </a:extLst>
          </p:cNvPr>
          <p:cNvSpPr txBox="1"/>
          <p:nvPr/>
        </p:nvSpPr>
        <p:spPr>
          <a:xfrm>
            <a:off x="4741491" y="352240"/>
            <a:ext cx="2709017" cy="369332"/>
          </a:xfrm>
          <a:prstGeom prst="rect">
            <a:avLst/>
          </a:prstGeom>
          <a:noFill/>
        </p:spPr>
        <p:txBody>
          <a:bodyPr wrap="square" rtlCol="0">
            <a:spAutoFit/>
          </a:bodyPr>
          <a:lstStyle/>
          <a:p>
            <a:r>
              <a:rPr lang="it-IT" b="1" dirty="0"/>
              <a:t>COS’E’ UNA BACKDOOR?</a:t>
            </a:r>
          </a:p>
        </p:txBody>
      </p:sp>
      <p:sp>
        <p:nvSpPr>
          <p:cNvPr id="5" name="CasellaDiTesto 4">
            <a:extLst>
              <a:ext uri="{FF2B5EF4-FFF2-40B4-BE49-F238E27FC236}">
                <a16:creationId xmlns:a16="http://schemas.microsoft.com/office/drawing/2014/main" id="{28FD9794-FA5F-E715-AA78-3DAB385FEF3E}"/>
              </a:ext>
            </a:extLst>
          </p:cNvPr>
          <p:cNvSpPr txBox="1"/>
          <p:nvPr/>
        </p:nvSpPr>
        <p:spPr>
          <a:xfrm>
            <a:off x="1401510" y="1418602"/>
            <a:ext cx="9443103" cy="830997"/>
          </a:xfrm>
          <a:prstGeom prst="rect">
            <a:avLst/>
          </a:prstGeom>
          <a:noFill/>
        </p:spPr>
        <p:txBody>
          <a:bodyPr wrap="square" rtlCol="0">
            <a:spAutoFit/>
          </a:bodyPr>
          <a:lstStyle/>
          <a:p>
            <a:r>
              <a:rPr lang="it-IT" sz="1200" dirty="0"/>
              <a:t>Una «backdoor» è un termine utilizzato in informatica per ottenere un accesso non autorizzato ad un sistema informatico bypassando le procedure di autenticazione e sicurezza, per questo prendono il nome porte sul retro. Le backdoor sono nella maggior parte dei casi inserite volontariamente, attraverso queste ultime un individuo può monitorare, rubare dati, prendere il controllo di funzionalità critiche andando a compromettere l’intera sicurezza del sistema informatico.</a:t>
            </a:r>
          </a:p>
        </p:txBody>
      </p:sp>
    </p:spTree>
    <p:extLst>
      <p:ext uri="{BB962C8B-B14F-4D97-AF65-F5344CB8AC3E}">
        <p14:creationId xmlns:p14="http://schemas.microsoft.com/office/powerpoint/2010/main" val="390887891"/>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24.jpeg"/></Relationships>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Digital Security PowerPoint Templates</Template>
  <TotalTime>166</TotalTime>
  <Words>498</Words>
  <Application>Microsoft Office PowerPoint</Application>
  <PresentationFormat>Widescreen</PresentationFormat>
  <Paragraphs>19</Paragraphs>
  <Slides>3</Slides>
  <Notes>0</Notes>
  <HiddenSlides>0</HiddenSlides>
  <MMClips>0</MMClips>
  <ScaleCrop>false</ScaleCrop>
  <HeadingPairs>
    <vt:vector size="6" baseType="variant">
      <vt:variant>
        <vt:lpstr>Caratteri utilizzati</vt:lpstr>
      </vt:variant>
      <vt:variant>
        <vt:i4>4</vt:i4>
      </vt:variant>
      <vt:variant>
        <vt:lpstr>Tema</vt:lpstr>
      </vt:variant>
      <vt:variant>
        <vt:i4>7</vt:i4>
      </vt:variant>
      <vt:variant>
        <vt:lpstr>Titoli diapositive</vt:lpstr>
      </vt:variant>
      <vt:variant>
        <vt:i4>3</vt:i4>
      </vt:variant>
    </vt:vector>
  </HeadingPairs>
  <TitlesOfParts>
    <vt:vector size="14" baseType="lpstr">
      <vt:lpstr>Arial</vt:lpstr>
      <vt:lpstr>Calibri</vt:lpstr>
      <vt:lpstr>Calibri Light</vt:lpstr>
      <vt:lpstr>Tw Cen MT</vt:lpstr>
      <vt:lpstr>Cover and End Slide Master</vt:lpstr>
      <vt:lpstr>Contents Slide Master</vt:lpstr>
      <vt:lpstr>Section Break Slide Master</vt:lpstr>
      <vt:lpstr>1_Cover and End Slide Master</vt:lpstr>
      <vt:lpstr>1_Contents Slide Master</vt:lpstr>
      <vt:lpstr>1_Section Break Slide Master</vt:lpstr>
      <vt:lpstr>Circuito</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palozza</dc:creator>
  <cp:lastModifiedBy>matteo palozza</cp:lastModifiedBy>
  <cp:revision>1</cp:revision>
  <dcterms:created xsi:type="dcterms:W3CDTF">2023-12-14T13:17:05Z</dcterms:created>
  <dcterms:modified xsi:type="dcterms:W3CDTF">2023-12-14T16:03:51Z</dcterms:modified>
</cp:coreProperties>
</file>