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244362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66420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8419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350523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16094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0F288B89-6E54-41CA-B632-844F6353C1A6}" type="datetimeFigureOut">
              <a:rPr lang="it-IT" smtClean="0"/>
              <a:t>01/12/2023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352229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0F288B89-6E54-41CA-B632-844F6353C1A6}" type="datetimeFigureOut">
              <a:rPr lang="it-IT" smtClean="0"/>
              <a:t>01/12/2023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92263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0F288B89-6E54-41CA-B632-844F6353C1A6}" type="datetimeFigureOut">
              <a:rPr lang="it-IT" smtClean="0"/>
              <a:t>01/12/2023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6615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88B89-6E54-41CA-B632-844F6353C1A6}" type="datetimeFigureOut">
              <a:rPr lang="it-IT" smtClean="0"/>
              <a:t>01/12/2023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356457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288B89-6E54-41CA-B632-844F6353C1A6}" type="datetimeFigureOut">
              <a:rPr lang="it-IT" smtClean="0"/>
              <a:t>01/12/2023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32457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288B89-6E54-41CA-B632-844F6353C1A6}" type="datetimeFigureOut">
              <a:rPr lang="it-IT" smtClean="0"/>
              <a:t>01/12/2023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47258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88B89-6E54-41CA-B632-844F6353C1A6}" type="datetimeFigureOut">
              <a:rPr lang="it-IT" smtClean="0"/>
              <a:t>01/12/2023</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4AEAB-5D81-479F-A642-17FDCDA1B205}" type="slidenum">
              <a:rPr lang="it-IT" smtClean="0"/>
              <a:t>‹#›</a:t>
            </a:fld>
            <a:endParaRPr lang="it-IT"/>
          </a:p>
        </p:txBody>
      </p:sp>
    </p:spTree>
    <p:extLst>
      <p:ext uri="{BB962C8B-B14F-4D97-AF65-F5344CB8AC3E}">
        <p14:creationId xmlns:p14="http://schemas.microsoft.com/office/powerpoint/2010/main" val="3058280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9505" y="299257"/>
            <a:ext cx="11812386" cy="461665"/>
          </a:xfrm>
          <a:prstGeom prst="rect">
            <a:avLst/>
          </a:prstGeom>
          <a:noFill/>
        </p:spPr>
        <p:txBody>
          <a:bodyPr wrap="square" rtlCol="0">
            <a:spAutoFit/>
          </a:bodyPr>
          <a:lstStyle/>
          <a:p>
            <a:pPr algn="ctr"/>
            <a:r>
              <a:rPr lang="it-IT" sz="2400" b="1" dirty="0" smtClean="0"/>
              <a:t>PROGETTO S1/L5</a:t>
            </a:r>
            <a:endParaRPr lang="it-IT" sz="2400" b="1" dirty="0"/>
          </a:p>
        </p:txBody>
      </p:sp>
      <p:sp>
        <p:nvSpPr>
          <p:cNvPr id="6" name="TextBox 5"/>
          <p:cNvSpPr txBox="1"/>
          <p:nvPr/>
        </p:nvSpPr>
        <p:spPr>
          <a:xfrm>
            <a:off x="1363287" y="822960"/>
            <a:ext cx="9484822" cy="830997"/>
          </a:xfrm>
          <a:prstGeom prst="rect">
            <a:avLst/>
          </a:prstGeom>
          <a:noFill/>
        </p:spPr>
        <p:txBody>
          <a:bodyPr wrap="square" rtlCol="0">
            <a:spAutoFit/>
          </a:bodyPr>
          <a:lstStyle/>
          <a:p>
            <a:r>
              <a:rPr lang="it-IT" sz="1200" dirty="0" smtClean="0"/>
              <a:t>L’esercizio di oggi prevede di disegnare una rete nel seguente contesto: Un'azienda ha due palazzi di 4 piani, ogni piano ha circa 30 computer, tra un palazzo e l'altro c'è una strada e la distanza è circa 30 metri. </a:t>
            </a:r>
          </a:p>
          <a:p>
            <a:r>
              <a:rPr lang="it-IT" sz="1200" dirty="0" smtClean="0"/>
              <a:t>● Progettare la rete e fare un preventivo di massima di spesa. </a:t>
            </a:r>
          </a:p>
          <a:p>
            <a:r>
              <a:rPr lang="it-IT" sz="1200" dirty="0" smtClean="0"/>
              <a:t>● Usare la subnet mask più consona.</a:t>
            </a:r>
            <a:endParaRPr lang="it-IT" sz="1200" dirty="0"/>
          </a:p>
        </p:txBody>
      </p:sp>
      <p:sp>
        <p:nvSpPr>
          <p:cNvPr id="7" name="TextBox 6"/>
          <p:cNvSpPr txBox="1"/>
          <p:nvPr/>
        </p:nvSpPr>
        <p:spPr>
          <a:xfrm>
            <a:off x="956733" y="2053244"/>
            <a:ext cx="10464799" cy="1200329"/>
          </a:xfrm>
          <a:prstGeom prst="rect">
            <a:avLst/>
          </a:prstGeom>
          <a:noFill/>
        </p:spPr>
        <p:txBody>
          <a:bodyPr wrap="square" rtlCol="0">
            <a:spAutoFit/>
          </a:bodyPr>
          <a:lstStyle/>
          <a:p>
            <a:r>
              <a:rPr lang="it-IT" sz="1200" dirty="0" smtClean="0"/>
              <a:t>Per svolgere il progetto ho ipotizzato due reti separate nei due palazzi collegate da un Router-Gateway (dispositivo di livello 3 del modello OSI) con i rispettivi IP Gateway, il quale permette la comunicazione tra più reti, dopodichè per collegare tutti gli host su ogni piano ho inserito degli switch (dispositivo di livello 2 nel modello OSI) i quali sono collegati tra loro tramite altri switch che si trovano tra un piano ad un altro. </a:t>
            </a:r>
          </a:p>
          <a:p>
            <a:endParaRPr lang="it-IT" sz="1200" dirty="0"/>
          </a:p>
          <a:p>
            <a:endParaRPr lang="it-IT" sz="1200" dirty="0" smtClean="0"/>
          </a:p>
          <a:p>
            <a:endParaRPr lang="it-IT" sz="1200" dirty="0"/>
          </a:p>
        </p:txBody>
      </p:sp>
      <p:pic>
        <p:nvPicPr>
          <p:cNvPr id="8" name="Picture 7"/>
          <p:cNvPicPr>
            <a:picLocks noChangeAspect="1"/>
          </p:cNvPicPr>
          <p:nvPr/>
        </p:nvPicPr>
        <p:blipFill>
          <a:blip r:embed="rId2"/>
          <a:stretch>
            <a:fillRect/>
          </a:stretch>
        </p:blipFill>
        <p:spPr>
          <a:xfrm>
            <a:off x="2219498" y="3048539"/>
            <a:ext cx="7772399" cy="3417617"/>
          </a:xfrm>
          <a:prstGeom prst="rect">
            <a:avLst/>
          </a:prstGeom>
        </p:spPr>
      </p:pic>
    </p:spTree>
    <p:extLst>
      <p:ext uri="{BB962C8B-B14F-4D97-AF65-F5344CB8AC3E}">
        <p14:creationId xmlns:p14="http://schemas.microsoft.com/office/powerpoint/2010/main" val="155892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3533" y="541867"/>
            <a:ext cx="10676467" cy="461665"/>
          </a:xfrm>
          <a:prstGeom prst="rect">
            <a:avLst/>
          </a:prstGeom>
          <a:noFill/>
        </p:spPr>
        <p:txBody>
          <a:bodyPr wrap="square" rtlCol="0">
            <a:spAutoFit/>
          </a:bodyPr>
          <a:lstStyle/>
          <a:p>
            <a:r>
              <a:rPr lang="it-IT" sz="1200" dirty="0" smtClean="0"/>
              <a:t>A questo punto per migliorare la rete interna di ogni palazzo ho effettuato un subnetting delle rispettive reti ottenendo gli intervalli qui sotto riportati sia per il palazzo A che per il palazzo B</a:t>
            </a:r>
            <a:endParaRPr lang="it-IT" sz="1200" dirty="0"/>
          </a:p>
        </p:txBody>
      </p:sp>
      <p:sp>
        <p:nvSpPr>
          <p:cNvPr id="7" name="TextBox 6"/>
          <p:cNvSpPr txBox="1"/>
          <p:nvPr/>
        </p:nvSpPr>
        <p:spPr>
          <a:xfrm>
            <a:off x="4605867" y="1555464"/>
            <a:ext cx="885307" cy="276999"/>
          </a:xfrm>
          <a:prstGeom prst="rect">
            <a:avLst/>
          </a:prstGeom>
          <a:noFill/>
        </p:spPr>
        <p:txBody>
          <a:bodyPr wrap="none" rtlCol="0">
            <a:spAutoFit/>
          </a:bodyPr>
          <a:lstStyle/>
          <a:p>
            <a:pPr algn="ctr"/>
            <a:r>
              <a:rPr lang="it-IT" sz="1200" b="1" dirty="0" smtClean="0"/>
              <a:t>PALAZZO A</a:t>
            </a:r>
            <a:endParaRPr lang="it-IT" sz="1200" b="1" dirty="0"/>
          </a:p>
        </p:txBody>
      </p:sp>
      <p:pic>
        <p:nvPicPr>
          <p:cNvPr id="8" name="Picture 7"/>
          <p:cNvPicPr>
            <a:picLocks noChangeAspect="1"/>
          </p:cNvPicPr>
          <p:nvPr/>
        </p:nvPicPr>
        <p:blipFill>
          <a:blip r:embed="rId2"/>
          <a:stretch>
            <a:fillRect/>
          </a:stretch>
        </p:blipFill>
        <p:spPr>
          <a:xfrm>
            <a:off x="4615072" y="1762581"/>
            <a:ext cx="866896" cy="1009791"/>
          </a:xfrm>
          <a:prstGeom prst="rect">
            <a:avLst/>
          </a:prstGeom>
        </p:spPr>
      </p:pic>
      <p:sp>
        <p:nvSpPr>
          <p:cNvPr id="9" name="TextBox 8"/>
          <p:cNvSpPr txBox="1"/>
          <p:nvPr/>
        </p:nvSpPr>
        <p:spPr>
          <a:xfrm>
            <a:off x="6680200" y="1555463"/>
            <a:ext cx="878895" cy="276999"/>
          </a:xfrm>
          <a:prstGeom prst="rect">
            <a:avLst/>
          </a:prstGeom>
          <a:noFill/>
        </p:spPr>
        <p:txBody>
          <a:bodyPr wrap="none" rtlCol="0">
            <a:spAutoFit/>
          </a:bodyPr>
          <a:lstStyle/>
          <a:p>
            <a:r>
              <a:rPr lang="it-IT" sz="1200" b="1" dirty="0" smtClean="0"/>
              <a:t>PALAZZO B</a:t>
            </a:r>
            <a:endParaRPr lang="it-IT" sz="1200" b="1" dirty="0"/>
          </a:p>
        </p:txBody>
      </p:sp>
      <p:pic>
        <p:nvPicPr>
          <p:cNvPr id="11" name="Picture 10"/>
          <p:cNvPicPr>
            <a:picLocks noChangeAspect="1"/>
          </p:cNvPicPr>
          <p:nvPr/>
        </p:nvPicPr>
        <p:blipFill>
          <a:blip r:embed="rId3"/>
          <a:stretch>
            <a:fillRect/>
          </a:stretch>
        </p:blipFill>
        <p:spPr>
          <a:xfrm>
            <a:off x="6756400" y="1814975"/>
            <a:ext cx="905001" cy="905001"/>
          </a:xfrm>
          <a:prstGeom prst="rect">
            <a:avLst/>
          </a:prstGeom>
        </p:spPr>
      </p:pic>
      <p:sp>
        <p:nvSpPr>
          <p:cNvPr id="12" name="TextBox 11"/>
          <p:cNvSpPr txBox="1"/>
          <p:nvPr/>
        </p:nvSpPr>
        <p:spPr>
          <a:xfrm>
            <a:off x="753533" y="3826933"/>
            <a:ext cx="10676467" cy="461665"/>
          </a:xfrm>
          <a:prstGeom prst="rect">
            <a:avLst/>
          </a:prstGeom>
          <a:noFill/>
        </p:spPr>
        <p:txBody>
          <a:bodyPr wrap="square" rtlCol="0">
            <a:spAutoFit/>
          </a:bodyPr>
          <a:lstStyle/>
          <a:p>
            <a:r>
              <a:rPr lang="it-IT" sz="1200" dirty="0" smtClean="0"/>
              <a:t>La scelta della sottomaschera di rete è stata fatta in base al numero di host che era necessario collegare per ogni piano, così facendo ho ottenuto un intervallo di 32, perfetti per la situazione in cui ci troviamo in quanto 2 slot sono necessari per IP Network e IP Broadcast, mentre i restanti 30 possono essere utilizzati dagli host</a:t>
            </a:r>
            <a:endParaRPr lang="it-IT" sz="1200" dirty="0"/>
          </a:p>
        </p:txBody>
      </p:sp>
      <p:pic>
        <p:nvPicPr>
          <p:cNvPr id="13" name="Picture 12"/>
          <p:cNvPicPr>
            <a:picLocks noChangeAspect="1"/>
          </p:cNvPicPr>
          <p:nvPr/>
        </p:nvPicPr>
        <p:blipFill>
          <a:blip r:embed="rId4"/>
          <a:stretch>
            <a:fillRect/>
          </a:stretch>
        </p:blipFill>
        <p:spPr>
          <a:xfrm>
            <a:off x="3024288" y="4966869"/>
            <a:ext cx="6134956" cy="752580"/>
          </a:xfrm>
          <a:prstGeom prst="rect">
            <a:avLst/>
          </a:prstGeom>
        </p:spPr>
      </p:pic>
    </p:spTree>
    <p:extLst>
      <p:ext uri="{BB962C8B-B14F-4D97-AF65-F5344CB8AC3E}">
        <p14:creationId xmlns:p14="http://schemas.microsoft.com/office/powerpoint/2010/main" val="119511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333" y="406400"/>
            <a:ext cx="11565467" cy="276999"/>
          </a:xfrm>
          <a:prstGeom prst="rect">
            <a:avLst/>
          </a:prstGeom>
          <a:noFill/>
        </p:spPr>
        <p:txBody>
          <a:bodyPr wrap="square" rtlCol="0">
            <a:spAutoFit/>
          </a:bodyPr>
          <a:lstStyle/>
          <a:p>
            <a:r>
              <a:rPr lang="it-IT" sz="1200" dirty="0" smtClean="0"/>
              <a:t>Infine dopo aver strutturato l’ipotetica rete ho sviluppato un preventivo spesa che la società in questione dovrebbe affrontare, qui di seguito l’elenco dei prezzi da me previsti:</a:t>
            </a:r>
            <a:endParaRPr lang="it-IT" sz="1200" dirty="0"/>
          </a:p>
        </p:txBody>
      </p:sp>
      <p:sp>
        <p:nvSpPr>
          <p:cNvPr id="5" name="TextBox 4"/>
          <p:cNvSpPr txBox="1"/>
          <p:nvPr/>
        </p:nvSpPr>
        <p:spPr>
          <a:xfrm>
            <a:off x="3857304" y="1566333"/>
            <a:ext cx="4443524" cy="2677656"/>
          </a:xfrm>
          <a:prstGeom prst="rect">
            <a:avLst/>
          </a:prstGeom>
          <a:noFill/>
        </p:spPr>
        <p:txBody>
          <a:bodyPr wrap="none" rtlCol="0">
            <a:spAutoFit/>
          </a:bodyPr>
          <a:lstStyle/>
          <a:p>
            <a:r>
              <a:rPr lang="it-IT" sz="1200" dirty="0" smtClean="0"/>
              <a:t>° </a:t>
            </a:r>
            <a:r>
              <a:rPr lang="it-IT" sz="1400" dirty="0" smtClean="0"/>
              <a:t>120x</a:t>
            </a:r>
            <a:r>
              <a:rPr lang="it-IT" sz="1200" dirty="0" smtClean="0"/>
              <a:t> </a:t>
            </a:r>
            <a:r>
              <a:rPr lang="it-IT" sz="1600" b="1" dirty="0" smtClean="0"/>
              <a:t>HP </a:t>
            </a:r>
            <a:r>
              <a:rPr lang="it-IT" sz="1600" b="1" dirty="0"/>
              <a:t>Pavilion Desktop </a:t>
            </a:r>
            <a:r>
              <a:rPr lang="it-IT" sz="1600" b="1" dirty="0" smtClean="0"/>
              <a:t>TP01-4003nl</a:t>
            </a:r>
            <a:r>
              <a:rPr lang="it-IT" sz="1600" dirty="0" smtClean="0"/>
              <a:t>: 240.000 € </a:t>
            </a:r>
          </a:p>
          <a:p>
            <a:r>
              <a:rPr lang="it-IT" sz="1600" dirty="0" smtClean="0"/>
              <a:t>° </a:t>
            </a:r>
            <a:r>
              <a:rPr lang="it-IT" sz="1400" dirty="0" smtClean="0"/>
              <a:t>16x </a:t>
            </a:r>
            <a:r>
              <a:rPr lang="it-IT" sz="1600" b="1" dirty="0"/>
              <a:t>TP-Link </a:t>
            </a:r>
            <a:r>
              <a:rPr lang="it-IT" sz="1600" b="1" dirty="0" smtClean="0"/>
              <a:t>TL-SG1048: </a:t>
            </a:r>
            <a:r>
              <a:rPr lang="it-IT" sz="1600" dirty="0" smtClean="0"/>
              <a:t>3.600 €</a:t>
            </a:r>
          </a:p>
          <a:p>
            <a:r>
              <a:rPr lang="it-IT" sz="1600" dirty="0" smtClean="0"/>
              <a:t>° </a:t>
            </a:r>
            <a:r>
              <a:rPr lang="it-IT" sz="1600" b="1" dirty="0" smtClean="0"/>
              <a:t>cablaggi totali: </a:t>
            </a:r>
            <a:r>
              <a:rPr lang="it-IT" sz="1600" dirty="0" smtClean="0"/>
              <a:t>8.000 €</a:t>
            </a:r>
          </a:p>
          <a:p>
            <a:r>
              <a:rPr lang="it-IT" sz="1600" dirty="0" smtClean="0"/>
              <a:t>° </a:t>
            </a:r>
            <a:r>
              <a:rPr lang="it-IT" sz="1400" dirty="0" smtClean="0"/>
              <a:t>1x </a:t>
            </a:r>
            <a:r>
              <a:rPr lang="it-IT" sz="1600" b="1" dirty="0" smtClean="0"/>
              <a:t>Router Cisco ISR4331</a:t>
            </a:r>
            <a:r>
              <a:rPr lang="it-IT" sz="1400" dirty="0" smtClean="0"/>
              <a:t>: </a:t>
            </a:r>
            <a:r>
              <a:rPr lang="it-IT" sz="1600" dirty="0" smtClean="0"/>
              <a:t>1.600 €</a:t>
            </a:r>
            <a:endParaRPr lang="it-IT" sz="1400" dirty="0" smtClean="0"/>
          </a:p>
          <a:p>
            <a:r>
              <a:rPr lang="it-IT" sz="1400" dirty="0" smtClean="0"/>
              <a:t>° 16x </a:t>
            </a:r>
            <a:r>
              <a:rPr lang="it-IT" sz="1600" b="1" dirty="0" smtClean="0"/>
              <a:t>AP Cisco AIR1852I-E-K9: </a:t>
            </a:r>
            <a:r>
              <a:rPr lang="it-IT" sz="1600" dirty="0" smtClean="0"/>
              <a:t>3.700 </a:t>
            </a:r>
            <a:r>
              <a:rPr lang="it-IT" sz="1600" dirty="0" smtClean="0"/>
              <a:t>€</a:t>
            </a:r>
            <a:endParaRPr lang="it-IT" sz="1600" dirty="0" smtClean="0"/>
          </a:p>
          <a:p>
            <a:r>
              <a:rPr lang="it-IT" sz="1600" dirty="0" smtClean="0"/>
              <a:t>° </a:t>
            </a:r>
            <a:r>
              <a:rPr lang="it-IT" sz="1400" b="1" dirty="0" smtClean="0"/>
              <a:t>PREVENTIVO PER IL LAVORO</a:t>
            </a:r>
            <a:r>
              <a:rPr lang="it-IT" sz="1400" dirty="0" smtClean="0"/>
              <a:t>: </a:t>
            </a:r>
            <a:r>
              <a:rPr lang="it-IT" sz="1600" dirty="0" smtClean="0"/>
              <a:t>3.500 </a:t>
            </a:r>
            <a:r>
              <a:rPr lang="it-IT" sz="1600" dirty="0" smtClean="0"/>
              <a:t>€</a:t>
            </a:r>
          </a:p>
          <a:p>
            <a:endParaRPr lang="it-IT" sz="1600" dirty="0" smtClean="0"/>
          </a:p>
          <a:p>
            <a:endParaRPr lang="it-IT" sz="1400" b="1" dirty="0" smtClean="0"/>
          </a:p>
          <a:p>
            <a:r>
              <a:rPr lang="it-IT" sz="1600" b="1" dirty="0" smtClean="0"/>
              <a:t> TOTALE PREVENTIVO</a:t>
            </a:r>
            <a:r>
              <a:rPr lang="it-IT" sz="1600" dirty="0" smtClean="0"/>
              <a:t>: 260.400 €</a:t>
            </a:r>
            <a:endParaRPr lang="it-IT" sz="1600" b="1" dirty="0"/>
          </a:p>
          <a:p>
            <a:endParaRPr lang="it-IT" sz="1400" dirty="0"/>
          </a:p>
          <a:p>
            <a:endParaRPr lang="it-IT" sz="1200" dirty="0"/>
          </a:p>
        </p:txBody>
      </p:sp>
    </p:spTree>
    <p:extLst>
      <p:ext uri="{BB962C8B-B14F-4D97-AF65-F5344CB8AC3E}">
        <p14:creationId xmlns:p14="http://schemas.microsoft.com/office/powerpoint/2010/main" val="218868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256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328</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dc:creator>
  <cp:lastModifiedBy>Matteo</cp:lastModifiedBy>
  <cp:revision>8</cp:revision>
  <dcterms:created xsi:type="dcterms:W3CDTF">2023-12-01T15:10:51Z</dcterms:created>
  <dcterms:modified xsi:type="dcterms:W3CDTF">2023-12-01T16:06:14Z</dcterms:modified>
</cp:coreProperties>
</file>