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5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2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60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15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98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65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5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23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6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98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1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6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7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23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0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64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8B89-6E54-41CA-B632-844F6353C1A6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AEAB-5D81-479F-A642-17FDCDA1B2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141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505" y="299257"/>
            <a:ext cx="1181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PROGETTO S1/L5</a:t>
            </a:r>
            <a:endParaRPr lang="it-IT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36710" y="822960"/>
            <a:ext cx="9484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L’esercizio di oggi prevede di disegnare una rete nel seguente contesto: Un'azienda ha due palazzi di 4 piani, ogni piano ha circa 30 computer, tra un palazzo e l'altro c'è una strada e la distanza è circa 30 metri. </a:t>
            </a:r>
          </a:p>
          <a:p>
            <a:r>
              <a:rPr lang="it-IT" sz="1200" dirty="0" smtClean="0"/>
              <a:t>● Progettare la rete e fare un preventivo di massima di spesa. </a:t>
            </a:r>
          </a:p>
          <a:p>
            <a:r>
              <a:rPr lang="it-IT" sz="1200" dirty="0" smtClean="0"/>
              <a:t>● Usare la subnet mask più consona.</a:t>
            </a:r>
            <a:endParaRPr lang="it-I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36710" y="1886990"/>
            <a:ext cx="1046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Per svolgere il progetto ho ipotizzato due reti separate nei due palazzi collegate da un Router-Gateway (dispositivo di livello 3 del modello </a:t>
            </a:r>
            <a:r>
              <a:rPr lang="it-IT" sz="1200" dirty="0" smtClean="0"/>
              <a:t>OSI che</a:t>
            </a:r>
          </a:p>
          <a:p>
            <a:r>
              <a:rPr lang="it-IT" sz="1200" dirty="0" smtClean="0"/>
              <a:t> agisce anche fino al livello 7) </a:t>
            </a:r>
            <a:r>
              <a:rPr lang="it-IT" sz="1200" dirty="0" smtClean="0"/>
              <a:t>con i rispettivi IP Gateway, il quale permette la comunicazione tra più reti, dopodichè per collegare tutti gli host su </a:t>
            </a:r>
            <a:r>
              <a:rPr lang="it-IT" sz="1200" dirty="0" smtClean="0"/>
              <a:t>ogni</a:t>
            </a:r>
          </a:p>
          <a:p>
            <a:r>
              <a:rPr lang="it-IT" sz="1200" dirty="0" smtClean="0"/>
              <a:t> </a:t>
            </a:r>
            <a:r>
              <a:rPr lang="it-IT" sz="1200" dirty="0" smtClean="0"/>
              <a:t>piano ho inserito degli switch (dispositivo di livello 2 nel modello OSI) i quali sono collegati tra loro tramite altri switch che si trovano tra un piano ad un altro</a:t>
            </a:r>
            <a:r>
              <a:rPr lang="it-IT" sz="1200" dirty="0" smtClean="0"/>
              <a:t>.</a:t>
            </a:r>
            <a:endParaRPr lang="it-IT" sz="1200" dirty="0" smtClean="0"/>
          </a:p>
          <a:p>
            <a:endParaRPr lang="it-IT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16" y="2780025"/>
            <a:ext cx="8094072" cy="35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6043" y="627941"/>
            <a:ext cx="1067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 questo punto per migliorare la rete interna di ogni palazzo ho effettuato un subnetting delle rispettive reti ottenendo gli intervalli qui sotto riportati sia per il palazzo A che per il palazzo B</a:t>
            </a:r>
            <a:endParaRPr lang="it-I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184391" y="1525013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 smtClean="0"/>
              <a:t>PALAZZO A</a:t>
            </a:r>
            <a:endParaRPr lang="it-IT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7620" y="1525013"/>
            <a:ext cx="878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PALAZZO B</a:t>
            </a:r>
            <a:endParaRPr lang="it-IT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86043" y="3805780"/>
            <a:ext cx="1067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La scelta della sottomaschera di rete è stata fatta in base al numero di host che era necessario collegare per ogni piano, così facendo ho ottenuto un intervallo di </a:t>
            </a:r>
            <a:r>
              <a:rPr lang="it-IT" sz="1200" dirty="0" smtClean="0"/>
              <a:t>64, al quale dovremmo andare a sottrarre 3 </a:t>
            </a:r>
            <a:r>
              <a:rPr lang="it-IT" sz="1200" dirty="0" smtClean="0"/>
              <a:t>slot </a:t>
            </a:r>
            <a:r>
              <a:rPr lang="it-IT" sz="1200" dirty="0" smtClean="0"/>
              <a:t>in quanto sono </a:t>
            </a:r>
            <a:r>
              <a:rPr lang="it-IT" sz="1200" dirty="0" smtClean="0"/>
              <a:t>necessari per IP Network </a:t>
            </a:r>
            <a:r>
              <a:rPr lang="it-IT" sz="1200" dirty="0" smtClean="0"/>
              <a:t>IP Gateway e </a:t>
            </a:r>
            <a:r>
              <a:rPr lang="it-IT" sz="1200" dirty="0" smtClean="0"/>
              <a:t>IP Broadcast, mentre i restanti </a:t>
            </a:r>
            <a:r>
              <a:rPr lang="it-IT" sz="1200" dirty="0" smtClean="0"/>
              <a:t>61</a:t>
            </a:r>
            <a:r>
              <a:rPr lang="it-IT" sz="1200" dirty="0" smtClean="0"/>
              <a:t> </a:t>
            </a:r>
            <a:r>
              <a:rPr lang="it-IT" sz="1200" dirty="0" smtClean="0"/>
              <a:t>possono essere utilizzati dagli host</a:t>
            </a:r>
            <a:endParaRPr lang="it-IT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85" y="1901883"/>
            <a:ext cx="1019317" cy="1247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40" y="1914218"/>
            <a:ext cx="924054" cy="1066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472" y="4739526"/>
            <a:ext cx="618258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224" y="913477"/>
            <a:ext cx="1156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Infine dopo aver strutturato l’ipotetica rete ho sviluppato un preventivo spesa che la società in questione dovrebbe affrontare, qui di seguito l’elenco dei prezzi da me previsti:</a:t>
            </a:r>
            <a:endParaRPr lang="it-IT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57304" y="1566333"/>
            <a:ext cx="44435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° </a:t>
            </a:r>
            <a:r>
              <a:rPr lang="it-IT" sz="1400" dirty="0" smtClean="0"/>
              <a:t>120x</a:t>
            </a:r>
            <a:r>
              <a:rPr lang="it-IT" sz="1200" dirty="0" smtClean="0"/>
              <a:t> </a:t>
            </a:r>
            <a:r>
              <a:rPr lang="it-IT" sz="1600" b="1" dirty="0" smtClean="0"/>
              <a:t>HP </a:t>
            </a:r>
            <a:r>
              <a:rPr lang="it-IT" sz="1600" b="1" dirty="0"/>
              <a:t>Pavilion Desktop </a:t>
            </a:r>
            <a:r>
              <a:rPr lang="it-IT" sz="1600" b="1" dirty="0" smtClean="0"/>
              <a:t>TP01-4003nl</a:t>
            </a:r>
            <a:r>
              <a:rPr lang="it-IT" sz="1600" dirty="0" smtClean="0"/>
              <a:t>: 240.000 € </a:t>
            </a:r>
          </a:p>
          <a:p>
            <a:r>
              <a:rPr lang="it-IT" sz="1600" dirty="0" smtClean="0"/>
              <a:t>° </a:t>
            </a:r>
            <a:r>
              <a:rPr lang="it-IT" sz="1400" dirty="0" smtClean="0"/>
              <a:t>16x </a:t>
            </a:r>
            <a:r>
              <a:rPr lang="it-IT" sz="1600" b="1" dirty="0"/>
              <a:t>TP-Link </a:t>
            </a:r>
            <a:r>
              <a:rPr lang="it-IT" sz="1600" b="1" dirty="0" smtClean="0"/>
              <a:t>TL-SG1048: </a:t>
            </a:r>
            <a:r>
              <a:rPr lang="it-IT" sz="1600" dirty="0" smtClean="0"/>
              <a:t>3.600 €</a:t>
            </a:r>
          </a:p>
          <a:p>
            <a:r>
              <a:rPr lang="it-IT" sz="1600" dirty="0" smtClean="0"/>
              <a:t>° </a:t>
            </a:r>
            <a:r>
              <a:rPr lang="it-IT" sz="1600" b="1" dirty="0" smtClean="0"/>
              <a:t>cablaggi totali: </a:t>
            </a:r>
            <a:r>
              <a:rPr lang="it-IT" sz="1600" dirty="0" smtClean="0"/>
              <a:t>8.000 €</a:t>
            </a:r>
          </a:p>
          <a:p>
            <a:r>
              <a:rPr lang="it-IT" sz="1600" dirty="0" smtClean="0"/>
              <a:t>° </a:t>
            </a:r>
            <a:r>
              <a:rPr lang="it-IT" sz="1400" dirty="0" smtClean="0"/>
              <a:t>1x </a:t>
            </a:r>
            <a:r>
              <a:rPr lang="it-IT" sz="1600" b="1" dirty="0" smtClean="0"/>
              <a:t>Router Cisco ISR4331</a:t>
            </a:r>
            <a:r>
              <a:rPr lang="it-IT" sz="1400" dirty="0" smtClean="0"/>
              <a:t>: </a:t>
            </a:r>
            <a:r>
              <a:rPr lang="it-IT" sz="1600" dirty="0" smtClean="0"/>
              <a:t>1.600 €</a:t>
            </a:r>
            <a:endParaRPr lang="it-IT" sz="1400" dirty="0" smtClean="0"/>
          </a:p>
          <a:p>
            <a:r>
              <a:rPr lang="it-IT" sz="1400" dirty="0" smtClean="0"/>
              <a:t>° 16x </a:t>
            </a:r>
            <a:r>
              <a:rPr lang="it-IT" sz="1600" b="1" dirty="0" smtClean="0"/>
              <a:t>AP Cisco AIR1852I-E-K9: </a:t>
            </a:r>
            <a:r>
              <a:rPr lang="it-IT" sz="1600" dirty="0" smtClean="0"/>
              <a:t>3.700 €</a:t>
            </a:r>
          </a:p>
          <a:p>
            <a:r>
              <a:rPr lang="it-IT" sz="1600" dirty="0" smtClean="0"/>
              <a:t>° </a:t>
            </a:r>
            <a:r>
              <a:rPr lang="it-IT" sz="1400" b="1" dirty="0" smtClean="0"/>
              <a:t>PREVENTIVO PER IL LAVORO</a:t>
            </a:r>
            <a:r>
              <a:rPr lang="it-IT" sz="1400" dirty="0" smtClean="0"/>
              <a:t>: </a:t>
            </a:r>
            <a:r>
              <a:rPr lang="it-IT" sz="1600" dirty="0" smtClean="0"/>
              <a:t>3.500 €</a:t>
            </a:r>
          </a:p>
          <a:p>
            <a:endParaRPr lang="it-IT" sz="1600" dirty="0" smtClean="0"/>
          </a:p>
          <a:p>
            <a:endParaRPr lang="it-IT" sz="1400" b="1" dirty="0" smtClean="0"/>
          </a:p>
          <a:p>
            <a:r>
              <a:rPr lang="it-IT" sz="1600" b="1" dirty="0" smtClean="0"/>
              <a:t> TOTALE PREVENTIVO</a:t>
            </a:r>
            <a:r>
              <a:rPr lang="it-IT" sz="1600" dirty="0" smtClean="0"/>
              <a:t>: 260.400 €</a:t>
            </a:r>
            <a:endParaRPr lang="it-IT" sz="1600" b="1" dirty="0"/>
          </a:p>
          <a:p>
            <a:endParaRPr lang="it-IT" sz="1400" dirty="0"/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88687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</TotalTime>
  <Words>337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</dc:creator>
  <cp:lastModifiedBy>Matteo</cp:lastModifiedBy>
  <cp:revision>11</cp:revision>
  <dcterms:created xsi:type="dcterms:W3CDTF">2023-12-01T15:10:51Z</dcterms:created>
  <dcterms:modified xsi:type="dcterms:W3CDTF">2023-12-05T17:30:27Z</dcterms:modified>
</cp:coreProperties>
</file>