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9906000"/>
  <p:notesSz cx="6858000" cy="9144000"/>
  <p:embeddedFontLst>
    <p:embeddedFont>
      <p:font typeface="Candara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Candara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Candara-italic.fntdata"/><Relationship Id="rId21" Type="http://schemas.openxmlformats.org/officeDocument/2006/relationships/slide" Target="slides/slide16.xml"/><Relationship Id="rId65" Type="http://schemas.openxmlformats.org/officeDocument/2006/relationships/font" Target="fonts/Candar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Candara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06d243a7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406d243a7e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07e7beef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407e7beefe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07e7beef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07e7beefe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06d243a7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406d243a7e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6d243a7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406d243a7e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7e7beef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407e7beefe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04ea320b6_2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404ea320b6_2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070073ed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4070073ed5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06d243a7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406d243a7e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06d243a7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406d243a7e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06d243a7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406d243a7e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07e7beef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407e7beefe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07e7beef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407e7beefe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06d243a7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406d243a7e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06d243a7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406d243a7e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06d243a7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406d243a7e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06d243a7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406d243a7e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06d243a7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406d243a7e_0_3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06d243a7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406d243a7e_0_3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06d243a7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406d243a7e_0_3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07e7beef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407e7beefe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6d243a7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06d243a7e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07e7bee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407e7beef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07f25e65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407f25e658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07f25e65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407f25e658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06d243a7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406d243a7e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06d243a7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406d243a7e_0_3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07f25e65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407f25e658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06d243a7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406d243a7e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06d243a7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406d243a7e_0_2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06d243a7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406d243a7e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07e7bee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407e7beef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6d243a7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406d243a7e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07e7be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407e7bee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06d243a7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406d243a7e_0_2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406d243a7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406d243a7e_0_3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406d243a7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406d243a7e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07f25e658_1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407f25e658_1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07f25e658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407f25e658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07f95584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407f955845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06d243a7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406d243a7e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404ea320b6_2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404ea320b6_21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404ea320b6_2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404ea320b6_21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7f25e658_1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407f25e658_1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4070073e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4070073ed5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070073e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4070073ed5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4070073ed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4070073ed5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40461c39e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40461c39e8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40461c39e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40461c39e8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0746ce66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40746ce665_2_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407f25e65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407f25e658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07f25e658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407f25e658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07f25e658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407f25e658_1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6d243a7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06d243a7e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4ea320b6_2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404ea320b6_2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6d243a7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406d243a7e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06d243a7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06d243a7e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60215" y="867509"/>
            <a:ext cx="9585570" cy="525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Role 1 – Visitor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Visitor type</a:t>
            </a:r>
            <a:r>
              <a:rPr i="0" lang="en-AU" sz="2400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–</a:t>
            </a: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P</a:t>
            </a:r>
            <a:r>
              <a:rPr i="0" lang="en-AU" sz="2400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otential</a:t>
            </a: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 c</a:t>
            </a:r>
            <a:r>
              <a:rPr i="0" lang="en-AU" sz="2400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ustomer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Visitor type – Registered customer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en-AU" sz="2400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Role </a:t>
            </a: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4</a:t>
            </a:r>
            <a:r>
              <a:rPr i="0" lang="en-AU" sz="2400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– Branch </a:t>
            </a: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manager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en-AU" sz="2400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Role </a:t>
            </a: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5</a:t>
            </a:r>
            <a:r>
              <a:rPr i="0" lang="en-AU" sz="2400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– </a:t>
            </a: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Branch </a:t>
            </a:r>
            <a:r>
              <a:rPr i="0" lang="en-AU" sz="2400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staff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en-AU" sz="2400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Role </a:t>
            </a: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6</a:t>
            </a:r>
            <a:r>
              <a:rPr i="0" lang="en-AU" sz="2400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– Board member 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400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07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AU" sz="2800">
                <a:solidFill>
                  <a:schemeClr val="lt1"/>
                </a:solidFill>
              </a:rPr>
              <a:t>Today’s deal page</a:t>
            </a:r>
            <a:endParaRPr sz="2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39150" y="822475"/>
            <a:ext cx="9828000" cy="1913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</a:rPr>
              <a:t>As a customer, I want to have “Today’s deals” page for the cheapest vehicles, so that I do not have to spend more time looking through the website for deals.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39150" y="2736075"/>
            <a:ext cx="9828000" cy="2219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Acceptance Criteria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</a:rPr>
              <a:t>deal page will be displayed for customers.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</a:rPr>
              <a:t>they have to select the deal page.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</a:rPr>
              <a:t>all the deals  related to the vehicle will be displayed to the customer 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could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08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</a:rPr>
              <a:t>Cheapest vehicles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39150" y="822475"/>
            <a:ext cx="9828000" cy="1913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</a:rPr>
              <a:t>As a potential customer, I want to </a:t>
            </a:r>
            <a:r>
              <a:rPr lang="en-AU" sz="2000">
                <a:solidFill>
                  <a:srgbClr val="454545"/>
                </a:solidFill>
              </a:rPr>
              <a:t>sort the vehicles by price</a:t>
            </a:r>
            <a:r>
              <a:rPr lang="en-AU" sz="2000">
                <a:solidFill>
                  <a:schemeClr val="dk1"/>
                </a:solidFill>
              </a:rPr>
              <a:t>, so that </a:t>
            </a:r>
            <a:r>
              <a:rPr lang="en-AU" sz="2000">
                <a:solidFill>
                  <a:srgbClr val="454545"/>
                </a:solidFill>
              </a:rPr>
              <a:t>i can see the less expensive ones first.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39150" y="2736075"/>
            <a:ext cx="9828000" cy="2219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Acceptance Criteria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click the cheapest vehicle tab 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click on sort by “price” will sort all available vehicles in a particular branch from cheapest vehicle to most expensive vehicle.</a:t>
            </a:r>
            <a:endParaRPr sz="2000">
              <a:solidFill>
                <a:schemeClr val="dk1"/>
              </a:solidFill>
            </a:endParaRPr>
          </a:p>
          <a:p>
            <a:pPr indent="0" lvl="0" marL="179387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must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09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</a:rPr>
              <a:t>Popular vehicle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39150" y="822475"/>
            <a:ext cx="9828000" cy="1913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</a:rPr>
              <a:t>As a potential customer, I want to </a:t>
            </a:r>
            <a:r>
              <a:rPr lang="en-AU" sz="2000">
                <a:solidFill>
                  <a:srgbClr val="454545"/>
                </a:solidFill>
              </a:rPr>
              <a:t>sort the most rented vehicles by popularity</a:t>
            </a:r>
            <a:r>
              <a:rPr lang="en-AU" sz="2000">
                <a:solidFill>
                  <a:schemeClr val="dk1"/>
                </a:solidFill>
              </a:rPr>
              <a:t>, so that </a:t>
            </a:r>
            <a:r>
              <a:rPr lang="en-AU" sz="2000">
                <a:solidFill>
                  <a:srgbClr val="454545"/>
                </a:solidFill>
              </a:rPr>
              <a:t>I can see the most popular ones first.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39150" y="2736075"/>
            <a:ext cx="9828000" cy="2219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Acceptance Criteria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click on sort by “popularity” will sort all available vehicles in a particular branch from the most popular vehicles to the least popular vehicle.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must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160215" y="867509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Registered customer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4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101505" y="109410"/>
            <a:ext cx="96912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AU" sz="2800" u="none" cap="none" strike="noStrike">
                <a:solidFill>
                  <a:schemeClr val="lt1"/>
                </a:solidFill>
              </a:rPr>
              <a:t>System Roles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10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</a:rPr>
              <a:t>P</a:t>
            </a:r>
            <a:r>
              <a:rPr lang="en-AU" sz="2800">
                <a:solidFill>
                  <a:schemeClr val="lt1"/>
                </a:solidFill>
              </a:rPr>
              <a:t>ick up &amp; Drop off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As a registered customer, I want to be able to select multiple options for picking up and dropping off location, so that I can pick up the </a:t>
            </a:r>
            <a:r>
              <a:rPr lang="en-AU" sz="2000">
                <a:solidFill>
                  <a:schemeClr val="dk1"/>
                </a:solidFill>
              </a:rPr>
              <a:t>vehicle </a:t>
            </a:r>
            <a:r>
              <a:rPr lang="en-AU" sz="2000">
                <a:solidFill>
                  <a:schemeClr val="dk1"/>
                </a:solidFill>
              </a:rPr>
              <a:t> form the nearest stores.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Acceptance Criteria</a:t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AU" sz="2000">
                <a:solidFill>
                  <a:schemeClr val="dk1"/>
                </a:solidFill>
              </a:rPr>
              <a:t>Record customer current location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AU" sz="2000">
                <a:solidFill>
                  <a:schemeClr val="dk1"/>
                </a:solidFill>
              </a:rPr>
              <a:t>Display the nearest stores based on the customer location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AU" sz="2000">
                <a:solidFill>
                  <a:schemeClr val="dk1"/>
                </a:solidFill>
              </a:rPr>
              <a:t>Display the pick up position and drop off position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must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11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</a:rPr>
              <a:t>Reset password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39150" y="822475"/>
            <a:ext cx="9828000" cy="1913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</a:rPr>
              <a:t>As a registered customer, I want to </a:t>
            </a:r>
            <a:r>
              <a:rPr lang="en-AU" sz="2000">
                <a:solidFill>
                  <a:srgbClr val="454545"/>
                </a:solidFill>
              </a:rPr>
              <a:t>reset my password</a:t>
            </a:r>
            <a:r>
              <a:rPr lang="en-AU" sz="2000">
                <a:solidFill>
                  <a:schemeClr val="dk1"/>
                </a:solidFill>
              </a:rPr>
              <a:t>, so that </a:t>
            </a:r>
            <a:r>
              <a:rPr lang="en-AU" sz="2000">
                <a:solidFill>
                  <a:srgbClr val="454545"/>
                </a:solidFill>
              </a:rPr>
              <a:t>it will become handy when i forget my password.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39150" y="2736075"/>
            <a:ext cx="9828000" cy="2219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Acceptance Criteria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Click on reset my password will redirect the user to the password reset page.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Customer has to enter the new password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Change password button will be displayed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Customer has to hit the “change password” button 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Successfully changed message will be displayed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could</a:t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12</a:t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</a:rPr>
              <a:t>V</a:t>
            </a:r>
            <a:r>
              <a:rPr lang="en-AU" sz="2800">
                <a:solidFill>
                  <a:schemeClr val="lt1"/>
                </a:solidFill>
              </a:rPr>
              <a:t>iew customer history</a:t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>
                <a:solidFill>
                  <a:schemeClr val="dk1"/>
                </a:solidFill>
              </a:rPr>
              <a:t>As a registered customer, I want to able to view my </a:t>
            </a:r>
            <a:r>
              <a:rPr lang="en-AU" sz="2000">
                <a:solidFill>
                  <a:schemeClr val="dk1"/>
                </a:solidFill>
              </a:rPr>
              <a:t>vehicle </a:t>
            </a:r>
            <a:r>
              <a:rPr lang="en-AU" sz="2000">
                <a:solidFill>
                  <a:schemeClr val="dk1"/>
                </a:solidFill>
              </a:rPr>
              <a:t> rental history, so that I can keep track on my rental activities.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39150" y="3243773"/>
            <a:ext cx="9828000" cy="2260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Customer should login to see their rental history.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Customer has to select the particular </a:t>
            </a:r>
            <a:r>
              <a:rPr lang="en-AU" sz="2000">
                <a:solidFill>
                  <a:schemeClr val="dk1"/>
                </a:solidFill>
              </a:rPr>
              <a:t>vehicle </a:t>
            </a:r>
            <a:r>
              <a:rPr lang="en-AU" sz="2000">
                <a:solidFill>
                  <a:schemeClr val="dk1"/>
                </a:solidFill>
              </a:rPr>
              <a:t> to get the information about their rental history.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Customer will be able to see the number of times they have rented the </a:t>
            </a:r>
            <a:r>
              <a:rPr lang="en-AU" sz="2000">
                <a:solidFill>
                  <a:schemeClr val="dk1"/>
                </a:solidFill>
              </a:rPr>
              <a:t>vehicle </a:t>
            </a:r>
            <a:r>
              <a:rPr lang="en-AU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Customer will be able to see the price they have paid for previous </a:t>
            </a:r>
            <a:r>
              <a:rPr lang="en-AU" sz="2000">
                <a:solidFill>
                  <a:schemeClr val="dk1"/>
                </a:solidFill>
              </a:rPr>
              <a:t>vehicle</a:t>
            </a:r>
            <a:r>
              <a:rPr lang="en-AU" sz="2000">
                <a:solidFill>
                  <a:schemeClr val="dk1"/>
                </a:solidFill>
              </a:rPr>
              <a:t>s.</a:t>
            </a:r>
            <a:endParaRPr sz="2000">
              <a:solidFill>
                <a:schemeClr val="dk1"/>
              </a:solidFill>
            </a:endParaRPr>
          </a:p>
          <a:p>
            <a:pPr indent="0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should</a:t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39150" y="5585876"/>
            <a:ext cx="9828000" cy="116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13</a:t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AU" sz="2800">
                <a:solidFill>
                  <a:schemeClr val="lt1"/>
                </a:solidFill>
              </a:rPr>
              <a:t>Edit user profile</a:t>
            </a:r>
            <a:endParaRPr sz="2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39150" y="822473"/>
            <a:ext cx="9828000" cy="13443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</a:rPr>
              <a:t>As a customer, I want to be able to change my  account details so that my most up-to-date details are recorded.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39150" y="2166771"/>
            <a:ext cx="9828000" cy="2788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Display customer details page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Display Edit button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customer has to select the section they want to edit.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save changes tab will be displayed.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changed made s</a:t>
            </a:r>
            <a:r>
              <a:rPr lang="en-AU" sz="2000">
                <a:solidFill>
                  <a:schemeClr val="dk1"/>
                </a:solidFill>
              </a:rPr>
              <a:t>uccessfully  message will be displayed to customer after they tap the save changes button.</a:t>
            </a:r>
            <a:endParaRPr sz="2000">
              <a:solidFill>
                <a:schemeClr val="dk1"/>
              </a:solidFill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s</a:t>
            </a:r>
            <a:r>
              <a:rPr lang="en-AU" sz="2000">
                <a:solidFill>
                  <a:schemeClr val="dk1"/>
                </a:solidFill>
              </a:rPr>
              <a:t>hould</a:t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Notes</a:t>
            </a:r>
            <a:endParaRPr/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14</a:t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</a:rPr>
              <a:t>User logout</a:t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>
                <a:solidFill>
                  <a:schemeClr val="dk1"/>
                </a:solidFill>
              </a:rPr>
              <a:t>As a logged in user, I want to able to logout from my account, so that I can prevent unauthorised access to my account.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39150" y="3335525"/>
            <a:ext cx="9828000" cy="21345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Logout tab will be displayed on the page to the customers.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Customer has to tap the logout button.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Message box will pop out saying whether if customer really wants to log out.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Successfully logout message will be displayed to customer after they tap the logout button.</a:t>
            </a:r>
            <a:endParaRPr sz="2000">
              <a:solidFill>
                <a:schemeClr val="dk1"/>
              </a:solidFill>
            </a:endParaRPr>
          </a:p>
          <a:p>
            <a:pPr indent="0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should</a:t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39150" y="5642572"/>
            <a:ext cx="9828000" cy="1106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Notes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15</a:t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AU" sz="2800">
                <a:solidFill>
                  <a:schemeClr val="lt1"/>
                </a:solidFill>
              </a:rPr>
              <a:t>Terminate user account</a:t>
            </a:r>
            <a:endParaRPr sz="2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39150" y="822473"/>
            <a:ext cx="9828000" cy="13443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</a:rPr>
              <a:t>As a registered customer, I want to be able to terminate my  account after using the service, so that the company no longer have a record of my personal details.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39150" y="2166771"/>
            <a:ext cx="9828000" cy="2788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Acceptance Criteria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Display account terminate button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confirm customer account termination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successfully</a:t>
            </a:r>
            <a:r>
              <a:rPr lang="en-AU" sz="2000">
                <a:solidFill>
                  <a:schemeClr val="dk1"/>
                </a:solidFill>
              </a:rPr>
              <a:t> terminated message will be displayed to the customer.</a:t>
            </a:r>
            <a:endParaRPr sz="2000">
              <a:solidFill>
                <a:schemeClr val="dk1"/>
              </a:solidFill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66" name="Google Shape;266;p3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should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when confirming account termination display a message box with two buttons yes and no.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The message would be “do you want to to terminate your account”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60215" y="867509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Visitor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4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01505" y="109410"/>
            <a:ext cx="96912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AU" sz="2800" u="none" cap="none" strike="noStrike">
                <a:solidFill>
                  <a:schemeClr val="lt1"/>
                </a:solidFill>
              </a:rPr>
              <a:t>System Roles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16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</a:rPr>
              <a:t>Online payment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As a registered customer, I want to able to </a:t>
            </a:r>
            <a:r>
              <a:rPr lang="en-AU" sz="2000"/>
              <a:t>make a payment through the web-app</a:t>
            </a:r>
            <a:r>
              <a:rPr lang="en-AU" sz="2000"/>
              <a:t>, so that </a:t>
            </a:r>
            <a:r>
              <a:rPr lang="en-AU" sz="2000"/>
              <a:t>i don’t have to walk into a branch to make a payment.</a:t>
            </a:r>
            <a:endParaRPr sz="2000"/>
          </a:p>
        </p:txBody>
      </p:sp>
      <p:sp>
        <p:nvSpPr>
          <p:cNvPr id="276" name="Google Shape;276;p32"/>
          <p:cNvSpPr/>
          <p:nvPr/>
        </p:nvSpPr>
        <p:spPr>
          <a:xfrm>
            <a:off x="39150" y="3335525"/>
            <a:ext cx="9828000" cy="21966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/>
              <a:t>Acceptance Criteria</a:t>
            </a:r>
            <a:endParaRPr/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AU" sz="2000"/>
              <a:t>customer should select a particular vehicle which takes them to payment page.</a:t>
            </a:r>
            <a:endParaRPr sz="2000"/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AU" sz="2000"/>
              <a:t>customer should fill the payment requirements field.</a:t>
            </a:r>
            <a:endParaRPr sz="2000"/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AU" sz="2000"/>
              <a:t>customer should click the confirm payment.</a:t>
            </a:r>
            <a:endParaRPr sz="2000"/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AU" sz="2000"/>
              <a:t>confirm payment message will be displayed to the customer.</a:t>
            </a:r>
            <a:endParaRPr sz="2000"/>
          </a:p>
          <a:p>
            <a:pPr indent="0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7" name="Google Shape;277;p3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could</a:t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39150" y="5675900"/>
            <a:ext cx="9828000" cy="107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17</a:t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</a:rPr>
              <a:t>Save payment methods</a:t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As a registered customer, I want to able to </a:t>
            </a:r>
            <a:r>
              <a:rPr lang="en-AU" sz="2000"/>
              <a:t>save my </a:t>
            </a:r>
            <a:r>
              <a:rPr lang="en-AU" sz="2000">
                <a:solidFill>
                  <a:schemeClr val="dk1"/>
                </a:solidFill>
              </a:rPr>
              <a:t>payment </a:t>
            </a:r>
            <a:r>
              <a:rPr lang="en-AU" sz="2000"/>
              <a:t>methods</a:t>
            </a:r>
            <a:r>
              <a:rPr lang="en-AU" sz="2000"/>
              <a:t>, so that </a:t>
            </a:r>
            <a:r>
              <a:rPr lang="en-AU" sz="2000"/>
              <a:t>i don’t have to re-enter every time i make a payment.</a:t>
            </a:r>
            <a:endParaRPr sz="2000"/>
          </a:p>
        </p:txBody>
      </p:sp>
      <p:sp>
        <p:nvSpPr>
          <p:cNvPr id="287" name="Google Shape;287;p3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/>
              <a:t>Acceptance Criteria</a:t>
            </a:r>
            <a:endParaRPr sz="2000"/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AU" sz="2000"/>
              <a:t>a text box to ask if the customer wants to save their payment methods</a:t>
            </a:r>
            <a:endParaRPr sz="2000"/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AU" sz="2000"/>
              <a:t>Payment details will be stored in the system for the customer</a:t>
            </a:r>
            <a:endParaRPr sz="2000"/>
          </a:p>
          <a:p>
            <a:pPr indent="0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8" name="Google Shape;288;p3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could</a:t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160215" y="867509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Branch manager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400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6" name="Google Shape;296;p34"/>
          <p:cNvSpPr/>
          <p:nvPr/>
        </p:nvSpPr>
        <p:spPr>
          <a:xfrm>
            <a:off x="101505" y="109410"/>
            <a:ext cx="96912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form</a:t>
            </a:r>
            <a:endParaRPr/>
          </a:p>
        </p:txBody>
      </p:sp>
      <p:sp>
        <p:nvSpPr>
          <p:cNvPr id="303" name="Google Shape;303;p35"/>
          <p:cNvSpPr/>
          <p:nvPr/>
        </p:nvSpPr>
        <p:spPr>
          <a:xfrm>
            <a:off x="39150" y="822476"/>
            <a:ext cx="9828000" cy="20139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As a branch manager, I want to have a contact form for the customer so that they can send general enquiries.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39150" y="3009450"/>
            <a:ext cx="9828000" cy="20139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form that includes name, email, phone number and message.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button called” send inquiry” to send the message.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“successfully sent “ message will be displayed the customer.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message will be sent to the manager or staff.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39003" y="52379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313" name="Google Shape;313;p3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Adding branch staff</a:t>
            </a:r>
            <a:endParaRPr/>
          </a:p>
        </p:txBody>
      </p:sp>
      <p:sp>
        <p:nvSpPr>
          <p:cNvPr id="314" name="Google Shape;314;p3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 a branch manager, I want to be able to add new staff, so that the staff details are recorded in the system.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000"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Staff cannot be registered without filling in all the mandatory fields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information associated with new staff is stored in the database.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email and phone number is provided by new staff for registration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confirmation email is sent to a new staff to complete the registration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Adding new vehicles</a:t>
            </a: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 a branch manager, I want to be able to add new vehicles, so that i will have the potential to attract new customers.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the mandatory fields must be filled in in order to register a new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information associated with new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stored in the database.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 successful registration, a new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added to the system.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confirmation message is display upon a successful registration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pdate 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vehicle</a:t>
            </a: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availability </a:t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 a branch manager, I want to update  availability of </a:t>
            </a: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vehicle</a:t>
            </a:r>
            <a:r>
              <a:rPr b="0" i="0" lang="en-AU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 in the branch, so that we will have an accurate data.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39150" y="3335525"/>
            <a:ext cx="9828000" cy="15456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section will be displayed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update button is clicked, successfully update message will be displayed.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</a:t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39150" y="5428323"/>
            <a:ext cx="9828000" cy="1320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22</a:t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ustomer details search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39150" y="822473"/>
            <a:ext cx="9828000" cy="1217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rgbClr val="434343"/>
                </a:solidFill>
                <a:latin typeface="Candara"/>
                <a:ea typeface="Candara"/>
                <a:cs typeface="Candara"/>
                <a:sym typeface="Candara"/>
              </a:rPr>
              <a:t>As a branch manager, i want to be able to search for a customer’s contact details based on their id, so that we can contact the customer in regards to the rented vehicle.</a:t>
            </a:r>
            <a:endParaRPr sz="2000">
              <a:solidFill>
                <a:srgbClr val="43434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8" name="Google Shape;348;p39"/>
          <p:cNvSpPr/>
          <p:nvPr/>
        </p:nvSpPr>
        <p:spPr>
          <a:xfrm>
            <a:off x="39150" y="2040171"/>
            <a:ext cx="9828000" cy="2915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there’s any issue with the rented vehicle ,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 contact the customer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their given contact details.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rented vehicle is  due to return, will contact the customer.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 roster</a:t>
            </a:r>
            <a:endParaRPr/>
          </a:p>
        </p:txBody>
      </p:sp>
      <p:sp>
        <p:nvSpPr>
          <p:cNvPr id="358" name="Google Shape;358;p40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 a branch manager, I want to be able to see staff availability so that i can roster them according to their availability.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0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page that has staff members that is available for work in each week.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manager has to select a particular staff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“send” button to the chosen staff telling them the day and time of work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might be useful for the manager convenience and staff as this page will have detalis of all staff with dates and times availability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368" name="Google Shape;368;p4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/>
          </a:p>
        </p:txBody>
      </p:sp>
      <p:sp>
        <p:nvSpPr>
          <p:cNvPr id="369" name="Google Shape;369;p41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 a branch manager, I want to be able to edit/update </a:t>
            </a: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vehicle</a:t>
            </a: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 details, so that the most accurate information provided to the customer.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new data for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will be added to the system.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price is changed will be updated in the system.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isn’t available will also be updated in the system.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omprehensive search 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visitor, I want to search through the website so that I can find information i'm looking for.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“search field “ for customers to search about anything wanted.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searching in that field, the customer will be directed to the page or data wanted.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search is to be in the top so it will be clear for the customers.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main search for the whole application that could search anything authorized customers want.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379" name="Google Shape;379;p4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Recent return 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vehicle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380" name="Google Shape;380;p4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 a branch manager, I want to be able to see a list of all </a:t>
            </a: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vehicle</a:t>
            </a: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 that are returned recently, so that i will know that all the return </a:t>
            </a: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vehicle</a:t>
            </a: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 has been inspected.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2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list of all recently returned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83" name="Google Shape;383;p4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384" name="Google Shape;384;p4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390" name="Google Shape;390;p4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Branch summary</a:t>
            </a:r>
            <a:endParaRPr/>
          </a:p>
        </p:txBody>
      </p:sp>
      <p:sp>
        <p:nvSpPr>
          <p:cNvPr id="391" name="Google Shape;391;p43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As a branch manager, I want to see the branch summary </a:t>
            </a: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on the web-app</a:t>
            </a: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, so that we can improve our sales.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manager will be able to see branch summary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includes: ‘car rented, date,....’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94" name="Google Shape;394;p4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</a:t>
            </a:r>
            <a:endParaRPr/>
          </a:p>
        </p:txBody>
      </p:sp>
      <p:sp>
        <p:nvSpPr>
          <p:cNvPr id="395" name="Google Shape;395;p43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401" name="Google Shape;401;p4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Download 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Branch summary</a:t>
            </a:r>
            <a:endParaRPr/>
          </a:p>
        </p:txBody>
      </p:sp>
      <p:sp>
        <p:nvSpPr>
          <p:cNvPr id="402" name="Google Shape;402;p44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As a branch manager, I want to download the branch summary, so that we can print it.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manager will be displayed a print button.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manager will be able to download branch summary as PDF or Doc file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05" name="Google Shape;405;p4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should</a:t>
            </a:r>
            <a:endParaRPr/>
          </a:p>
        </p:txBody>
      </p:sp>
      <p:sp>
        <p:nvSpPr>
          <p:cNvPr id="406" name="Google Shape;406;p44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idx="1" type="body"/>
          </p:nvPr>
        </p:nvSpPr>
        <p:spPr>
          <a:xfrm>
            <a:off x="160215" y="867509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Branch staff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400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2" name="Google Shape;412;p45"/>
          <p:cNvSpPr/>
          <p:nvPr/>
        </p:nvSpPr>
        <p:spPr>
          <a:xfrm>
            <a:off x="101505" y="109410"/>
            <a:ext cx="96912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/>
          </a:p>
        </p:txBody>
      </p:sp>
      <p:sp>
        <p:nvSpPr>
          <p:cNvPr id="418" name="Google Shape;418;p4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dit customer information </a:t>
            </a:r>
            <a:endParaRPr/>
          </a:p>
        </p:txBody>
      </p:sp>
      <p:sp>
        <p:nvSpPr>
          <p:cNvPr id="419" name="Google Shape;419;p4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branch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edit/delete customers details  so that we will have an accurate data.</a:t>
            </a:r>
            <a:endParaRPr/>
          </a:p>
        </p:txBody>
      </p:sp>
      <p:sp>
        <p:nvSpPr>
          <p:cNvPr id="420" name="Google Shape;420;p4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display customer details section.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button to allow staff to modify fields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22" name="Google Shape;422;p46"/>
          <p:cNvSpPr/>
          <p:nvPr/>
        </p:nvSpPr>
        <p:spPr>
          <a:xfrm>
            <a:off x="8283153" y="109435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endParaRPr/>
          </a:p>
        </p:txBody>
      </p:sp>
      <p:sp>
        <p:nvSpPr>
          <p:cNvPr id="423" name="Google Shape;423;p4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429" name="Google Shape;429;p4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Branch Parking 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  <a:endParaRPr/>
          </a:p>
        </p:txBody>
      </p:sp>
      <p:sp>
        <p:nvSpPr>
          <p:cNvPr id="430" name="Google Shape;430;p4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branch staff, I want to be able to see available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parking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 that we can organise vehicles drop-off. </a:t>
            </a:r>
            <a:endParaRPr/>
          </a:p>
        </p:txBody>
      </p:sp>
      <p:sp>
        <p:nvSpPr>
          <p:cNvPr id="431" name="Google Shape;431;p4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parking availability button in any page for staff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number of available parking in the branch with the parking id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8283153" y="109435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see how many parkings are there in the branch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vehicles availability 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8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 a branch staff, I want to see a list of available vehicles, so that I can tell customers about availability.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8"/>
          <p:cNvSpPr/>
          <p:nvPr/>
        </p:nvSpPr>
        <p:spPr>
          <a:xfrm>
            <a:off x="39150" y="3335524"/>
            <a:ext cx="9828000" cy="20481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vehicle section will be displayed.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should tab the available section.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list of available vehicle for staff will be displayed to inform the  clients.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387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4" name="Google Shape;444;p4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445" name="Google Shape;445;p48"/>
          <p:cNvSpPr/>
          <p:nvPr/>
        </p:nvSpPr>
        <p:spPr>
          <a:xfrm>
            <a:off x="78003" y="544504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451" name="Google Shape;451;p4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login</a:t>
            </a:r>
            <a:endParaRPr/>
          </a:p>
        </p:txBody>
      </p:sp>
      <p:sp>
        <p:nvSpPr>
          <p:cNvPr id="452" name="Google Shape;452;p49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 a branch staff, I want to be able to login to my account, so that i can perform my daily routine tasks.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9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000"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username and password should be entered..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logged in staff is taken to their profile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55" name="Google Shape;455;p4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456" name="Google Shape;456;p4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assumed that new branch employees are provided with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credentials 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462" name="Google Shape;462;p5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 functionality</a:t>
            </a:r>
            <a:endParaRPr/>
          </a:p>
        </p:txBody>
      </p:sp>
      <p:sp>
        <p:nvSpPr>
          <p:cNvPr id="463" name="Google Shape;463;p50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As a branch staff, I want to be able to send emails to customers, so that I can notify them for the deals that our company is offering. 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0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Deals section will be displayed  to the staff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2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notify by email section will be displayed.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2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has to click the notify by email section.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2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will be sent to all customers.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2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sent successfully </a:t>
            </a: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displayed to staff.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66" name="Google Shape;466;p5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endParaRPr/>
          </a:p>
        </p:txBody>
      </p:sp>
      <p:sp>
        <p:nvSpPr>
          <p:cNvPr id="467" name="Google Shape;467;p50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473" name="Google Shape;473;p5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branch booking</a:t>
            </a:r>
            <a:endParaRPr/>
          </a:p>
        </p:txBody>
      </p:sp>
      <p:sp>
        <p:nvSpPr>
          <p:cNvPr id="474" name="Google Shape;474;p51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 a branch staff, I want to be able to create an order of a new customer, so that the system has a record of all orders.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1"/>
          <p:cNvSpPr/>
          <p:nvPr/>
        </p:nvSpPr>
        <p:spPr>
          <a:xfrm>
            <a:off x="3" y="3335543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mandatory fields are filled in such as </a:t>
            </a:r>
            <a:r>
              <a:rPr lang="en-AU">
                <a:solidFill>
                  <a:schemeClr val="dk1"/>
                </a:solidFill>
              </a:rPr>
              <a:t>order ID, vehicle information, payment, and additional notes (late for return).</a:t>
            </a:r>
            <a:endParaRPr>
              <a:solidFill>
                <a:schemeClr val="dk1"/>
              </a:solidFill>
            </a:endParaRPr>
          </a:p>
          <a:p>
            <a:pPr indent="-141287" lvl="0" marL="179387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A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customer credit / debit vehicle d, with enough available funds for the vehicle ’s deposit.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12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A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driver’s full, valid driving licence, which they’ve held for at least 12 months.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passport and any other ID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6" name="Google Shape;476;p5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77" name="Google Shape;477;p5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478" name="Google Shape;478;p51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Booking in person in store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Filtered search results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As a visitor, I want to be able to filter the search results so that I can find the vehicle I want to hire quickly.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9000" y="3427525"/>
            <a:ext cx="9828000" cy="2592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search filter for sorting -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type, model, price,  pick up/ return date and location.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9153" y="629624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feature must be implemented as it has one of the most important features in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rental applications.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484" name="Google Shape;484;p5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vehicle condition</a:t>
            </a:r>
            <a:endParaRPr/>
          </a:p>
        </p:txBody>
      </p:sp>
      <p:sp>
        <p:nvSpPr>
          <p:cNvPr id="485" name="Google Shape;485;p5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 a branch staff, I want to be able to update the </a:t>
            </a:r>
            <a:r>
              <a:rPr lang="en-AU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vehicle</a:t>
            </a:r>
            <a:r>
              <a:rPr lang="en-AU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 conditions upon their return, so that the most up-date </a:t>
            </a:r>
            <a:r>
              <a:rPr lang="en-AU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>
              <a:rPr lang="en-AU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details are recorded in the system.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2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update vehicle section should be selected by the staff.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inspection of the car, the staff can update the vehicle condition.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88" name="Google Shape;488;p5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489" name="Google Shape;489;p5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495" name="Google Shape;495;p5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eturning vehicles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3"/>
          <p:cNvSpPr/>
          <p:nvPr/>
        </p:nvSpPr>
        <p:spPr>
          <a:xfrm>
            <a:off x="39150" y="822473"/>
            <a:ext cx="9828000" cy="1217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As a branch staff, I want to able to see the </a:t>
            </a: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vehicle</a:t>
            </a: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 that are due for return, so that I can report the board members.</a:t>
            </a:r>
            <a:endParaRPr sz="2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3"/>
          <p:cNvSpPr/>
          <p:nvPr/>
        </p:nvSpPr>
        <p:spPr>
          <a:xfrm>
            <a:off x="39150" y="2040171"/>
            <a:ext cx="9828000" cy="2915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Display all the customers who have rented vehicles with their due dates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customers by their due dates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to return mark by red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 button to report the customer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5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99" name="Google Shape;499;p5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500" name="Google Shape;500;p53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</p:txBody>
      </p:sp>
      <p:sp>
        <p:nvSpPr>
          <p:cNvPr id="506" name="Google Shape;506;p5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Vehicles for service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54"/>
          <p:cNvSpPr/>
          <p:nvPr/>
        </p:nvSpPr>
        <p:spPr>
          <a:xfrm>
            <a:off x="39150" y="822473"/>
            <a:ext cx="9828000" cy="1217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rgbClr val="434343"/>
                </a:solidFill>
                <a:latin typeface="Candara"/>
                <a:ea typeface="Candara"/>
                <a:cs typeface="Candara"/>
                <a:sym typeface="Candara"/>
              </a:rPr>
              <a:t>As a branch staff, I want to see a list of vehicles that </a:t>
            </a:r>
            <a:r>
              <a:rPr lang="en-AU" sz="2000">
                <a:solidFill>
                  <a:srgbClr val="434343"/>
                </a:solidFill>
                <a:latin typeface="Candara"/>
                <a:ea typeface="Candara"/>
                <a:cs typeface="Candara"/>
                <a:sym typeface="Candara"/>
              </a:rPr>
              <a:t>are due for maintenance </a:t>
            </a:r>
            <a:r>
              <a:rPr lang="en-AU" sz="2000">
                <a:solidFill>
                  <a:srgbClr val="434343"/>
                </a:solidFill>
                <a:latin typeface="Candara"/>
                <a:ea typeface="Candara"/>
                <a:cs typeface="Candara"/>
                <a:sym typeface="Candara"/>
              </a:rPr>
              <a:t>so that i can arrange to get them serviced. </a:t>
            </a:r>
            <a:endParaRPr sz="2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8" name="Google Shape;508;p54"/>
          <p:cNvSpPr/>
          <p:nvPr/>
        </p:nvSpPr>
        <p:spPr>
          <a:xfrm>
            <a:off x="39150" y="2040171"/>
            <a:ext cx="9828000" cy="2915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link that said “vehicles needs to be serviced” to the staff.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clicked, the vehicles that needs to be serviced will be listed.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then will be able to change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“serviced successfully”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vehicles serviced will no longer be shown in the “vehicles needs to be serviced” link.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10" name="Google Shape;510;p5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endParaRPr/>
          </a:p>
        </p:txBody>
      </p:sp>
      <p:sp>
        <p:nvSpPr>
          <p:cNvPr id="511" name="Google Shape;511;p54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 txBox="1"/>
          <p:nvPr>
            <p:ph idx="1" type="body"/>
          </p:nvPr>
        </p:nvSpPr>
        <p:spPr>
          <a:xfrm>
            <a:off x="160215" y="867509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Board</a:t>
            </a: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 members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400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17" name="Google Shape;517;p55"/>
          <p:cNvSpPr/>
          <p:nvPr/>
        </p:nvSpPr>
        <p:spPr>
          <a:xfrm>
            <a:off x="101505" y="109410"/>
            <a:ext cx="96912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523" name="Google Shape;523;p5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yearly report</a:t>
            </a:r>
            <a:endParaRPr/>
          </a:p>
        </p:txBody>
      </p:sp>
      <p:sp>
        <p:nvSpPr>
          <p:cNvPr id="524" name="Google Shape;524;p5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  a board member, I want to have a yearly summary of the company so that we can analyse the profit and cost.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5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Display the statistic that from beginning to the end of the year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member can choose different period for the statistic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member can select stores in different regions for the statistic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5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</a:t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534" name="Google Shape;534;p5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User privilege</a:t>
            </a:r>
            <a:endParaRPr/>
          </a:p>
        </p:txBody>
      </p:sp>
      <p:sp>
        <p:nvSpPr>
          <p:cNvPr id="535" name="Google Shape;535;p5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board member, I want the login system to have different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accessibility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levels, so that they’re only getting access to the information they’re given access to.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7"/>
          <p:cNvSpPr/>
          <p:nvPr/>
        </p:nvSpPr>
        <p:spPr>
          <a:xfrm>
            <a:off x="39150" y="3335525"/>
            <a:ext cx="9828000" cy="1255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users login they will be directed to their authorised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38" name="Google Shape;538;p5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539" name="Google Shape;539;p57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545" name="Google Shape;545;p5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damage car report</a:t>
            </a:r>
            <a:endParaRPr/>
          </a:p>
        </p:txBody>
      </p:sp>
      <p:sp>
        <p:nvSpPr>
          <p:cNvPr id="546" name="Google Shape;546;p58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board member, I want to have a report of the damaged vehicles so that I can Replace or fix them.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58"/>
          <p:cNvSpPr/>
          <p:nvPr/>
        </p:nvSpPr>
        <p:spPr>
          <a:xfrm>
            <a:off x="39150" y="3335524"/>
            <a:ext cx="9828000" cy="18357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to the damaged vehicles.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and record the conditions of each car.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49" name="Google Shape;549;p5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550" name="Google Shape;550;p5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 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details</a:t>
            </a:r>
            <a:endParaRPr/>
          </a:p>
        </p:txBody>
      </p:sp>
      <p:sp>
        <p:nvSpPr>
          <p:cNvPr id="557" name="Google Shape;557;p59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board member, I want to be able to display  vehicle details, so that the customer will able to find out more information about a particular vehicle.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9"/>
          <p:cNvSpPr/>
          <p:nvPr/>
        </p:nvSpPr>
        <p:spPr>
          <a:xfrm>
            <a:off x="39150" y="3335524"/>
            <a:ext cx="9828000" cy="18357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has to select the particular vehicle to get the details.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will able to see the type of the </a:t>
            </a: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will able to see the model of the </a:t>
            </a: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2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will be able to see the price of the selected vehicle.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2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will be able to see if the selected vehicle is available.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60" name="Google Shape;560;p5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561" name="Google Shape;561;p5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  <p:sp>
        <p:nvSpPr>
          <p:cNvPr id="567" name="Google Shape;567;p6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and support </a:t>
            </a:r>
            <a:endParaRPr/>
          </a:p>
        </p:txBody>
      </p:sp>
      <p:sp>
        <p:nvSpPr>
          <p:cNvPr id="568" name="Google Shape;568;p60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board member, I want to have “Help and Support” page, so that I can provide with additional services provided by CRC.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 list of helping information as Q&amp;A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will able to see additional services page provided by CRC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1" name="Google Shape;571;p6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endParaRPr/>
          </a:p>
        </p:txBody>
      </p:sp>
      <p:sp>
        <p:nvSpPr>
          <p:cNvPr id="572" name="Google Shape;572;p60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  <p:sp>
        <p:nvSpPr>
          <p:cNvPr id="578" name="Google Shape;578;p6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Recommendation</a:t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79" name="Google Shape;579;p61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As a board member I want to provide recommended </a:t>
            </a: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vehicle</a:t>
            </a: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 based on location so that to help the customers to choose the </a:t>
            </a: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vehicle </a:t>
            </a: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sz="2000">
              <a:solidFill>
                <a:srgbClr val="43434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80" name="Google Shape;580;p61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Acceptance Criteria</a:t>
            </a:r>
            <a:endParaRPr sz="2000">
              <a:latin typeface="Candara"/>
              <a:ea typeface="Candara"/>
              <a:cs typeface="Candara"/>
              <a:sym typeface="Candar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●"/>
            </a:pP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Display the page that include list of recommended vehicle </a:t>
            </a:r>
            <a:endParaRPr sz="2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●"/>
            </a:pP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customer need to select region</a:t>
            </a:r>
            <a:endParaRPr sz="2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●"/>
            </a:pP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later, customer can select the recommended vehicles.</a:t>
            </a:r>
            <a:endParaRPr sz="2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81" name="Google Shape;581;p6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61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page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As a visitor I want to be able to see contact details, so that I can contact them for any questions relating to the hiring services.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page will be displayed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details will be displayed in the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visitor should select the particular contact.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589" name="Google Shape;589;p6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 rented vehicle</a:t>
            </a:r>
            <a:endParaRPr sz="2400"/>
          </a:p>
        </p:txBody>
      </p:sp>
      <p:sp>
        <p:nvSpPr>
          <p:cNvPr id="590" name="Google Shape;590;p62"/>
          <p:cNvSpPr/>
          <p:nvPr/>
        </p:nvSpPr>
        <p:spPr>
          <a:xfrm>
            <a:off x="39150" y="822476"/>
            <a:ext cx="9828000" cy="12543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board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 member, I want to 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be able to see the most commonly rented Vehicle in a particular area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, so that 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i can replace them when they are out for service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62"/>
          <p:cNvSpPr/>
          <p:nvPr/>
        </p:nvSpPr>
        <p:spPr>
          <a:xfrm>
            <a:off x="39000" y="2126521"/>
            <a:ext cx="9828000" cy="30636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47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Display a button in the each store page saying commonly rented vehicle.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7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user click the button, it will display all the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vehicles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store with number of times customer have rented each month.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7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should showed in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descending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6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93" name="Google Shape;593;p6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594" name="Google Shape;594;p6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47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44</a:t>
            </a:r>
            <a:endParaRPr/>
          </a:p>
        </p:txBody>
      </p:sp>
      <p:sp>
        <p:nvSpPr>
          <p:cNvPr id="600" name="Google Shape;600;p6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</a:rPr>
              <a:t>Monthly rental summary</a:t>
            </a:r>
            <a:endParaRPr sz="2400"/>
          </a:p>
        </p:txBody>
      </p:sp>
      <p:sp>
        <p:nvSpPr>
          <p:cNvPr id="601" name="Google Shape;601;p63"/>
          <p:cNvSpPr/>
          <p:nvPr/>
        </p:nvSpPr>
        <p:spPr>
          <a:xfrm>
            <a:off x="39150" y="822473"/>
            <a:ext cx="9828000" cy="13566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</a:rPr>
              <a:t>As a board member, I want to be able to see a monthly summary on rental activities,so that I can get a feel for the benefits, in terms of profit, that we are getting from each location.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02" name="Google Shape;602;p63"/>
          <p:cNvSpPr/>
          <p:nvPr/>
        </p:nvSpPr>
        <p:spPr>
          <a:xfrm>
            <a:off x="39150" y="2179072"/>
            <a:ext cx="9828000" cy="27765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</a:rPr>
              <a:t>Acceptance Criteria</a:t>
            </a:r>
            <a:endParaRPr sz="2400"/>
          </a:p>
          <a:p>
            <a:pPr indent="-2047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</a:rPr>
              <a:t> P</a:t>
            </a:r>
            <a:r>
              <a:rPr lang="en-AU" sz="2400">
                <a:solidFill>
                  <a:schemeClr val="dk1"/>
                </a:solidFill>
              </a:rPr>
              <a:t>articular</a:t>
            </a:r>
            <a:r>
              <a:rPr lang="en-AU" sz="2400">
                <a:solidFill>
                  <a:schemeClr val="dk1"/>
                </a:solidFill>
              </a:rPr>
              <a:t> branch page will be displayed about monthly </a:t>
            </a:r>
            <a:r>
              <a:rPr lang="en-AU" sz="2400">
                <a:solidFill>
                  <a:schemeClr val="dk1"/>
                </a:solidFill>
              </a:rPr>
              <a:t>summary</a:t>
            </a:r>
            <a:r>
              <a:rPr lang="en-AU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2047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</a:rPr>
              <a:t>if user select </a:t>
            </a:r>
            <a:r>
              <a:rPr lang="en-AU" sz="2400">
                <a:solidFill>
                  <a:schemeClr val="dk1"/>
                </a:solidFill>
              </a:rPr>
              <a:t>monthly</a:t>
            </a:r>
            <a:r>
              <a:rPr lang="en-AU" sz="2400">
                <a:solidFill>
                  <a:schemeClr val="dk1"/>
                </a:solidFill>
              </a:rPr>
              <a:t> summary page.</a:t>
            </a:r>
            <a:endParaRPr sz="2400">
              <a:solidFill>
                <a:schemeClr val="dk1"/>
              </a:solidFill>
            </a:endParaRPr>
          </a:p>
          <a:p>
            <a:pPr indent="-2047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</a:rPr>
              <a:t>In this page monthly </a:t>
            </a:r>
            <a:r>
              <a:rPr lang="en-AU" sz="2400">
                <a:solidFill>
                  <a:schemeClr val="dk1"/>
                </a:solidFill>
              </a:rPr>
              <a:t>summary</a:t>
            </a:r>
            <a:r>
              <a:rPr lang="en-AU" sz="2400">
                <a:solidFill>
                  <a:schemeClr val="dk1"/>
                </a:solidFill>
              </a:rPr>
              <a:t> of that </a:t>
            </a:r>
            <a:r>
              <a:rPr lang="en-AU" sz="2400">
                <a:solidFill>
                  <a:schemeClr val="dk1"/>
                </a:solidFill>
              </a:rPr>
              <a:t>particular</a:t>
            </a:r>
            <a:r>
              <a:rPr lang="en-AU" sz="2400">
                <a:solidFill>
                  <a:schemeClr val="dk1"/>
                </a:solidFill>
              </a:rPr>
              <a:t> branch with details like monthly income, profit, </a:t>
            </a:r>
            <a:r>
              <a:rPr lang="en-AU" sz="2400">
                <a:solidFill>
                  <a:schemeClr val="dk1"/>
                </a:solidFill>
              </a:rPr>
              <a:t>expenses</a:t>
            </a:r>
            <a:r>
              <a:rPr lang="en-AU" sz="2400">
                <a:solidFill>
                  <a:schemeClr val="dk1"/>
                </a:solidFill>
              </a:rPr>
              <a:t> etc.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03" name="Google Shape;603;p6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04" name="Google Shape;604;p6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Must</a:t>
            </a:r>
            <a:endParaRPr/>
          </a:p>
        </p:txBody>
      </p:sp>
      <p:sp>
        <p:nvSpPr>
          <p:cNvPr id="605" name="Google Shape;605;p63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</a:rPr>
              <a:t>Notes</a:t>
            </a:r>
            <a:endParaRPr sz="2400"/>
          </a:p>
          <a:p>
            <a:pPr indent="-2047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</a:rPr>
              <a:t> 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  <p:sp>
        <p:nvSpPr>
          <p:cNvPr id="611" name="Google Shape;611;p6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Available </a:t>
            </a: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vehicle</a:t>
            </a: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l</a:t>
            </a: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</a:t>
            </a:r>
            <a:endParaRPr sz="2400"/>
          </a:p>
        </p:txBody>
      </p:sp>
      <p:sp>
        <p:nvSpPr>
          <p:cNvPr id="612" name="Google Shape;612;p64"/>
          <p:cNvSpPr/>
          <p:nvPr/>
        </p:nvSpPr>
        <p:spPr>
          <a:xfrm>
            <a:off x="39150" y="822473"/>
            <a:ext cx="9828000" cy="13566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board member, I want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see a list of available vehicles in each branch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move vehicles among branches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64"/>
          <p:cNvSpPr/>
          <p:nvPr/>
        </p:nvSpPr>
        <p:spPr>
          <a:xfrm>
            <a:off x="39150" y="2179072"/>
            <a:ext cx="9828000" cy="27765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47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 button saying “List of available vehicles”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7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clicked  the button, it will redirect to a page where it shows all the available vehicles in the branch at this moment.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7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vehicles should be sorted into brand of the vehicle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6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15" name="Google Shape;615;p6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616" name="Google Shape;616;p64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47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  <p:sp>
        <p:nvSpPr>
          <p:cNvPr id="622" name="Google Shape;622;p6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two-factor authentication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23" name="Google Shape;623;p6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sz="2000">
                <a:solidFill>
                  <a:srgbClr val="434343"/>
                </a:solidFill>
                <a:latin typeface="Candara"/>
                <a:ea typeface="Candara"/>
                <a:cs typeface="Candara"/>
                <a:sym typeface="Candara"/>
              </a:rPr>
              <a:t>As a board member, I want to utilise a two-factor authentication security process to the user login system, so that we will guarantee that no one can access other users account.</a:t>
            </a:r>
            <a:endParaRPr sz="2000">
              <a:solidFill>
                <a:srgbClr val="43434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24" name="Google Shape;624;p65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Acceptance Criteria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●"/>
            </a:pP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Create a two-factor security system</a:t>
            </a:r>
            <a:endParaRPr sz="2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25" name="Google Shape;625;p6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26" name="Google Shape;626;p6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65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  <p:sp>
        <p:nvSpPr>
          <p:cNvPr id="633" name="Google Shape;633;p6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database security</a:t>
            </a:r>
            <a:endParaRPr/>
          </a:p>
        </p:txBody>
      </p:sp>
      <p:sp>
        <p:nvSpPr>
          <p:cNvPr id="634" name="Google Shape;634;p6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 a board member, I want to only authorised users can access the system, so that we ensure the data is securely protected.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6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 will be displayed.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should be entered to access the system.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has to go through google captcha to successfully login.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6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37" name="Google Shape;637;p6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6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/>
          </a:p>
        </p:txBody>
      </p:sp>
      <p:sp>
        <p:nvSpPr>
          <p:cNvPr id="644" name="Google Shape;644;p6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feedback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45" name="Google Shape;645;p6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board member, I want to able to display feedback section to the customer. So that I can make our improve our services.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6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and specific feedback will be displayed.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66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customer has selected general feedback, star rating will be displayed.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66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customer has selected specific feedback, they have to enter the details of the specific page.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6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48" name="Google Shape;648;p6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endParaRPr/>
          </a:p>
        </p:txBody>
      </p:sp>
      <p:sp>
        <p:nvSpPr>
          <p:cNvPr id="649" name="Google Shape;649;p67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49</a:t>
            </a:r>
            <a:endParaRPr/>
          </a:p>
        </p:txBody>
      </p:sp>
      <p:sp>
        <p:nvSpPr>
          <p:cNvPr id="655" name="Google Shape;655;p6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Branches summary</a:t>
            </a:r>
            <a:endParaRPr/>
          </a:p>
        </p:txBody>
      </p:sp>
      <p:sp>
        <p:nvSpPr>
          <p:cNvPr id="656" name="Google Shape;656;p68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board member, I want to see all branches renting summary in the web-app, so that we can analyse branches renting </a:t>
            </a:r>
            <a:r>
              <a:rPr lang="en-A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68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Acceptance Criteria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member will be able to see branches vehicles renting summary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includes: ‘car details, date,  etc.’</a:t>
            </a:r>
            <a:endParaRPr sz="2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6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    6</a:t>
            </a:r>
            <a:endParaRPr/>
          </a:p>
        </p:txBody>
      </p:sp>
      <p:sp>
        <p:nvSpPr>
          <p:cNvPr id="659" name="Google Shape;659;p6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must</a:t>
            </a:r>
            <a:endParaRPr/>
          </a:p>
        </p:txBody>
      </p:sp>
      <p:sp>
        <p:nvSpPr>
          <p:cNvPr id="660" name="Google Shape;660;p6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50</a:t>
            </a:r>
            <a:endParaRPr/>
          </a:p>
        </p:txBody>
      </p:sp>
      <p:sp>
        <p:nvSpPr>
          <p:cNvPr id="666" name="Google Shape;666;p6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Branches 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Parking</a:t>
            </a:r>
            <a:endParaRPr/>
          </a:p>
        </p:txBody>
      </p:sp>
      <p:sp>
        <p:nvSpPr>
          <p:cNvPr id="667" name="Google Shape;667;p69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board member, I want to see all branches </a:t>
            </a:r>
            <a:r>
              <a:rPr lang="en-A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parking</a:t>
            </a:r>
            <a:r>
              <a:rPr lang="en-A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capacity, so that we can get or move vehicles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69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Acceptance Criteria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member will be able to see available vehicles parking in all the branches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Google Shape;669;p6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    6</a:t>
            </a:r>
            <a:endParaRPr/>
          </a:p>
        </p:txBody>
      </p:sp>
      <p:sp>
        <p:nvSpPr>
          <p:cNvPr id="670" name="Google Shape;670;p6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must</a:t>
            </a:r>
            <a:endParaRPr/>
          </a:p>
        </p:txBody>
      </p:sp>
      <p:sp>
        <p:nvSpPr>
          <p:cNvPr id="671" name="Google Shape;671;p6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51</a:t>
            </a:r>
            <a:endParaRPr/>
          </a:p>
        </p:txBody>
      </p:sp>
      <p:sp>
        <p:nvSpPr>
          <p:cNvPr id="677" name="Google Shape;677;p7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Rented vehicles report</a:t>
            </a:r>
            <a:endParaRPr/>
          </a:p>
        </p:txBody>
      </p:sp>
      <p:sp>
        <p:nvSpPr>
          <p:cNvPr id="678" name="Google Shape;678;p70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board member, I want to have a report of most rented vehicles in each state, so that we can get more if needed.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70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Acceptance Criteria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member will have a report of most rented car in each state.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7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    6</a:t>
            </a:r>
            <a:endParaRPr/>
          </a:p>
        </p:txBody>
      </p:sp>
      <p:sp>
        <p:nvSpPr>
          <p:cNvPr id="681" name="Google Shape;681;p7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must</a:t>
            </a:r>
            <a:endParaRPr/>
          </a:p>
        </p:txBody>
      </p:sp>
      <p:sp>
        <p:nvSpPr>
          <p:cNvPr id="682" name="Google Shape;682;p70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60215" y="867509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P</a:t>
            </a:r>
            <a:r>
              <a:rPr i="0" lang="en-AU" sz="2400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otential</a:t>
            </a:r>
            <a:r>
              <a:rPr lang="en-AU" sz="2400">
                <a:latin typeface="Candara"/>
                <a:ea typeface="Candara"/>
                <a:cs typeface="Candara"/>
                <a:sym typeface="Candara"/>
              </a:rPr>
              <a:t> c</a:t>
            </a:r>
            <a:r>
              <a:rPr i="0" lang="en-AU" sz="2400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ustomer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400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01505" y="109410"/>
            <a:ext cx="96912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04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</a:rPr>
              <a:t>Account creation</a:t>
            </a:r>
            <a:endParaRPr sz="2800"/>
          </a:p>
        </p:txBody>
      </p:sp>
      <p:sp>
        <p:nvSpPr>
          <p:cNvPr id="137" name="Google Shape;137;p19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>
                <a:solidFill>
                  <a:schemeClr val="dk1"/>
                </a:solidFill>
              </a:rPr>
              <a:t>As a potential customer, I want to able to create new account, so that I can use the service provided by CRC.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39150" y="3221050"/>
            <a:ext cx="9828000" cy="27081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user must fill their details in order to create account.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user will be asked to select their gender.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user must select their date of birth.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user must enter their valid home address.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user must use their valid ID in order to create account.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User will be send an email to verify their account.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should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39150" y="5987075"/>
            <a:ext cx="9828000" cy="761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05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</a:rPr>
              <a:t>Online renting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434343"/>
                </a:solidFill>
              </a:rPr>
              <a:t>A</a:t>
            </a:r>
            <a:r>
              <a:rPr lang="en-AU" sz="2000">
                <a:solidFill>
                  <a:srgbClr val="434343"/>
                </a:solidFill>
              </a:rPr>
              <a:t>s a </a:t>
            </a:r>
            <a:r>
              <a:rPr lang="en-AU" sz="2000">
                <a:solidFill>
                  <a:srgbClr val="434343"/>
                </a:solidFill>
              </a:rPr>
              <a:t>potential </a:t>
            </a:r>
            <a:r>
              <a:rPr lang="en-AU" sz="2000">
                <a:solidFill>
                  <a:srgbClr val="434343"/>
                </a:solidFill>
              </a:rPr>
              <a:t>customer, I want to rent a </a:t>
            </a:r>
            <a:r>
              <a:rPr lang="en-AU" sz="2000">
                <a:solidFill>
                  <a:srgbClr val="434343"/>
                </a:solidFill>
              </a:rPr>
              <a:t>vehicle </a:t>
            </a:r>
            <a:r>
              <a:rPr lang="en-AU" sz="2000">
                <a:solidFill>
                  <a:srgbClr val="434343"/>
                </a:solidFill>
              </a:rPr>
              <a:t> through the web application so that I do not have to go to a branch to book a </a:t>
            </a:r>
            <a:r>
              <a:rPr lang="en-AU" sz="2000">
                <a:solidFill>
                  <a:srgbClr val="434343"/>
                </a:solidFill>
              </a:rPr>
              <a:t>vehicle </a:t>
            </a:r>
            <a:r>
              <a:rPr lang="en-AU" sz="2000">
                <a:solidFill>
                  <a:srgbClr val="434343"/>
                </a:solidFill>
              </a:rPr>
              <a:t>. 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9150" y="3335525"/>
            <a:ext cx="9828000" cy="26727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Acceptance Criteria</a:t>
            </a:r>
            <a:endParaRPr/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An online booking form is provided.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a form of customer details  is shown to the customer to finalise the booking.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a link of “pay fees” is shown when booking the </a:t>
            </a:r>
            <a:r>
              <a:rPr lang="en-AU" sz="2000">
                <a:solidFill>
                  <a:schemeClr val="dk1"/>
                </a:solidFill>
              </a:rPr>
              <a:t>vehicle </a:t>
            </a:r>
            <a:r>
              <a:rPr lang="en-AU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a form of “bank details” is shown and has to be filled to pay the fees required for the booking.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a confirmation letter with receipt is shown in the page  and will be email to customer.</a:t>
            </a:r>
            <a:endParaRPr sz="2000">
              <a:solidFill>
                <a:schemeClr val="dk1"/>
              </a:solidFill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4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could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39153" y="6192165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06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</a:rPr>
              <a:t>Display nearest stores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As a potential customer I want to be able to see the nearest store based on my location, so that i can access to the nearest store conveniently.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Acceptance Criteria</a:t>
            </a:r>
            <a:endParaRPr/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Get </a:t>
            </a:r>
            <a:r>
              <a:rPr lang="en-AU" sz="2000">
                <a:solidFill>
                  <a:schemeClr val="dk1"/>
                </a:solidFill>
              </a:rPr>
              <a:t>user current locations</a:t>
            </a:r>
            <a:endParaRPr sz="2000">
              <a:solidFill>
                <a:schemeClr val="dk1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The nearest stores </a:t>
            </a:r>
            <a:r>
              <a:rPr lang="en-AU" sz="2000">
                <a:solidFill>
                  <a:schemeClr val="dk1"/>
                </a:solidFill>
              </a:rPr>
              <a:t>will be displayed to the customer</a:t>
            </a:r>
            <a:r>
              <a:rPr lang="en-AU" sz="2000">
                <a:solidFill>
                  <a:schemeClr val="dk1"/>
                </a:solidFill>
              </a:rPr>
              <a:t> according to their current location.</a:t>
            </a:r>
            <a:endParaRPr sz="2000">
              <a:solidFill>
                <a:schemeClr val="dk1"/>
              </a:solidFill>
            </a:endParaRPr>
          </a:p>
          <a:p>
            <a:pPr indent="0" lvl="0" marL="1793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should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