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4"/>
  </p:sldMasterIdLst>
  <p:sldIdLst>
    <p:sldId id="256" r:id="rId5"/>
    <p:sldId id="257" r:id="rId6"/>
    <p:sldId id="258" r:id="rId7"/>
    <p:sldId id="259" r:id="rId8"/>
    <p:sldId id="264" r:id="rId9"/>
    <p:sldId id="265" r:id="rId10"/>
    <p:sldId id="261" r:id="rId11"/>
    <p:sldId id="260" r:id="rId12"/>
    <p:sldId id="262" r:id="rId13"/>
    <p:sldId id="263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A917E76-EE8D-41A8-A6B0-7CB8DC23CDCD}" v="1" dt="2023-10-06T22:18:00.087"/>
    <p1510:client id="{33A12CBE-50FC-3C92-52DE-8B05E4BF982D}" v="6" dt="2023-10-11T01:12:52.878"/>
    <p1510:client id="{4C5FF681-55C3-F27D-6FC6-E62EAB9D4441}" v="4" dt="2023-10-06T21:51:55.583"/>
    <p1510:client id="{5C34EF56-ABBF-9452-8F51-E369D98F7848}" v="4" dt="2023-10-11T01:10:09.729"/>
    <p1510:client id="{6F7CBEF0-0AB1-3B2B-545E-FECDF187D6EB}" v="476" dt="2023-10-14T23:23:14.815"/>
    <p1510:client id="{B932A17F-FE54-E952-F1DF-613C126F59D1}" v="25" dt="2023-10-06T21:57:48.918"/>
    <p1510:client id="{CD7B24ED-CD79-0877-2887-E61D7980C535}" v="2161" dt="2023-10-10T03:12:41.822"/>
    <p1510:client id="{D64F9881-97EF-8CBF-64E0-8EB84F6C48FC}" v="1361" dt="2023-10-11T01:30:20.61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A9F53-C4D7-40C7-9893-C390D855485B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23BB9-76F4-4038-909E-CB2851552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201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A9F53-C4D7-40C7-9893-C390D855485B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23BB9-76F4-4038-909E-CB2851552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182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A9F53-C4D7-40C7-9893-C390D855485B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23BB9-76F4-4038-909E-CB2851552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234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A9F53-C4D7-40C7-9893-C390D855485B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23BB9-76F4-4038-909E-CB2851552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81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A9F53-C4D7-40C7-9893-C390D855485B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23BB9-76F4-4038-909E-CB2851552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266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A9F53-C4D7-40C7-9893-C390D855485B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23BB9-76F4-4038-909E-CB2851552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136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A9F53-C4D7-40C7-9893-C390D855485B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23BB9-76F4-4038-909E-CB2851552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640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A9F53-C4D7-40C7-9893-C390D855485B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23BB9-76F4-4038-909E-CB2851552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392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A9F53-C4D7-40C7-9893-C390D855485B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23BB9-76F4-4038-909E-CB2851552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398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A9F53-C4D7-40C7-9893-C390D855485B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23BB9-76F4-4038-909E-CB2851552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734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A9F53-C4D7-40C7-9893-C390D855485B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23BB9-76F4-4038-909E-CB2851552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062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6A9F53-C4D7-40C7-9893-C390D855485B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223BB9-76F4-4038-909E-CB2851552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500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948A93-66D8-B834-B424-1BD5667553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n-US" sz="4800">
                <a:solidFill>
                  <a:srgbClr val="FFFFFF"/>
                </a:solidFill>
              </a:rPr>
              <a:t>Phase 1 System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0108BA-5EA2-F0F7-BB12-83C9D55E4C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r>
              <a:rPr lang="en-US"/>
              <a:t>Team IceBucket</a:t>
            </a:r>
            <a:endParaRPr lang="en-US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667285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56F08C-5EF8-8119-A987-B488C4A15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  <a:ea typeface="Calibri Light"/>
                <a:cs typeface="Calibri Light"/>
              </a:rPr>
              <a:t>Why THEIA</a:t>
            </a: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9D708C-72FA-9367-7991-0D3B8B65C9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>
                <a:ea typeface="Calibri"/>
                <a:cs typeface="Calibri"/>
              </a:rPr>
              <a:t>THEIA alone utilizes all senses aside from hearing and feeling.</a:t>
            </a:r>
          </a:p>
          <a:p>
            <a:r>
              <a:rPr lang="en-US" sz="2000">
                <a:ea typeface="Calibri"/>
                <a:cs typeface="Calibri"/>
              </a:rPr>
              <a:t>A blind person using THEIA can accommodate for all senses, offering the safest navigation solution.</a:t>
            </a:r>
          </a:p>
          <a:p>
            <a:r>
              <a:rPr lang="en-US" sz="2000">
                <a:ea typeface="Calibri"/>
                <a:cs typeface="Calibri"/>
              </a:rPr>
              <a:t>THEIA can be supplemented by the other tools such as a dog or cane for an even more secure experience.</a:t>
            </a:r>
          </a:p>
          <a:p>
            <a:r>
              <a:rPr lang="en-US" sz="2000">
                <a:ea typeface="Calibri"/>
                <a:cs typeface="Calibri"/>
              </a:rPr>
              <a:t>While just a dog can offer the same navigation as THEIA, THEIA is a cheaper and easier solution.</a:t>
            </a:r>
          </a:p>
          <a:p>
            <a:endParaRPr lang="en-US" sz="200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32100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D8C5A-6648-8BF5-703E-08FC00F80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600082"/>
            <a:ext cx="4132082" cy="1243005"/>
          </a:xfrm>
        </p:spPr>
        <p:txBody>
          <a:bodyPr>
            <a:noAutofit/>
          </a:bodyPr>
          <a:lstStyle/>
          <a:p>
            <a:r>
              <a:rPr lang="en-US"/>
              <a:t>TO-BE Scenario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77A6AD-C93E-5B0E-6907-54308F6C3F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811621" cy="4351338"/>
          </a:xfrm>
        </p:spPr>
        <p:txBody>
          <a:bodyPr>
            <a:normAutofit fontScale="92500"/>
          </a:bodyPr>
          <a:lstStyle/>
          <a:p>
            <a:r>
              <a:rPr lang="en-US"/>
              <a:t>Stevie is trying to go to his next classroom. He knows he needs to walk ahead a few steps, and then turn left around the corner.</a:t>
            </a:r>
          </a:p>
          <a:p>
            <a:r>
              <a:rPr lang="en-US"/>
              <a:t>However, he is not sure when to turn.</a:t>
            </a:r>
          </a:p>
          <a:p>
            <a:r>
              <a:rPr lang="en-US"/>
              <a:t>He took a guess, but turned too early, hit the wall and hurt his head.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9A04FBF-8688-241E-9EA4-3811A61B9E0C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381162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AS-IS Scenario 1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5E9A47B-D82E-0761-F975-A93FA2F47997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3811621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The THEIA app asks Stevie to give his current location and the destination.</a:t>
            </a:r>
          </a:p>
          <a:p>
            <a:r>
              <a:rPr lang="en-US"/>
              <a:t>The app calculates the route from the current location to the destination.</a:t>
            </a:r>
          </a:p>
          <a:p>
            <a:r>
              <a:rPr lang="en-US"/>
              <a:t>THEIA tells Stevie to “walk ahead 10 steps, then turn left”</a:t>
            </a:r>
          </a:p>
        </p:txBody>
      </p:sp>
    </p:spTree>
    <p:extLst>
      <p:ext uri="{BB962C8B-B14F-4D97-AF65-F5344CB8AC3E}">
        <p14:creationId xmlns:p14="http://schemas.microsoft.com/office/powerpoint/2010/main" val="2699332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D8C5A-6648-8BF5-703E-08FC00F80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600082"/>
            <a:ext cx="4132082" cy="1243005"/>
          </a:xfrm>
        </p:spPr>
        <p:txBody>
          <a:bodyPr>
            <a:noAutofit/>
          </a:bodyPr>
          <a:lstStyle/>
          <a:p>
            <a:r>
              <a:rPr lang="en-US"/>
              <a:t>TO-BE Scenario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77A6AD-C93E-5B0E-6907-54308F6C3F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811621" cy="4351338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sz="3100"/>
              <a:t>Stevie is trying to go to his next classroom. He knows he needs to walk ahead a few steps, and then take a stairway down.</a:t>
            </a:r>
            <a:endParaRPr lang="en-US" sz="3100">
              <a:ea typeface="Calibri"/>
              <a:cs typeface="Calibri"/>
            </a:endParaRPr>
          </a:p>
          <a:p>
            <a:r>
              <a:rPr lang="en-US" sz="3100"/>
              <a:t>However, he is not sure when the stairway begins.</a:t>
            </a:r>
            <a:endParaRPr lang="en-US" sz="3100">
              <a:ea typeface="Calibri"/>
              <a:cs typeface="Calibri"/>
            </a:endParaRPr>
          </a:p>
          <a:p>
            <a:r>
              <a:rPr lang="en-US"/>
              <a:t>He moved forward too far, overstepped the stairway, and fell on the stairs. </a:t>
            </a:r>
            <a:endParaRPr lang="en-US">
              <a:ea typeface="Calibri" panose="020F0502020204030204"/>
              <a:cs typeface="Calibri" panose="020F0502020204030204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9A04FBF-8688-241E-9EA4-3811A61B9E0C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381162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AS-IS Scenario 2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5E9A47B-D82E-0761-F975-A93FA2F47997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3811621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The THEIA app asks Stevie to give his current location and the destination.</a:t>
            </a:r>
            <a:endParaRPr lang="en-US">
              <a:ea typeface="Calibri"/>
              <a:cs typeface="Calibri"/>
            </a:endParaRPr>
          </a:p>
          <a:p>
            <a:r>
              <a:rPr lang="en-US"/>
              <a:t>The app calculates the route from the current location to the destination.</a:t>
            </a:r>
            <a:endParaRPr lang="en-US">
              <a:ea typeface="Calibri"/>
              <a:cs typeface="Calibri"/>
            </a:endParaRPr>
          </a:p>
          <a:p>
            <a:r>
              <a:rPr lang="en-US" sz="2600"/>
              <a:t>THEIA tells Stevie to “walk ahead 10 steps, then stop”</a:t>
            </a:r>
          </a:p>
          <a:p>
            <a:r>
              <a:rPr lang="en-US" sz="2600">
                <a:ea typeface="Calibri"/>
                <a:cs typeface="Calibri"/>
              </a:rPr>
              <a:t>Stevie walks ahead 10 steps then stops.</a:t>
            </a:r>
          </a:p>
          <a:p>
            <a:r>
              <a:rPr lang="en-US" sz="2600">
                <a:ea typeface="Calibri"/>
                <a:cs typeface="Calibri"/>
              </a:rPr>
              <a:t>THEIA tells Stevie, "Stairway reached. Carefully take 10 steps down and use available guide rails".</a:t>
            </a:r>
          </a:p>
        </p:txBody>
      </p:sp>
    </p:spTree>
    <p:extLst>
      <p:ext uri="{BB962C8B-B14F-4D97-AF65-F5344CB8AC3E}">
        <p14:creationId xmlns:p14="http://schemas.microsoft.com/office/powerpoint/2010/main" val="991980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D8C5A-6648-8BF5-703E-08FC00F80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600082"/>
            <a:ext cx="4132082" cy="1243005"/>
          </a:xfrm>
        </p:spPr>
        <p:txBody>
          <a:bodyPr>
            <a:noAutofit/>
          </a:bodyPr>
          <a:lstStyle/>
          <a:p>
            <a:r>
              <a:rPr lang="en-US"/>
              <a:t>TO-BE Scenario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77A6AD-C93E-5B0E-6907-54308F6C3F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811621" cy="4351338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sz="2600"/>
              <a:t>Stevie is trying to leave a building. He knows the exit is directly straight from his current location and he only needs to walk forward until he reaches the door.</a:t>
            </a:r>
          </a:p>
          <a:p>
            <a:r>
              <a:rPr lang="en-US"/>
              <a:t>However, there is a wet floor sign and a puddle completely in the way of his path.</a:t>
            </a:r>
            <a:endParaRPr lang="en-US">
              <a:ea typeface="Calibri"/>
              <a:cs typeface="Calibri"/>
            </a:endParaRPr>
          </a:p>
          <a:p>
            <a:r>
              <a:rPr lang="en-US"/>
              <a:t>He continued forward, slipped in the puddle, and fell.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9A04FBF-8688-241E-9EA4-3811A61B9E0C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381162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AS-IS Scenario 3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5E9A47B-D82E-0761-F975-A93FA2F47997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3811621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/>
              <a:t>The THEIA app asks Stevie to give his current location and the destination.</a:t>
            </a:r>
            <a:endParaRPr lang="en-US" sz="1800">
              <a:ea typeface="Calibri"/>
              <a:cs typeface="Calibri"/>
            </a:endParaRPr>
          </a:p>
          <a:p>
            <a:r>
              <a:rPr lang="en-US" sz="1800"/>
              <a:t>The app calculates the route from the current location to the destination.</a:t>
            </a:r>
            <a:endParaRPr lang="en-US" sz="1800">
              <a:ea typeface="Calibri"/>
              <a:cs typeface="Calibri"/>
            </a:endParaRPr>
          </a:p>
          <a:p>
            <a:r>
              <a:rPr lang="en-US" sz="1800"/>
              <a:t>THEIA tells Stevie to “walk ahead 20 steps” and Stevie beings to move. When the wet floor sign is approached, THEIA tells Stevia, "Stop. Obstruction detected. New route required".</a:t>
            </a:r>
            <a:endParaRPr lang="en-US" sz="1800">
              <a:ea typeface="Calibri"/>
              <a:cs typeface="Calibri"/>
            </a:endParaRPr>
          </a:p>
          <a:p>
            <a:r>
              <a:rPr lang="en-US" sz="1800">
                <a:ea typeface="Calibri"/>
                <a:cs typeface="Calibri"/>
              </a:rPr>
              <a:t>THEIA recalculates a safer route from his current location to his original destination.</a:t>
            </a:r>
          </a:p>
          <a:p>
            <a:r>
              <a:rPr lang="en-US" sz="1800">
                <a:ea typeface="Calibri"/>
                <a:cs typeface="Calibri"/>
              </a:rPr>
              <a:t>THEIA tells Stevie "Turn around. Walk 40 steps", leading Stevie to an alternative exit.</a:t>
            </a:r>
          </a:p>
        </p:txBody>
      </p:sp>
    </p:spTree>
    <p:extLst>
      <p:ext uri="{BB962C8B-B14F-4D97-AF65-F5344CB8AC3E}">
        <p14:creationId xmlns:p14="http://schemas.microsoft.com/office/powerpoint/2010/main" val="162817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D8C5A-6648-8BF5-703E-08FC00F80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600082"/>
            <a:ext cx="4132082" cy="1243005"/>
          </a:xfrm>
        </p:spPr>
        <p:txBody>
          <a:bodyPr>
            <a:noAutofit/>
          </a:bodyPr>
          <a:lstStyle/>
          <a:p>
            <a:r>
              <a:rPr lang="en-US" dirty="0"/>
              <a:t>TO-BE Scenario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77A6AD-C93E-5B0E-6907-54308F6C3F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811621" cy="435133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sz="2600" dirty="0"/>
              <a:t>Stevie's caretaker has a family emergency that they must go to, so they won't be able to help Stevie that day.</a:t>
            </a:r>
            <a:endParaRPr lang="en-US" sz="2600" dirty="0">
              <a:cs typeface="Calibri"/>
            </a:endParaRPr>
          </a:p>
          <a:p>
            <a:r>
              <a:rPr lang="en-US" sz="2600" dirty="0">
                <a:cs typeface="Calibri"/>
              </a:rPr>
              <a:t>Stevie has trouble navigating without assistance and gets lost.</a:t>
            </a:r>
          </a:p>
          <a:p>
            <a:r>
              <a:rPr lang="en-US" sz="2600" dirty="0">
                <a:cs typeface="Calibri"/>
              </a:rPr>
              <a:t>Stevie must then rely on random people or calling emergency services to get back home.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9A04FBF-8688-241E-9EA4-3811A61B9E0C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381162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AS-IS Scenario 4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5E9A47B-D82E-0761-F975-A93FA2F47997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3811621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300" dirty="0">
                <a:cs typeface="Calibri"/>
              </a:rPr>
              <a:t>Stevie's caretaker has a family emergency that they must attend to.</a:t>
            </a:r>
          </a:p>
          <a:p>
            <a:r>
              <a:rPr lang="en-US" sz="2300" dirty="0">
                <a:cs typeface="Calibri"/>
              </a:rPr>
              <a:t>His caretaker sets up the THEIA app to help give Stevie directions during the time that his caretaker is gone.</a:t>
            </a:r>
          </a:p>
          <a:p>
            <a:r>
              <a:rPr lang="en-US" sz="2300" dirty="0">
                <a:cs typeface="Calibri"/>
              </a:rPr>
              <a:t>Stevie is able to navigate well enough with THEIA that he can get through the day and make it everywhere he needs to go.</a:t>
            </a:r>
            <a:endParaRPr lang="en-US" sz="230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93491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D8C5A-6648-8BF5-703E-08FC00F80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600082"/>
            <a:ext cx="4132082" cy="1243005"/>
          </a:xfrm>
        </p:spPr>
        <p:txBody>
          <a:bodyPr>
            <a:noAutofit/>
          </a:bodyPr>
          <a:lstStyle/>
          <a:p>
            <a:r>
              <a:rPr lang="en-US" dirty="0"/>
              <a:t>TO-BE Scenario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77A6AD-C93E-5B0E-6907-54308F6C3F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811621" cy="4351338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sz="2600" dirty="0">
                <a:cs typeface="Calibri"/>
              </a:rPr>
              <a:t>Stevie normally relies on a special device to help him navigate buildings.</a:t>
            </a:r>
          </a:p>
          <a:p>
            <a:r>
              <a:rPr lang="en-US" sz="2600" dirty="0">
                <a:cs typeface="Calibri"/>
              </a:rPr>
              <a:t>The device that he normally uses has been lost or broken, but Stevie still needs to go about his day without it.</a:t>
            </a:r>
            <a:endParaRPr lang="en-US" dirty="0">
              <a:cs typeface="Calibri"/>
            </a:endParaRPr>
          </a:p>
          <a:p>
            <a:r>
              <a:rPr lang="en-US" sz="2600" dirty="0">
                <a:cs typeface="Calibri"/>
              </a:rPr>
              <a:t>Stevie struggles to navigate without the device, and frequently has issues trying to get to his destinations.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9A04FBF-8688-241E-9EA4-3811A61B9E0C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381162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AS-IS Scenario 5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5E9A47B-D82E-0761-F975-A93FA2F47997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3811621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>
                <a:cs typeface="Calibri"/>
              </a:rPr>
              <a:t>Stevie normally relies on a special device to help him navigate.</a:t>
            </a:r>
          </a:p>
          <a:p>
            <a:r>
              <a:rPr lang="en-US" sz="2600" dirty="0">
                <a:cs typeface="Calibri"/>
              </a:rPr>
              <a:t>The device that he normally uses has been lost or broken.</a:t>
            </a:r>
          </a:p>
          <a:p>
            <a:r>
              <a:rPr lang="en-US" sz="2600" dirty="0">
                <a:cs typeface="Calibri"/>
              </a:rPr>
              <a:t>Stevie downloads the THEIA app to help him navigate throughout the day</a:t>
            </a:r>
          </a:p>
          <a:p>
            <a:endParaRPr lang="en-US" sz="2200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015644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B016A-6A5E-7F90-2C0B-0D3614308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7411"/>
            <a:ext cx="10515600" cy="1325563"/>
          </a:xfrm>
        </p:spPr>
        <p:txBody>
          <a:bodyPr/>
          <a:lstStyle/>
          <a:p>
            <a:r>
              <a:rPr lang="en-US">
                <a:ea typeface="Calibri Light"/>
                <a:cs typeface="Calibri Light"/>
              </a:rPr>
              <a:t>Creeping Rate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03DF1-B5CC-A167-6AAB-80D0126CDB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743247"/>
            <a:ext cx="3453655" cy="455041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1400" b="1">
                <a:latin typeface="Calibri"/>
                <a:ea typeface="Calibri"/>
                <a:cs typeface="Calibri"/>
              </a:rPr>
              <a:t>Data Functions and Transactional Functions</a:t>
            </a:r>
          </a:p>
          <a:p>
            <a:pPr marL="0" indent="0">
              <a:buNone/>
            </a:pPr>
            <a:r>
              <a:rPr lang="en-US" sz="1300" b="1">
                <a:latin typeface="Calibri"/>
                <a:ea typeface="Calibri"/>
                <a:cs typeface="Calibri"/>
              </a:rPr>
              <a:t>IFL:</a:t>
            </a:r>
            <a:br>
              <a:rPr lang="en-US" sz="1300" b="1">
                <a:latin typeface="Calibri"/>
                <a:ea typeface="Calibri"/>
                <a:cs typeface="Calibri"/>
              </a:rPr>
            </a:br>
            <a:r>
              <a:rPr lang="en-US" sz="1300">
                <a:latin typeface="Calibri"/>
                <a:ea typeface="Calibri"/>
                <a:cs typeface="Calibri"/>
              </a:rPr>
              <a:t>User app preferences. Low, 7.</a:t>
            </a:r>
            <a:br>
              <a:rPr lang="en-US" sz="1300">
                <a:latin typeface="Calibri"/>
                <a:ea typeface="Calibri"/>
                <a:cs typeface="Calibri"/>
              </a:rPr>
            </a:br>
            <a:r>
              <a:rPr lang="en-US" sz="1300">
                <a:latin typeface="Calibri"/>
                <a:ea typeface="Calibri"/>
                <a:cs typeface="Calibri"/>
              </a:rPr>
              <a:t>Calculated route. High, 15.</a:t>
            </a:r>
            <a:br>
              <a:rPr lang="en-US" sz="1300">
                <a:latin typeface="Calibri"/>
                <a:ea typeface="Calibri"/>
                <a:cs typeface="Calibri"/>
              </a:rPr>
            </a:br>
            <a:r>
              <a:rPr lang="en-US" sz="1300">
                <a:latin typeface="Calibri"/>
                <a:ea typeface="Calibri"/>
                <a:cs typeface="Calibri"/>
              </a:rPr>
              <a:t>Audio. Low, 7.</a:t>
            </a:r>
            <a:endParaRPr lang="en-US" sz="1300" b="1">
              <a:latin typeface="Calibri"/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US" sz="1300" b="1">
                <a:latin typeface="Calibri"/>
                <a:ea typeface="Calibri"/>
                <a:cs typeface="Calibri"/>
              </a:rPr>
              <a:t>EIF:</a:t>
            </a:r>
            <a:br>
              <a:rPr lang="en-US" sz="1300" b="1">
                <a:latin typeface="Calibri"/>
                <a:ea typeface="Calibri"/>
                <a:cs typeface="Calibri"/>
              </a:rPr>
            </a:br>
            <a:r>
              <a:rPr lang="en-US" sz="1300">
                <a:latin typeface="Calibri"/>
                <a:ea typeface="Calibri"/>
                <a:cs typeface="Calibri"/>
              </a:rPr>
              <a:t>GPS / Map data. High, 10.</a:t>
            </a:r>
            <a:br>
              <a:rPr lang="en-US" sz="1300">
                <a:latin typeface="Calibri"/>
                <a:ea typeface="Calibri"/>
                <a:cs typeface="Calibri"/>
              </a:rPr>
            </a:br>
            <a:r>
              <a:rPr lang="en-US" sz="1300">
                <a:latin typeface="Calibri"/>
                <a:ea typeface="Calibri"/>
                <a:cs typeface="Calibri"/>
              </a:rPr>
              <a:t>Obstacle Detection. High, 10.</a:t>
            </a:r>
            <a:br>
              <a:rPr lang="en-US" sz="1300">
                <a:latin typeface="Calibri"/>
                <a:ea typeface="Calibri"/>
                <a:cs typeface="Calibri"/>
              </a:rPr>
            </a:br>
            <a:r>
              <a:rPr lang="en-US" sz="1300">
                <a:latin typeface="Calibri"/>
                <a:ea typeface="Calibri"/>
                <a:cs typeface="Calibri"/>
              </a:rPr>
              <a:t>Emergency features. Low, 5.</a:t>
            </a:r>
            <a:endParaRPr lang="en-US" sz="1300" b="1">
              <a:latin typeface="Calibri"/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US" sz="1300" b="1">
                <a:latin typeface="Calibri"/>
                <a:ea typeface="Calibri"/>
                <a:cs typeface="Calibri"/>
              </a:rPr>
              <a:t>EI:</a:t>
            </a:r>
            <a:br>
              <a:rPr lang="en-US" sz="1300" b="1">
                <a:latin typeface="Calibri"/>
                <a:ea typeface="Calibri"/>
                <a:cs typeface="Calibri"/>
              </a:rPr>
            </a:br>
            <a:r>
              <a:rPr lang="en-US" sz="1300">
                <a:latin typeface="Calibri"/>
                <a:ea typeface="Calibri"/>
                <a:cs typeface="Calibri"/>
              </a:rPr>
              <a:t>User voice commands. Average, 4.</a:t>
            </a:r>
            <a:br>
              <a:rPr lang="en-US" sz="1300">
                <a:latin typeface="Calibri"/>
                <a:ea typeface="Calibri"/>
                <a:cs typeface="Calibri"/>
              </a:rPr>
            </a:br>
            <a:r>
              <a:rPr lang="en-US" sz="1300">
                <a:latin typeface="Calibri"/>
                <a:ea typeface="Calibri"/>
                <a:cs typeface="Calibri"/>
              </a:rPr>
              <a:t>User screen inputs. Low, 3.</a:t>
            </a:r>
            <a:br>
              <a:rPr lang="en-US" sz="1300">
                <a:latin typeface="Calibri"/>
                <a:ea typeface="Calibri"/>
                <a:cs typeface="Calibri"/>
              </a:rPr>
            </a:br>
            <a:r>
              <a:rPr lang="en-US" sz="1300">
                <a:latin typeface="Calibri"/>
                <a:ea typeface="Calibri"/>
                <a:cs typeface="Calibri"/>
              </a:rPr>
              <a:t>Camera input. Low, 3.</a:t>
            </a:r>
            <a:br>
              <a:rPr lang="en-US" sz="1300">
                <a:latin typeface="Calibri"/>
                <a:ea typeface="Calibri"/>
                <a:cs typeface="Calibri"/>
              </a:rPr>
            </a:br>
            <a:r>
              <a:rPr lang="en-US" sz="1300">
                <a:latin typeface="Calibri"/>
                <a:ea typeface="Calibri"/>
                <a:cs typeface="Calibri"/>
              </a:rPr>
              <a:t>Map / GPS APIs. Average, 4.</a:t>
            </a:r>
            <a:br>
              <a:rPr lang="en-US" sz="1300">
                <a:latin typeface="Calibri"/>
                <a:ea typeface="Calibri"/>
                <a:cs typeface="Calibri"/>
              </a:rPr>
            </a:br>
            <a:r>
              <a:rPr lang="en-US" sz="1300">
                <a:latin typeface="Calibri"/>
                <a:ea typeface="Calibri"/>
                <a:cs typeface="Calibri"/>
              </a:rPr>
              <a:t>Obstacle detection API. High, 6.</a:t>
            </a:r>
          </a:p>
          <a:p>
            <a:pPr marL="0" indent="0">
              <a:buNone/>
            </a:pPr>
            <a:r>
              <a:rPr lang="en-US" sz="1300" b="1">
                <a:latin typeface="Calibri"/>
                <a:ea typeface="Calibri"/>
                <a:cs typeface="Calibri"/>
              </a:rPr>
              <a:t>EO:</a:t>
            </a:r>
            <a:br>
              <a:rPr lang="en-US" sz="1300" b="1">
                <a:latin typeface="Calibri"/>
                <a:ea typeface="Calibri"/>
                <a:cs typeface="Calibri"/>
              </a:rPr>
            </a:br>
            <a:r>
              <a:rPr lang="en-US" sz="1300">
                <a:latin typeface="Calibri"/>
                <a:ea typeface="Calibri"/>
                <a:cs typeface="Calibri"/>
              </a:rPr>
              <a:t>Audio instructions. Average, 5.</a:t>
            </a:r>
            <a:br>
              <a:rPr lang="en-US" sz="1300">
                <a:latin typeface="Calibri"/>
                <a:ea typeface="Calibri"/>
                <a:cs typeface="Calibri"/>
              </a:rPr>
            </a:br>
            <a:r>
              <a:rPr lang="en-US" sz="1300">
                <a:latin typeface="Calibri"/>
                <a:ea typeface="Calibri"/>
                <a:cs typeface="Calibri"/>
              </a:rPr>
              <a:t>Audio alerts. Low, 4.</a:t>
            </a:r>
            <a:br>
              <a:rPr lang="en-US" sz="1300">
                <a:latin typeface="Calibri"/>
                <a:ea typeface="Calibri"/>
                <a:cs typeface="Calibri"/>
              </a:rPr>
            </a:br>
            <a:r>
              <a:rPr lang="en-US" sz="1300">
                <a:latin typeface="Calibri"/>
                <a:ea typeface="Calibri"/>
                <a:cs typeface="Calibri"/>
              </a:rPr>
              <a:t>GUI. Low, 4.</a:t>
            </a:r>
            <a:br>
              <a:rPr lang="en-US" sz="1300">
                <a:latin typeface="Calibri"/>
                <a:ea typeface="Calibri"/>
                <a:cs typeface="Calibri"/>
              </a:rPr>
            </a:br>
            <a:r>
              <a:rPr lang="en-US" sz="1300">
                <a:latin typeface="Calibri"/>
                <a:ea typeface="Calibri"/>
                <a:cs typeface="Calibri"/>
              </a:rPr>
              <a:t>Vibrations. Low, 4.</a:t>
            </a:r>
            <a:endParaRPr lang="en-US" sz="1300" b="1">
              <a:latin typeface="Calibri"/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US" sz="1300" b="1">
                <a:latin typeface="Calibri"/>
                <a:ea typeface="Calibri"/>
                <a:cs typeface="Calibri"/>
              </a:rPr>
              <a:t>EQ:</a:t>
            </a:r>
            <a:br>
              <a:rPr lang="en-US" sz="1300" b="1">
                <a:latin typeface="Calibri"/>
                <a:ea typeface="Calibri"/>
                <a:cs typeface="Calibri"/>
              </a:rPr>
            </a:br>
            <a:r>
              <a:rPr lang="en-US" sz="1300">
                <a:latin typeface="Calibri"/>
                <a:ea typeface="Calibri"/>
                <a:cs typeface="Calibri"/>
              </a:rPr>
              <a:t>User location request. Low, 3.</a:t>
            </a:r>
            <a:endParaRPr lang="en-US" sz="1300" b="1">
              <a:latin typeface="Calibri"/>
              <a:ea typeface="Calibri"/>
              <a:cs typeface="Calibri"/>
            </a:endParaRPr>
          </a:p>
          <a:p>
            <a:pPr marL="0" indent="0">
              <a:buNone/>
            </a:pPr>
            <a:endParaRPr lang="en-US" sz="1200" b="1">
              <a:latin typeface="Calibri"/>
              <a:ea typeface="Calibri"/>
              <a:cs typeface="Calibri"/>
            </a:endParaRPr>
          </a:p>
          <a:p>
            <a:endParaRPr lang="en-US" sz="1200">
              <a:latin typeface="Arial"/>
              <a:ea typeface="Calibri"/>
              <a:cs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151D05-F60A-9F0E-B9EA-814C3D292EF8}"/>
              </a:ext>
            </a:extLst>
          </p:cNvPr>
          <p:cNvSpPr txBox="1"/>
          <p:nvPr/>
        </p:nvSpPr>
        <p:spPr>
          <a:xfrm>
            <a:off x="5328238" y="1740242"/>
            <a:ext cx="3601061" cy="45243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>
                <a:ea typeface="Calibri"/>
                <a:cs typeface="Calibri"/>
              </a:rPr>
              <a:t>Development Function Point Count</a:t>
            </a:r>
          </a:p>
          <a:p>
            <a:br>
              <a:rPr lang="en-US" sz="1400" b="1">
                <a:ea typeface="Calibri"/>
                <a:cs typeface="Calibri"/>
              </a:rPr>
            </a:br>
            <a:r>
              <a:rPr lang="en-US">
                <a:ea typeface="Calibri"/>
                <a:cs typeface="Calibri"/>
              </a:rPr>
              <a:t>Development Function Point Count (DFP):</a:t>
            </a:r>
            <a:br>
              <a:rPr lang="en-US">
                <a:ea typeface="Calibri"/>
                <a:cs typeface="Calibri"/>
              </a:rPr>
            </a:br>
            <a:r>
              <a:rPr lang="en-US">
                <a:ea typeface="Calibri"/>
                <a:cs typeface="Calibri"/>
              </a:rPr>
              <a:t>ADD + CFP = 0 + 94 = 94</a:t>
            </a:r>
          </a:p>
          <a:p>
            <a:endParaRPr lang="en-US">
              <a:ea typeface="Calibri"/>
              <a:cs typeface="Calibri"/>
            </a:endParaRPr>
          </a:p>
          <a:p>
            <a:r>
              <a:rPr lang="en-US" b="1">
                <a:ea typeface="Calibri"/>
                <a:cs typeface="Calibri"/>
              </a:rPr>
              <a:t>Creep Rate</a:t>
            </a:r>
          </a:p>
          <a:p>
            <a:endParaRPr lang="en-US">
              <a:ea typeface="Calibri"/>
              <a:cs typeface="Calibri"/>
            </a:endParaRPr>
          </a:p>
          <a:p>
            <a:r>
              <a:rPr lang="en-US">
                <a:ea typeface="Calibri"/>
                <a:cs typeface="Calibri"/>
              </a:rPr>
              <a:t>Estimated beginning number of FPs: 94</a:t>
            </a:r>
            <a:br>
              <a:rPr lang="en-US">
                <a:ea typeface="Calibri"/>
                <a:cs typeface="Calibri"/>
              </a:rPr>
            </a:br>
            <a:r>
              <a:rPr lang="en-US">
                <a:ea typeface="Calibri"/>
                <a:cs typeface="Calibri"/>
              </a:rPr>
              <a:t>Estimated end number of FPs: 144</a:t>
            </a:r>
            <a:br>
              <a:rPr lang="en-US">
                <a:ea typeface="Calibri"/>
                <a:cs typeface="Calibri"/>
              </a:rPr>
            </a:br>
            <a:r>
              <a:rPr lang="en-US">
                <a:ea typeface="Calibri"/>
                <a:cs typeface="Calibri"/>
              </a:rPr>
              <a:t>Number of months for project: 2</a:t>
            </a:r>
            <a:br>
              <a:rPr lang="en-US">
                <a:ea typeface="Calibri"/>
                <a:cs typeface="Calibri"/>
              </a:rPr>
            </a:br>
            <a:r>
              <a:rPr lang="en-US">
                <a:ea typeface="Calibri"/>
                <a:cs typeface="Calibri"/>
              </a:rPr>
              <a:t>Number of group members: 5</a:t>
            </a:r>
            <a:br>
              <a:rPr lang="en-US">
                <a:ea typeface="Calibri"/>
                <a:cs typeface="Calibri"/>
              </a:rPr>
            </a:br>
            <a:r>
              <a:rPr lang="en-US" u="sng">
                <a:ea typeface="Calibri"/>
                <a:cs typeface="Calibri"/>
              </a:rPr>
              <a:t>Creep Rate:</a:t>
            </a:r>
            <a:r>
              <a:rPr lang="en-US">
                <a:ea typeface="Calibri"/>
                <a:cs typeface="Calibri"/>
              </a:rPr>
              <a:t> </a:t>
            </a:r>
            <a:br>
              <a:rPr lang="en-US">
                <a:ea typeface="Calibri"/>
                <a:cs typeface="Calibri"/>
              </a:rPr>
            </a:br>
            <a:r>
              <a:rPr lang="en-US">
                <a:ea typeface="Calibri"/>
                <a:cs typeface="Calibri"/>
              </a:rPr>
              <a:t>(((144 – 94) / 94) / 2 ) / 5 = </a:t>
            </a:r>
            <a:r>
              <a:rPr lang="en-US" b="1">
                <a:ea typeface="Calibri"/>
                <a:cs typeface="Calibri"/>
              </a:rPr>
              <a:t>5.2%</a:t>
            </a:r>
          </a:p>
        </p:txBody>
      </p:sp>
    </p:spTree>
    <p:extLst>
      <p:ext uri="{BB962C8B-B14F-4D97-AF65-F5344CB8AC3E}">
        <p14:creationId xmlns:p14="http://schemas.microsoft.com/office/powerpoint/2010/main" val="15695601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F208B4-9FA5-FA9F-5264-D92601205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  <a:ea typeface="Calibri Light"/>
                <a:cs typeface="Calibri Light"/>
              </a:rPr>
              <a:t>Scenario 2 Analysis</a:t>
            </a: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5B00CE-B336-56FC-F1D4-E14EBD44E4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700" b="1">
                <a:latin typeface="Arial"/>
                <a:cs typeface="Arial"/>
              </a:rPr>
              <a:t>What if there are obstacles on the stairway?</a:t>
            </a:r>
            <a:br>
              <a:rPr lang="en-US" sz="1700">
                <a:latin typeface="Arial"/>
                <a:cs typeface="Arial"/>
              </a:rPr>
            </a:br>
            <a:r>
              <a:rPr lang="en-US" sz="1700">
                <a:latin typeface="Arial"/>
                <a:cs typeface="Arial"/>
              </a:rPr>
              <a:t>Can the app calculate an alternative route?</a:t>
            </a:r>
            <a:br>
              <a:rPr lang="en-US" sz="1700">
                <a:latin typeface="Arial"/>
                <a:cs typeface="Arial"/>
              </a:rPr>
            </a:br>
            <a:r>
              <a:rPr lang="en-US" sz="1700">
                <a:latin typeface="Arial"/>
                <a:cs typeface="Arial"/>
              </a:rPr>
              <a:t>Can the app alert the user of the obstacle on the stairway?</a:t>
            </a:r>
            <a:br>
              <a:rPr lang="en-US" sz="1700">
                <a:latin typeface="Arial"/>
                <a:cs typeface="Arial"/>
              </a:rPr>
            </a:br>
            <a:r>
              <a:rPr lang="en-US" sz="1700">
                <a:latin typeface="Arial"/>
                <a:cs typeface="Arial"/>
              </a:rPr>
              <a:t>Can the app navigate the user through the stairway and obstacles?</a:t>
            </a:r>
            <a:endParaRPr lang="en-US" sz="1700">
              <a:effectLst/>
              <a:latin typeface="Arial"/>
              <a:cs typeface="Arial"/>
            </a:endParaRPr>
          </a:p>
          <a:p>
            <a:r>
              <a:rPr lang="en-US" sz="1700" b="1">
                <a:latin typeface="Arial"/>
                <a:cs typeface="Arial"/>
              </a:rPr>
              <a:t>Who should the app notify?</a:t>
            </a:r>
            <a:br>
              <a:rPr lang="en-US" sz="1700">
                <a:latin typeface="Arial"/>
                <a:cs typeface="Arial"/>
              </a:rPr>
            </a:br>
            <a:r>
              <a:rPr lang="en-US" sz="1700">
                <a:latin typeface="Arial"/>
                <a:cs typeface="Arial"/>
              </a:rPr>
              <a:t>Just the user.</a:t>
            </a:r>
            <a:br>
              <a:rPr lang="en-US" sz="1700">
                <a:latin typeface="Arial"/>
                <a:cs typeface="Arial"/>
              </a:rPr>
            </a:br>
            <a:r>
              <a:rPr lang="en-US" sz="1700">
                <a:latin typeface="Arial"/>
                <a:cs typeface="Arial"/>
              </a:rPr>
              <a:t>A caretaker and the user.</a:t>
            </a:r>
            <a:br>
              <a:rPr lang="en-US" sz="1700">
                <a:latin typeface="Arial"/>
                <a:cs typeface="Arial"/>
              </a:rPr>
            </a:br>
            <a:r>
              <a:rPr lang="en-US" sz="1700">
                <a:latin typeface="Arial"/>
                <a:cs typeface="Arial"/>
              </a:rPr>
              <a:t>Any nearby persons.</a:t>
            </a:r>
          </a:p>
          <a:p>
            <a:r>
              <a:rPr lang="en-US" sz="1700" b="1">
                <a:latin typeface="Arial"/>
                <a:cs typeface="Arial"/>
              </a:rPr>
              <a:t>What kind of stairways should be detected by the app?</a:t>
            </a:r>
            <a:br>
              <a:rPr lang="en-US" sz="1700">
                <a:latin typeface="Arial"/>
                <a:cs typeface="Arial"/>
              </a:rPr>
            </a:br>
            <a:r>
              <a:rPr lang="en-US" sz="1700">
                <a:latin typeface="Arial"/>
                <a:cs typeface="Arial"/>
              </a:rPr>
              <a:t>Stairways with many steps.</a:t>
            </a:r>
            <a:br>
              <a:rPr lang="en-US" sz="1700">
                <a:latin typeface="Arial"/>
                <a:cs typeface="Arial"/>
              </a:rPr>
            </a:br>
            <a:r>
              <a:rPr lang="en-US" sz="1700">
                <a:latin typeface="Arial"/>
                <a:cs typeface="Arial"/>
              </a:rPr>
              <a:t>Any stairway with 1 or more steps.</a:t>
            </a:r>
            <a:br>
              <a:rPr lang="en-US" sz="1700">
                <a:latin typeface="Arial"/>
                <a:cs typeface="Arial"/>
              </a:rPr>
            </a:br>
            <a:r>
              <a:rPr lang="en-US" sz="1700">
                <a:latin typeface="Arial"/>
                <a:cs typeface="Arial"/>
              </a:rPr>
              <a:t>Stairways with no steps (ramps).</a:t>
            </a:r>
          </a:p>
          <a:p>
            <a:r>
              <a:rPr lang="en-US" sz="1700" b="1">
                <a:latin typeface="Arial"/>
                <a:cs typeface="Arial"/>
              </a:rPr>
              <a:t>When should the app alert the user of a stairway?</a:t>
            </a:r>
            <a:br>
              <a:rPr lang="en-US" sz="1700">
                <a:latin typeface="Arial"/>
                <a:cs typeface="Arial"/>
              </a:rPr>
            </a:br>
            <a:r>
              <a:rPr lang="en-US" sz="1700">
                <a:latin typeface="Arial"/>
                <a:cs typeface="Arial"/>
              </a:rPr>
              <a:t>Immediately when the user reaches the start of the stairway.</a:t>
            </a:r>
            <a:br>
              <a:rPr lang="en-US" sz="1700">
                <a:latin typeface="Arial"/>
                <a:cs typeface="Arial"/>
              </a:rPr>
            </a:br>
            <a:r>
              <a:rPr lang="en-US" sz="1700">
                <a:latin typeface="Arial"/>
                <a:cs typeface="Arial"/>
              </a:rPr>
              <a:t>When the user is approaching the stairway.</a:t>
            </a:r>
            <a:br>
              <a:rPr lang="en-US" sz="1700">
                <a:latin typeface="Arial"/>
                <a:cs typeface="Arial"/>
              </a:rPr>
            </a:br>
            <a:r>
              <a:rPr lang="en-US" sz="1700">
                <a:latin typeface="Arial"/>
                <a:cs typeface="Arial"/>
              </a:rPr>
              <a:t>When the app first calculates the route.</a:t>
            </a:r>
          </a:p>
          <a:p>
            <a:r>
              <a:rPr lang="en-US" sz="1700" b="1">
                <a:latin typeface="Arial"/>
                <a:cs typeface="Arial"/>
              </a:rPr>
              <a:t>How should the app alert the user of a stairway?</a:t>
            </a:r>
            <a:br>
              <a:rPr lang="en-US" sz="1700">
                <a:latin typeface="Arial"/>
                <a:cs typeface="Arial"/>
              </a:rPr>
            </a:br>
            <a:r>
              <a:rPr lang="en-US" sz="1700">
                <a:latin typeface="Arial"/>
                <a:cs typeface="Arial"/>
              </a:rPr>
              <a:t>Vibration.</a:t>
            </a:r>
            <a:br>
              <a:rPr lang="en-US" sz="1700">
                <a:latin typeface="Arial"/>
                <a:cs typeface="Arial"/>
              </a:rPr>
            </a:br>
            <a:r>
              <a:rPr lang="en-US" sz="1700">
                <a:latin typeface="Arial"/>
                <a:cs typeface="Arial"/>
              </a:rPr>
              <a:t>Voice.</a:t>
            </a:r>
            <a:br>
              <a:rPr lang="en-US" sz="1700">
                <a:latin typeface="Arial"/>
                <a:cs typeface="Arial"/>
              </a:rPr>
            </a:br>
            <a:r>
              <a:rPr lang="en-US" sz="1700">
                <a:latin typeface="Arial"/>
                <a:cs typeface="Arial"/>
              </a:rPr>
              <a:t>Alert noise.</a:t>
            </a:r>
          </a:p>
          <a:p>
            <a:endParaRPr lang="en-US" sz="1700">
              <a:latin typeface="Arial"/>
              <a:cs typeface="Arial"/>
            </a:endParaRPr>
          </a:p>
          <a:p>
            <a:endParaRPr lang="en-US" sz="17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602861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9D4E80-D000-0A85-A5B8-509C784C5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  <a:ea typeface="Calibri Light"/>
                <a:cs typeface="Calibri Light"/>
              </a:rPr>
              <a:t>Comparisons</a:t>
            </a:r>
            <a:endParaRPr lang="en-US" sz="4000">
              <a:solidFill>
                <a:srgbClr val="FFFFFF"/>
              </a:solidFill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DEE41F0-87F1-AAEA-2B77-479E28A252F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0002768"/>
              </p:ext>
            </p:extLst>
          </p:nvPr>
        </p:nvGraphicFramePr>
        <p:xfrm>
          <a:off x="644056" y="2459896"/>
          <a:ext cx="10927827" cy="34981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3139">
                  <a:extLst>
                    <a:ext uri="{9D8B030D-6E8A-4147-A177-3AD203B41FA5}">
                      <a16:colId xmlns:a16="http://schemas.microsoft.com/office/drawing/2014/main" val="1033287645"/>
                    </a:ext>
                  </a:extLst>
                </a:gridCol>
                <a:gridCol w="1093139">
                  <a:extLst>
                    <a:ext uri="{9D8B030D-6E8A-4147-A177-3AD203B41FA5}">
                      <a16:colId xmlns:a16="http://schemas.microsoft.com/office/drawing/2014/main" val="22038609"/>
                    </a:ext>
                  </a:extLst>
                </a:gridCol>
                <a:gridCol w="1089576">
                  <a:extLst>
                    <a:ext uri="{9D8B030D-6E8A-4147-A177-3AD203B41FA5}">
                      <a16:colId xmlns:a16="http://schemas.microsoft.com/office/drawing/2014/main" val="4020711594"/>
                    </a:ext>
                  </a:extLst>
                </a:gridCol>
                <a:gridCol w="1093139">
                  <a:extLst>
                    <a:ext uri="{9D8B030D-6E8A-4147-A177-3AD203B41FA5}">
                      <a16:colId xmlns:a16="http://schemas.microsoft.com/office/drawing/2014/main" val="201287470"/>
                    </a:ext>
                  </a:extLst>
                </a:gridCol>
                <a:gridCol w="1093139">
                  <a:extLst>
                    <a:ext uri="{9D8B030D-6E8A-4147-A177-3AD203B41FA5}">
                      <a16:colId xmlns:a16="http://schemas.microsoft.com/office/drawing/2014/main" val="1909712940"/>
                    </a:ext>
                  </a:extLst>
                </a:gridCol>
                <a:gridCol w="1093139">
                  <a:extLst>
                    <a:ext uri="{9D8B030D-6E8A-4147-A177-3AD203B41FA5}">
                      <a16:colId xmlns:a16="http://schemas.microsoft.com/office/drawing/2014/main" val="2006242990"/>
                    </a:ext>
                  </a:extLst>
                </a:gridCol>
                <a:gridCol w="1093139">
                  <a:extLst>
                    <a:ext uri="{9D8B030D-6E8A-4147-A177-3AD203B41FA5}">
                      <a16:colId xmlns:a16="http://schemas.microsoft.com/office/drawing/2014/main" val="2815126622"/>
                    </a:ext>
                  </a:extLst>
                </a:gridCol>
                <a:gridCol w="1093139">
                  <a:extLst>
                    <a:ext uri="{9D8B030D-6E8A-4147-A177-3AD203B41FA5}">
                      <a16:colId xmlns:a16="http://schemas.microsoft.com/office/drawing/2014/main" val="2852556555"/>
                    </a:ext>
                  </a:extLst>
                </a:gridCol>
                <a:gridCol w="1093139">
                  <a:extLst>
                    <a:ext uri="{9D8B030D-6E8A-4147-A177-3AD203B41FA5}">
                      <a16:colId xmlns:a16="http://schemas.microsoft.com/office/drawing/2014/main" val="3992224257"/>
                    </a:ext>
                  </a:extLst>
                </a:gridCol>
                <a:gridCol w="1093139">
                  <a:extLst>
                    <a:ext uri="{9D8B030D-6E8A-4147-A177-3AD203B41FA5}">
                      <a16:colId xmlns:a16="http://schemas.microsoft.com/office/drawing/2014/main" val="4015054817"/>
                    </a:ext>
                  </a:extLst>
                </a:gridCol>
              </a:tblGrid>
              <a:tr h="988614"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95059" marR="95059" marT="47530" marB="47530"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Cane</a:t>
                      </a:r>
                    </a:p>
                  </a:txBody>
                  <a:tcPr marL="95059" marR="95059" marT="47530" marB="47530"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Dog</a:t>
                      </a:r>
                    </a:p>
                  </a:txBody>
                  <a:tcPr marL="95059" marR="95059" marT="47530" marB="47530"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Stevie</a:t>
                      </a:r>
                    </a:p>
                  </a:txBody>
                  <a:tcPr marL="95059" marR="95059" marT="47530" marB="47530"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Theia</a:t>
                      </a:r>
                    </a:p>
                  </a:txBody>
                  <a:tcPr marL="95059" marR="95059" marT="47530" marB="47530"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Stevie + Cane</a:t>
                      </a:r>
                    </a:p>
                  </a:txBody>
                  <a:tcPr marL="95059" marR="95059" marT="47530" marB="47530"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Stevie + Dog</a:t>
                      </a:r>
                    </a:p>
                  </a:txBody>
                  <a:tcPr marL="95059" marR="95059" marT="47530" marB="47530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900"/>
                        <a:t>Stevie + Theia</a:t>
                      </a:r>
                    </a:p>
                  </a:txBody>
                  <a:tcPr marL="95058" marR="95058" marT="47530" marB="47530"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Stevie + Cane + Theia</a:t>
                      </a:r>
                    </a:p>
                  </a:txBody>
                  <a:tcPr marL="95059" marR="95059" marT="47530" marB="47530"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Stevie + Dog + Theia</a:t>
                      </a:r>
                    </a:p>
                  </a:txBody>
                  <a:tcPr marL="95059" marR="95059" marT="47530" marB="47530"/>
                </a:tc>
                <a:extLst>
                  <a:ext uri="{0D108BD9-81ED-4DB2-BD59-A6C34878D82A}">
                    <a16:rowId xmlns:a16="http://schemas.microsoft.com/office/drawing/2014/main" val="4246079219"/>
                  </a:ext>
                </a:extLst>
              </a:tr>
              <a:tr h="418260">
                <a:tc>
                  <a:txBody>
                    <a:bodyPr/>
                    <a:lstStyle/>
                    <a:p>
                      <a:r>
                        <a:rPr lang="en-US" sz="1900"/>
                        <a:t>See</a:t>
                      </a:r>
                    </a:p>
                  </a:txBody>
                  <a:tcPr marL="95059" marR="95059" marT="47530" marB="47530"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No</a:t>
                      </a:r>
                    </a:p>
                  </a:txBody>
                  <a:tcPr marL="95059" marR="95059" marT="47530" marB="47530"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Yes</a:t>
                      </a:r>
                    </a:p>
                  </a:txBody>
                  <a:tcPr marL="95059" marR="95059" marT="47530" marB="47530"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No</a:t>
                      </a:r>
                    </a:p>
                  </a:txBody>
                  <a:tcPr marL="95059" marR="95059" marT="47530" marB="47530"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Yes</a:t>
                      </a:r>
                    </a:p>
                  </a:txBody>
                  <a:tcPr marL="95059" marR="95059" marT="47530" marB="47530"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No</a:t>
                      </a:r>
                    </a:p>
                  </a:txBody>
                  <a:tcPr marL="95059" marR="95059" marT="47530" marB="47530"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Yes</a:t>
                      </a:r>
                    </a:p>
                  </a:txBody>
                  <a:tcPr marL="95059" marR="95059" marT="47530" marB="47530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900"/>
                        <a:t>Yes</a:t>
                      </a:r>
                    </a:p>
                  </a:txBody>
                  <a:tcPr marL="95058" marR="95058" marT="47530" marB="47530"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Yes</a:t>
                      </a:r>
                    </a:p>
                  </a:txBody>
                  <a:tcPr marL="95059" marR="95059" marT="47530" marB="47530"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Yes</a:t>
                      </a:r>
                    </a:p>
                  </a:txBody>
                  <a:tcPr marL="95059" marR="95059" marT="47530" marB="47530"/>
                </a:tc>
                <a:extLst>
                  <a:ext uri="{0D108BD9-81ED-4DB2-BD59-A6C34878D82A}">
                    <a16:rowId xmlns:a16="http://schemas.microsoft.com/office/drawing/2014/main" val="4082945629"/>
                  </a:ext>
                </a:extLst>
              </a:tr>
              <a:tr h="418260">
                <a:tc>
                  <a:txBody>
                    <a:bodyPr/>
                    <a:lstStyle/>
                    <a:p>
                      <a:r>
                        <a:rPr lang="en-US" sz="1900"/>
                        <a:t>Feel</a:t>
                      </a:r>
                    </a:p>
                  </a:txBody>
                  <a:tcPr marL="95059" marR="95059" marT="47530" marB="47530"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Yes</a:t>
                      </a:r>
                    </a:p>
                  </a:txBody>
                  <a:tcPr marL="95059" marR="95059" marT="47530" marB="47530"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Yes</a:t>
                      </a:r>
                    </a:p>
                  </a:txBody>
                  <a:tcPr marL="95059" marR="95059" marT="47530" marB="47530"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Yes</a:t>
                      </a:r>
                    </a:p>
                  </a:txBody>
                  <a:tcPr marL="95059" marR="95059" marT="47530" marB="47530"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No</a:t>
                      </a:r>
                    </a:p>
                  </a:txBody>
                  <a:tcPr marL="95059" marR="95059" marT="47530" marB="47530"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Yes</a:t>
                      </a:r>
                    </a:p>
                  </a:txBody>
                  <a:tcPr marL="95059" marR="95059" marT="47530" marB="47530"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Yes</a:t>
                      </a:r>
                    </a:p>
                  </a:txBody>
                  <a:tcPr marL="95059" marR="95059" marT="47530" marB="47530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900"/>
                        <a:t>Yes</a:t>
                      </a:r>
                    </a:p>
                  </a:txBody>
                  <a:tcPr marL="95058" marR="95058" marT="47530" marB="47530"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Yes</a:t>
                      </a:r>
                    </a:p>
                  </a:txBody>
                  <a:tcPr marL="95059" marR="95059" marT="47530" marB="47530"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Yes</a:t>
                      </a:r>
                    </a:p>
                  </a:txBody>
                  <a:tcPr marL="95059" marR="95059" marT="47530" marB="47530"/>
                </a:tc>
                <a:extLst>
                  <a:ext uri="{0D108BD9-81ED-4DB2-BD59-A6C34878D82A}">
                    <a16:rowId xmlns:a16="http://schemas.microsoft.com/office/drawing/2014/main" val="747244435"/>
                  </a:ext>
                </a:extLst>
              </a:tr>
              <a:tr h="418260">
                <a:tc>
                  <a:txBody>
                    <a:bodyPr/>
                    <a:lstStyle/>
                    <a:p>
                      <a:r>
                        <a:rPr lang="en-US" sz="1900"/>
                        <a:t>Hear</a:t>
                      </a:r>
                    </a:p>
                  </a:txBody>
                  <a:tcPr marL="95059" marR="95059" marT="47530" marB="47530"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No</a:t>
                      </a:r>
                    </a:p>
                  </a:txBody>
                  <a:tcPr marL="95059" marR="95059" marT="47530" marB="47530"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Yes</a:t>
                      </a:r>
                    </a:p>
                  </a:txBody>
                  <a:tcPr marL="95059" marR="95059" marT="47530" marB="47530"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Yes</a:t>
                      </a:r>
                    </a:p>
                  </a:txBody>
                  <a:tcPr marL="95059" marR="95059" marT="47530" marB="47530"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Yes</a:t>
                      </a:r>
                    </a:p>
                  </a:txBody>
                  <a:tcPr marL="95059" marR="95059" marT="47530" marB="47530"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Yes</a:t>
                      </a:r>
                    </a:p>
                  </a:txBody>
                  <a:tcPr marL="95059" marR="95059" marT="47530" marB="47530"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Yes</a:t>
                      </a:r>
                    </a:p>
                  </a:txBody>
                  <a:tcPr marL="95059" marR="95059" marT="47530" marB="47530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900"/>
                        <a:t>Yes</a:t>
                      </a:r>
                    </a:p>
                  </a:txBody>
                  <a:tcPr marL="95058" marR="95058" marT="47530" marB="47530"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Yes</a:t>
                      </a:r>
                    </a:p>
                  </a:txBody>
                  <a:tcPr marL="95059" marR="95059" marT="47530" marB="47530"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Yes</a:t>
                      </a:r>
                    </a:p>
                  </a:txBody>
                  <a:tcPr marL="95059" marR="95059" marT="47530" marB="47530"/>
                </a:tc>
                <a:extLst>
                  <a:ext uri="{0D108BD9-81ED-4DB2-BD59-A6C34878D82A}">
                    <a16:rowId xmlns:a16="http://schemas.microsoft.com/office/drawing/2014/main" val="2233274795"/>
                  </a:ext>
                </a:extLst>
              </a:tr>
              <a:tr h="418260">
                <a:tc>
                  <a:txBody>
                    <a:bodyPr/>
                    <a:lstStyle/>
                    <a:p>
                      <a:r>
                        <a:rPr lang="en-US" sz="1900"/>
                        <a:t>Talk</a:t>
                      </a:r>
                    </a:p>
                  </a:txBody>
                  <a:tcPr marL="95059" marR="95059" marT="47530" marB="47530"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No</a:t>
                      </a:r>
                    </a:p>
                  </a:txBody>
                  <a:tcPr marL="95059" marR="95059" marT="47530" marB="47530"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Bark</a:t>
                      </a:r>
                    </a:p>
                  </a:txBody>
                  <a:tcPr marL="95059" marR="95059" marT="47530" marB="47530"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Yes</a:t>
                      </a:r>
                    </a:p>
                  </a:txBody>
                  <a:tcPr marL="95059" marR="95059" marT="47530" marB="47530"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Yes</a:t>
                      </a:r>
                    </a:p>
                  </a:txBody>
                  <a:tcPr marL="95059" marR="95059" marT="47530" marB="47530"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Yes</a:t>
                      </a:r>
                    </a:p>
                  </a:txBody>
                  <a:tcPr marL="95059" marR="95059" marT="47530" marB="47530"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Yes</a:t>
                      </a:r>
                    </a:p>
                  </a:txBody>
                  <a:tcPr marL="95059" marR="95059" marT="47530" marB="47530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900"/>
                        <a:t>Yes</a:t>
                      </a:r>
                    </a:p>
                  </a:txBody>
                  <a:tcPr marL="95058" marR="95058" marT="47530" marB="47530"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Yes</a:t>
                      </a:r>
                    </a:p>
                  </a:txBody>
                  <a:tcPr marL="95059" marR="95059" marT="47530" marB="47530"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Yes</a:t>
                      </a:r>
                    </a:p>
                  </a:txBody>
                  <a:tcPr marL="95059" marR="95059" marT="47530" marB="47530"/>
                </a:tc>
                <a:extLst>
                  <a:ext uri="{0D108BD9-81ED-4DB2-BD59-A6C34878D82A}">
                    <a16:rowId xmlns:a16="http://schemas.microsoft.com/office/drawing/2014/main" val="3969804724"/>
                  </a:ext>
                </a:extLst>
              </a:tr>
              <a:tr h="418260">
                <a:tc>
                  <a:txBody>
                    <a:bodyPr/>
                    <a:lstStyle/>
                    <a:p>
                      <a:r>
                        <a:rPr lang="en-US" sz="1900"/>
                        <a:t>Think</a:t>
                      </a:r>
                    </a:p>
                  </a:txBody>
                  <a:tcPr marL="95059" marR="95059" marT="47530" marB="47530"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No</a:t>
                      </a:r>
                    </a:p>
                  </a:txBody>
                  <a:tcPr marL="95059" marR="95059" marT="47530" marB="47530"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Yes</a:t>
                      </a:r>
                    </a:p>
                  </a:txBody>
                  <a:tcPr marL="95059" marR="95059" marT="47530" marB="47530"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Yes</a:t>
                      </a:r>
                    </a:p>
                  </a:txBody>
                  <a:tcPr marL="95059" marR="95059" marT="47530" marB="47530"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Yes</a:t>
                      </a:r>
                    </a:p>
                  </a:txBody>
                  <a:tcPr marL="95059" marR="95059" marT="47530" marB="47530"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Yes</a:t>
                      </a:r>
                    </a:p>
                  </a:txBody>
                  <a:tcPr marL="95059" marR="95059" marT="47530" marB="47530"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Yes</a:t>
                      </a:r>
                    </a:p>
                  </a:txBody>
                  <a:tcPr marL="95059" marR="95059" marT="47530" marB="47530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900"/>
                        <a:t>Yes</a:t>
                      </a:r>
                    </a:p>
                  </a:txBody>
                  <a:tcPr marL="95058" marR="95058" marT="47530" marB="47530"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Yes</a:t>
                      </a:r>
                    </a:p>
                  </a:txBody>
                  <a:tcPr marL="95059" marR="95059" marT="47530" marB="47530"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Yes</a:t>
                      </a:r>
                    </a:p>
                  </a:txBody>
                  <a:tcPr marL="95059" marR="95059" marT="47530" marB="47530"/>
                </a:tc>
                <a:extLst>
                  <a:ext uri="{0D108BD9-81ED-4DB2-BD59-A6C34878D82A}">
                    <a16:rowId xmlns:a16="http://schemas.microsoft.com/office/drawing/2014/main" val="2952874887"/>
                  </a:ext>
                </a:extLst>
              </a:tr>
              <a:tr h="418260">
                <a:tc>
                  <a:txBody>
                    <a:bodyPr/>
                    <a:lstStyle/>
                    <a:p>
                      <a:r>
                        <a:rPr lang="en-US" sz="1900"/>
                        <a:t>Smell</a:t>
                      </a:r>
                    </a:p>
                  </a:txBody>
                  <a:tcPr marL="95059" marR="95059" marT="47530" marB="47530"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No</a:t>
                      </a:r>
                    </a:p>
                  </a:txBody>
                  <a:tcPr marL="95059" marR="95059" marT="47530" marB="47530"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Yes</a:t>
                      </a:r>
                    </a:p>
                  </a:txBody>
                  <a:tcPr marL="95059" marR="95059" marT="47530" marB="47530"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Yes</a:t>
                      </a:r>
                    </a:p>
                  </a:txBody>
                  <a:tcPr marL="95059" marR="95059" marT="47530" marB="47530"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No</a:t>
                      </a:r>
                    </a:p>
                  </a:txBody>
                  <a:tcPr marL="95059" marR="95059" marT="47530" marB="47530"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Yes</a:t>
                      </a:r>
                    </a:p>
                  </a:txBody>
                  <a:tcPr marL="95059" marR="95059" marT="47530" marB="47530"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Yes</a:t>
                      </a:r>
                    </a:p>
                  </a:txBody>
                  <a:tcPr marL="95059" marR="95059" marT="47530" marB="47530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900"/>
                        <a:t>Yes</a:t>
                      </a:r>
                    </a:p>
                  </a:txBody>
                  <a:tcPr marL="95058" marR="95058" marT="47530" marB="47530"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Yes</a:t>
                      </a:r>
                    </a:p>
                  </a:txBody>
                  <a:tcPr marL="95059" marR="95059" marT="47530" marB="47530"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Yes</a:t>
                      </a:r>
                    </a:p>
                  </a:txBody>
                  <a:tcPr marL="95059" marR="95059" marT="47530" marB="47530"/>
                </a:tc>
                <a:extLst>
                  <a:ext uri="{0D108BD9-81ED-4DB2-BD59-A6C34878D82A}">
                    <a16:rowId xmlns:a16="http://schemas.microsoft.com/office/drawing/2014/main" val="17810489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E0E9DFC-F22C-10E5-4D79-FDB32348F544}"/>
              </a:ext>
            </a:extLst>
          </p:cNvPr>
          <p:cNvSpPr txBox="1"/>
          <p:nvPr/>
        </p:nvSpPr>
        <p:spPr>
          <a:xfrm>
            <a:off x="643581" y="5958702"/>
            <a:ext cx="9711036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i="1">
                <a:ea typeface="Calibri"/>
                <a:cs typeface="Calibri"/>
              </a:rPr>
              <a:t>Tables 1: comparisons between cane, dog, Stevie, and Theia</a:t>
            </a:r>
          </a:p>
        </p:txBody>
      </p:sp>
    </p:spTree>
    <p:extLst>
      <p:ext uri="{BB962C8B-B14F-4D97-AF65-F5344CB8AC3E}">
        <p14:creationId xmlns:p14="http://schemas.microsoft.com/office/powerpoint/2010/main" val="9654219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AE6F2518-B084-4896-AF52-66CC2144AA26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c6686c04-3ae2-409b-bb4a-32a5f39e628e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02DC2718FC457439BC4C6F831F67D24" ma:contentTypeVersion="6" ma:contentTypeDescription="Create a new document." ma:contentTypeScope="" ma:versionID="945edb27104ee0aca8c915c0a145e3fe">
  <xsd:schema xmlns:xsd="http://www.w3.org/2001/XMLSchema" xmlns:xs="http://www.w3.org/2001/XMLSchema" xmlns:p="http://schemas.microsoft.com/office/2006/metadata/properties" xmlns:ns3="c6686c04-3ae2-409b-bb4a-32a5f39e628e" targetNamespace="http://schemas.microsoft.com/office/2006/metadata/properties" ma:root="true" ma:fieldsID="d8c983cce706f50ede7a7bb8976d6381" ns3:_="">
    <xsd:import namespace="c6686c04-3ae2-409b-bb4a-32a5f39e628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ObjectDetectorVersions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6686c04-3ae2-409b-bb4a-32a5f39e628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3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0785568-0040-4824-9B74-253507CABBB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E7BCCB5-5E81-4EAD-99A2-CE0900E73A90}">
  <ds:schemaRefs>
    <ds:schemaRef ds:uri="c6686c04-3ae2-409b-bb4a-32a5f39e628e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2BCDD00C-7F8E-4757-9F4B-87F72B4EB3B5}">
  <ds:schemaRefs>
    <ds:schemaRef ds:uri="c6686c04-3ae2-409b-bb4a-32a5f39e628e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Application>Microsoft Office PowerPoint</Application>
  <PresentationFormat>Widescreen</PresentationFormat>
  <Slides>10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Phase 1 System Presentation</vt:lpstr>
      <vt:lpstr>TO-BE Scenario 1</vt:lpstr>
      <vt:lpstr>TO-BE Scenario 2</vt:lpstr>
      <vt:lpstr>TO-BE Scenario 3</vt:lpstr>
      <vt:lpstr>TO-BE Scenario 4</vt:lpstr>
      <vt:lpstr>TO-BE Scenario 5</vt:lpstr>
      <vt:lpstr>Creeping Rate</vt:lpstr>
      <vt:lpstr>Scenario 2 Analysis</vt:lpstr>
      <vt:lpstr>Comparisons</vt:lpstr>
      <vt:lpstr>Why THEIA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Phase 1 System Presentation</dc:title>
  <dc:creator>Gibson, Samuel Denny</dc:creator>
  <cp:revision>87</cp:revision>
  <dcterms:created xsi:type="dcterms:W3CDTF">2023-10-06T21:35:54Z</dcterms:created>
  <dcterms:modified xsi:type="dcterms:W3CDTF">2023-10-15T21:54:59Z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0x010100002DC2718FC457439BC4C6F831F67D24</vt:lpwstr>
  </property>
</Properties>
</file>