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774065" y="1031240"/>
            <a:ext cx="7703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Passport-based 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774065" y="2867025"/>
            <a:ext cx="90385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Deep Watermark: 主要针对surrogate model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774065" y="5035550"/>
            <a:ext cx="89369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Reversible Watermark</a:t>
            </a:r>
            <a:endParaRPr lang="en-US"/>
          </a:p>
        </p:txBody>
      </p:sp>
      <p:pic>
        <p:nvPicPr>
          <p:cNvPr id="9" name="Picture 8" descr="Screenshot from 2021-08-17 11-45-4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4065" y="5403850"/>
            <a:ext cx="6838950" cy="419100"/>
          </a:xfrm>
          <a:prstGeom prst="rect">
            <a:avLst/>
          </a:prstGeom>
        </p:spPr>
      </p:pic>
      <p:pic>
        <p:nvPicPr>
          <p:cNvPr id="10" name="Picture 9" descr="Screenshot from 2021-08-17 11-50-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65" y="1399540"/>
            <a:ext cx="7753350" cy="1419225"/>
          </a:xfrm>
          <a:prstGeom prst="rect">
            <a:avLst/>
          </a:prstGeom>
        </p:spPr>
      </p:pic>
      <p:pic>
        <p:nvPicPr>
          <p:cNvPr id="12" name="Picture 11" descr="Screenshot from 2021-08-17 11-52-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065" y="3235325"/>
            <a:ext cx="6972300" cy="18097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605155" y="290830"/>
            <a:ext cx="20034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sym typeface="+mn-ea"/>
              </a:rPr>
              <a:t>Passport-based </a:t>
            </a:r>
            <a:endParaRPr lang="en-US"/>
          </a:p>
        </p:txBody>
      </p:sp>
      <p:pic>
        <p:nvPicPr>
          <p:cNvPr id="10" name="Picture 9" descr="Screenshot from 2021-08-17 11-50-48"/>
          <p:cNvPicPr>
            <a:picLocks noChangeAspect="1"/>
          </p:cNvPicPr>
          <p:nvPr/>
        </p:nvPicPr>
        <p:blipFill>
          <a:blip r:embed="rId1"/>
          <a:srcRect t="29485" b="-29485"/>
          <a:stretch>
            <a:fillRect/>
          </a:stretch>
        </p:blipFill>
        <p:spPr>
          <a:xfrm>
            <a:off x="614680" y="1027430"/>
            <a:ext cx="7753350" cy="141922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14680" y="659130"/>
            <a:ext cx="7823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/>
              <a:t>Basis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14680" y="3993515"/>
            <a:ext cx="1122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/>
              <a:t>Improve</a:t>
            </a:r>
            <a:endParaRPr lang="en-US"/>
          </a:p>
        </p:txBody>
      </p:sp>
      <p:pic>
        <p:nvPicPr>
          <p:cNvPr id="8" name="Picture 7" descr="Screenshot from 2021-08-17 11-50-48"/>
          <p:cNvPicPr>
            <a:picLocks noChangeAspect="1"/>
          </p:cNvPicPr>
          <p:nvPr/>
        </p:nvPicPr>
        <p:blipFill>
          <a:blip r:embed="rId1"/>
          <a:srcRect t="-67069" b="67069"/>
          <a:stretch>
            <a:fillRect/>
          </a:stretch>
        </p:blipFill>
        <p:spPr>
          <a:xfrm>
            <a:off x="614680" y="3385820"/>
            <a:ext cx="7753350" cy="141922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614680" y="1963420"/>
            <a:ext cx="11635740" cy="203009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>
                <a:sym typeface="+mn-ea"/>
              </a:rPr>
              <a:t>Methodology</a:t>
            </a:r>
            <a:endParaRPr lang="en-US">
              <a:sym typeface="+mn-ea"/>
            </a:endParaRPr>
          </a:p>
          <a:p>
            <a:pPr algn="l"/>
            <a:r>
              <a:rPr lang="en-US">
                <a:sym typeface="+mn-ea"/>
              </a:rPr>
              <a:t>1. first propose Passport-based method.</a:t>
            </a:r>
            <a:endParaRPr lang="en-US">
              <a:sym typeface="+mn-ea"/>
            </a:endParaRPr>
          </a:p>
          <a:p>
            <a:pPr algn="l"/>
            <a:r>
              <a:rPr lang="en-US">
                <a:sym typeface="+mn-ea"/>
              </a:rPr>
              <a:t>Specifically, passport == features of trigger set at each layer of pretrained network.</a:t>
            </a:r>
            <a:endParaRPr lang="en-US">
              <a:sym typeface="+mn-ea"/>
            </a:endParaRPr>
          </a:p>
          <a:p>
            <a:pPr algn="l"/>
            <a:r>
              <a:rPr lang="en-US">
                <a:sym typeface="+mn-ea"/>
              </a:rPr>
              <a:t>2. Propose Sign Loss to embed signature to normalization layer.</a:t>
            </a:r>
            <a:endParaRPr lang="en-US">
              <a:sym typeface="+mn-ea"/>
            </a:endParaRPr>
          </a:p>
          <a:p>
            <a:pPr algn="l"/>
            <a:r>
              <a:rPr lang="en-US">
                <a:sym typeface="+mn-ea"/>
              </a:rPr>
              <a:t>In details, (verification info)string convert to bit can be embeded to influence the sign of scale and</a:t>
            </a:r>
            <a:endParaRPr lang="en-US">
              <a:sym typeface="+mn-ea"/>
            </a:endParaRPr>
          </a:p>
          <a:p>
            <a:pPr algn="l"/>
            <a:r>
              <a:rPr lang="en-US">
                <a:sym typeface="+mn-ea"/>
              </a:rPr>
              <a:t>bias factor at norm layer. A unauthorized signature will make different scale and bias then the</a:t>
            </a:r>
            <a:endParaRPr lang="en-US">
              <a:sym typeface="+mn-ea"/>
            </a:endParaRPr>
          </a:p>
          <a:p>
            <a:pPr algn="l"/>
            <a:r>
              <a:rPr lang="en-US">
                <a:sym typeface="+mn-ea"/>
              </a:rPr>
              <a:t>performance of model can degrade. Only by authorized signature can maintain the model accuracy.</a:t>
            </a:r>
            <a:endParaRPr lang="en-US">
              <a:sym typeface="+mn-ea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614680" y="4805045"/>
            <a:ext cx="11473180" cy="1476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/>
              <a:t>Improvement</a:t>
            </a:r>
            <a:endParaRPr lang="en-US"/>
          </a:p>
          <a:p>
            <a:r>
              <a:rPr lang="en-US"/>
              <a:t>1. Insert three fc layers before getting scale and bias so that the scale and bias are not fixed and </a:t>
            </a:r>
            <a:endParaRPr lang="en-US"/>
          </a:p>
          <a:p>
            <a:r>
              <a:rPr lang="en-US"/>
              <a:t>can be learnable.</a:t>
            </a:r>
            <a:endParaRPr lang="en-US"/>
          </a:p>
          <a:p>
            <a:r>
              <a:rPr lang="en-US"/>
              <a:t>2. Base Method need to replace the batch normalization(bn) all to other normalization, thus model</a:t>
            </a:r>
            <a:endParaRPr lang="en-US"/>
          </a:p>
          <a:p>
            <a:r>
              <a:rPr lang="en-US"/>
              <a:t>performance will drop, while this one keeps bn layer. 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527685" y="255270"/>
            <a:ext cx="21170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sym typeface="+mn-ea"/>
              </a:rPr>
              <a:t>Deep Watermark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527685" y="623570"/>
            <a:ext cx="7823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/>
              <a:t>Basis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527685" y="991870"/>
            <a:ext cx="116363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/>
              <a:t>Basically, design a few loss metrics to guide the model to embed watermark or adversarial training.</a:t>
            </a:r>
            <a:endParaRPr lang="en-US"/>
          </a:p>
        </p:txBody>
      </p:sp>
      <p:pic>
        <p:nvPicPr>
          <p:cNvPr id="9" name="Picture 8" descr="Screenshot from 2021-08-17 12-10-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7685" y="1360170"/>
            <a:ext cx="4857750" cy="47625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527685" y="1836420"/>
            <a:ext cx="1026223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Main Idea: embed watermark information into semantic structures. Incremental Training Strategy. Loss包含基础l2,adv,同时还考虑到structure(watermark) regions提取的watermark和GT要相近，非此region提取为空。同时没有watermark的图片提取为空。</a:t>
            </a:r>
            <a:endParaRPr lang="en-US"/>
          </a:p>
        </p:txBody>
      </p:sp>
      <p:pic>
        <p:nvPicPr>
          <p:cNvPr id="11" name="Picture 10" descr="Screenshot from 2021-08-17 12-11-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85" y="2758440"/>
            <a:ext cx="5105400" cy="428625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527685" y="3187065"/>
            <a:ext cx="107188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Main Idea: Loss包含基础l2,perceptual,adv. 无wm clean loss. 鼓励从不同图片提取的wm相近。</a:t>
            </a:r>
            <a:endParaRPr lang="en-US"/>
          </a:p>
        </p:txBody>
      </p:sp>
      <p:pic>
        <p:nvPicPr>
          <p:cNvPr id="13" name="Picture 12" descr="Screenshot from 2021-08-17 12-12-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85" y="3555365"/>
            <a:ext cx="4276725" cy="514350"/>
          </a:xfrm>
          <a:prstGeom prst="rect">
            <a:avLst/>
          </a:prstGeom>
        </p:spPr>
      </p:pic>
      <p:pic>
        <p:nvPicPr>
          <p:cNvPr id="14" name="Picture 13" descr="Screenshot from 2021-08-17 12-12-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85" y="4676775"/>
            <a:ext cx="6600825" cy="523875"/>
          </a:xfrm>
          <a:prstGeom prst="rect">
            <a:avLst/>
          </a:prstGeom>
        </p:spPr>
      </p:pic>
      <p:sp>
        <p:nvSpPr>
          <p:cNvPr id="15" name="Text Box 14"/>
          <p:cNvSpPr txBox="1"/>
          <p:nvPr/>
        </p:nvSpPr>
        <p:spPr>
          <a:xfrm>
            <a:off x="527685" y="5200650"/>
            <a:ext cx="1142746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Main Idea: 通过在loss中嵌入SSIM，通过对input noise进行transform创造一个distribution不同的trigger。同时利用wm image创造一个specific target，让Generator产生的output和这个target尽可能相似。同时perceptual和adv穿插着出现。针对white-box attack，把signature嵌入norm层(scale和bias那一套)，随后用提取的signature验证。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517525" y="417195"/>
            <a:ext cx="27051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sym typeface="+mn-ea"/>
              </a:rPr>
              <a:t>Reversible Watermark</a:t>
            </a:r>
            <a:endParaRPr lang="en-US"/>
          </a:p>
        </p:txBody>
      </p:sp>
      <p:pic>
        <p:nvPicPr>
          <p:cNvPr id="9" name="Picture 8" descr="Screenshot from 2021-08-17 11-45-4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7525" y="785495"/>
            <a:ext cx="6838950" cy="4191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17525" y="1204595"/>
            <a:ext cx="902271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/>
              <a:t>Motivation:</a:t>
            </a:r>
            <a:endParaRPr lang="en-US"/>
          </a:p>
          <a:p>
            <a:r>
              <a:rPr lang="en-US"/>
              <a:t>extend traditional reversible watermark concept to image construction area. 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517525" y="1859280"/>
            <a:ext cx="974534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ym typeface="+mn-ea"/>
              </a:rPr>
              <a:t>Method:</a:t>
            </a:r>
            <a:endParaRPr lang="en-US"/>
          </a:p>
          <a:p>
            <a:r>
              <a:rPr lang="en-US">
                <a:sym typeface="+mn-ea"/>
              </a:rPr>
              <a:t>利用entropy找到less important layer weight. 然后在weight的小数非零位置挑选两位准备embed bit string。最后通过histogram shift方法正式嵌入. </a:t>
            </a:r>
            <a:r>
              <a:rPr lang="zh-CN" altLang="en-US">
                <a:sym typeface="+mn-ea"/>
              </a:rPr>
              <a:t>特点就是</a:t>
            </a:r>
            <a:r>
              <a:rPr lang="en-US" altLang="zh-CN">
                <a:sym typeface="+mn-ea"/>
              </a:rPr>
              <a:t>protected model</a:t>
            </a:r>
            <a:r>
              <a:rPr lang="zh-CN" altLang="en-US">
                <a:sym typeface="+mn-ea"/>
              </a:rPr>
              <a:t>能被完整恢复，因为</a:t>
            </a:r>
            <a:r>
              <a:rPr lang="en-US" altLang="zh-CN">
                <a:sym typeface="+mn-ea"/>
              </a:rPr>
              <a:t>histogram shift</a:t>
            </a:r>
            <a:r>
              <a:rPr lang="zh-CN" altLang="en-US">
                <a:sym typeface="+mn-ea"/>
              </a:rPr>
              <a:t>方法可逆。</a:t>
            </a:r>
            <a:r>
              <a:rPr lang="en-US">
                <a:sym typeface="+mn-ea"/>
              </a:rPr>
              <a:t> 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617220" y="545465"/>
            <a:ext cx="5624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Possible Reseach Pespective</a:t>
            </a:r>
            <a:endParaRPr lang="en-US" altLang="zh-CN"/>
          </a:p>
        </p:txBody>
      </p:sp>
      <p:sp>
        <p:nvSpPr>
          <p:cNvPr id="5" name="Text Box 4"/>
          <p:cNvSpPr txBox="1"/>
          <p:nvPr/>
        </p:nvSpPr>
        <p:spPr>
          <a:xfrm>
            <a:off x="617220" y="1193800"/>
            <a:ext cx="11051540" cy="31381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1. model integrity can be verified by the converge speed of trigger sets.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Research with factors that influence the converge speed of Network is required.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2. Concentration regions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Specifically, use attention-wise method(Or heatmap like.) that makes the model to generate a </a:t>
            </a:r>
            <a:endParaRPr lang="en-US"/>
          </a:p>
          <a:p>
            <a:pPr algn="l"/>
            <a:r>
              <a:rPr lang="en-US"/>
              <a:t>heatmap that focuses on specified regions of the image. While the authorized model or other </a:t>
            </a:r>
            <a:endParaRPr lang="en-US"/>
          </a:p>
          <a:p>
            <a:pPr algn="l"/>
            <a:r>
              <a:rPr lang="en-US"/>
              <a:t>surrogate model doesn’t react to the sensitive regions.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3. How to embed multiple watermarks without reducing fedility...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2265</Words>
  <Application>WPS Presentation</Application>
  <PresentationFormat>宽屏</PresentationFormat>
  <Paragraphs>60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SimSun</vt:lpstr>
      <vt:lpstr>Wingdings</vt:lpstr>
      <vt:lpstr>DejaVu Sans</vt:lpstr>
      <vt:lpstr>Arial Black</vt:lpstr>
      <vt:lpstr>Microsoft YaHei</vt:lpstr>
      <vt:lpstr>Droid Sans Fallback</vt:lpstr>
      <vt:lpstr>Arial Unicode MS</vt:lpstr>
      <vt:lpstr>SimSun</vt:lpstr>
      <vt:lpstr>SimSun</vt:lpstr>
      <vt:lpstr>OpenSymbol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song</cp:lastModifiedBy>
  <cp:revision>56</cp:revision>
  <dcterms:created xsi:type="dcterms:W3CDTF">2021-08-17T05:24:10Z</dcterms:created>
  <dcterms:modified xsi:type="dcterms:W3CDTF">2021-08-17T05:24:10Z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