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7" r:id="rId3"/>
    <p:sldId id="271" r:id="rId4"/>
    <p:sldId id="268" r:id="rId5"/>
    <p:sldId id="272" r:id="rId6"/>
    <p:sldId id="260" r:id="rId7"/>
    <p:sldId id="269" r:id="rId8"/>
    <p:sldId id="270" r:id="rId9"/>
    <p:sldId id="261" r:id="rId10"/>
    <p:sldId id="273" r:id="rId11"/>
    <p:sldId id="274" r:id="rId12"/>
    <p:sldId id="275" r:id="rId13"/>
    <p:sldId id="276" r:id="rId14"/>
    <p:sldId id="277" r:id="rId15"/>
    <p:sldId id="266"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4"/>
    <p:restoredTop sz="73380" autoAdjust="0"/>
  </p:normalViewPr>
  <p:slideViewPr>
    <p:cSldViewPr snapToGrid="0" snapToObjects="1">
      <p:cViewPr varScale="1">
        <p:scale>
          <a:sx n="42" d="100"/>
          <a:sy n="42" d="100"/>
        </p:scale>
        <p:origin x="179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尊敬的各位老师，我是北京大学心理与认知科学学院</a:t>
            </a:r>
            <a:r>
              <a:rPr lang="en-US" altLang="zh-CN" dirty="0"/>
              <a:t>2020</a:t>
            </a:r>
            <a:r>
              <a:rPr lang="zh-CN" altLang="en-US" dirty="0"/>
              <a:t>级本科生蒋林峰，很荣幸今天能向各位老师介绍我的本研项目：探究基于创造过程的事件结构特征进行创造力评估的可能性。</a:t>
            </a:r>
          </a:p>
        </p:txBody>
      </p:sp>
    </p:spTree>
    <p:extLst>
      <p:ext uri="{BB962C8B-B14F-4D97-AF65-F5344CB8AC3E}">
        <p14:creationId xmlns:p14="http://schemas.microsoft.com/office/powerpoint/2010/main" val="3422232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除保守程度外，其余三个结构性变量与创造力评分的分布如左图所示，以第四关为例，大致可以看出不同的结构性变量均对创造力评分具有一定的预测能力。</a:t>
            </a:r>
            <a:endParaRPr lang="en-US" altLang="zh-CN" dirty="0"/>
          </a:p>
          <a:p>
            <a:endParaRPr lang="en-US" altLang="zh-CN" dirty="0"/>
          </a:p>
          <a:p>
            <a:r>
              <a:rPr lang="zh-CN" altLang="en-US" dirty="0"/>
              <a:t>此外，</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基于被试做出事件分割的行为源于其对事件预期误差的短暂增加的假设，在粗划分中对于分割延迟的汇报是对事件预期误差大小的一种表征</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将粗划分中被试汇报</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的延迟分割</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的次数也纳入分析，其与创造力评分的分布</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见右图，同样以第四关为例，可以看出延迟分割的次数同样对于创造力评分可能具有一定程度的区分度。</a:t>
            </a:r>
            <a:endParaRPr lang="zh-CN" altLang="en-US" dirty="0"/>
          </a:p>
        </p:txBody>
      </p:sp>
    </p:spTree>
    <p:extLst>
      <p:ext uri="{BB962C8B-B14F-4D97-AF65-F5344CB8AC3E}">
        <p14:creationId xmlns:p14="http://schemas.microsoft.com/office/powerpoint/2010/main" val="2658841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考虑到在选取的五个关卡中，不同关卡的通关视频的时长差距极大</a:t>
            </a:r>
            <a:r>
              <a:rPr lang="en-US" altLang="zh-CN" sz="1800" kern="0" dirty="0">
                <a:effectLst/>
                <a:latin typeface="Times New Roman" panose="02020603050405020304" pitchFamily="18" charset="0"/>
                <a:ea typeface="宋体" panose="02010600030101010101" pitchFamily="2" charset="-122"/>
              </a:rPr>
              <a:t>(min = 9s, max = 270s)</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，而</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各种不同的结构性变量与其他变量</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也会受到时长不同的干扰。同时不同关卡内容本身的特点也可能会干扰不同因素对于创造力评估的影响。因此以创造力</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得分</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为因变量进行多元线性回归分析</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，并基于</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AIC</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进行逐步回归，得到最终最优模型的拟合结果如右表所示</a:t>
            </a:r>
            <a:endPar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结果发现，在加入视频时长为自变量后，</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对创造力评估得分最具预测效力的变量为视频时长，粗分割一致性、相对层次齐性与</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每次粗分割的平均延迟</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时长</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无法预测创造力评估的大小。粗分割延迟的次数能显著预测创造力评估的大小，且与预期相符。而细分割一致性只有在特殊关卡中才能有效预测创造力评估。</a:t>
            </a:r>
            <a:endParaRPr lang="zh-CN" altLang="en-US" dirty="0"/>
          </a:p>
        </p:txBody>
      </p:sp>
    </p:spTree>
    <p:extLst>
      <p:ext uri="{BB962C8B-B14F-4D97-AF65-F5344CB8AC3E}">
        <p14:creationId xmlns:p14="http://schemas.microsoft.com/office/powerpoint/2010/main" val="1184043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显然回归得到的结果与大部分之前的分析结果不符，为解释这一现象，我们</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分析了被试事件分割点的分布，并对其密度分布进行了高斯拟合</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，左图为在粗分割条件下第四关的拟合结果，</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图分别为保守程度从低到高的情况。</a:t>
            </a:r>
            <a:endPar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结果发现</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被试事件分割时间点的拟合分布曲线的</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峰</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值往往是出现在被试观察到视频中的玩家撤销操作、游戏失败等本身带有强烈事件结构特征的事件</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节点</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。而一些通关所必需的</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操作</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或一些“妙手” 并未引发被试们的分割。</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例如在上图中</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35s</a:t>
            </a:r>
            <a:r>
              <a:rPr lang="zh-CN" altLang="en-US" sz="1800" kern="0" dirty="0">
                <a:effectLst/>
                <a:latin typeface="Times New Roman" panose="02020603050405020304" pitchFamily="18" charset="0"/>
                <a:ea typeface="宋体" panose="02010600030101010101" pitchFamily="2" charset="-122"/>
                <a:cs typeface="Times New Roman" panose="02020603050405020304" pitchFamily="18" charset="0"/>
              </a:rPr>
              <a:t>的分割点即为视频中玩家触发失败条件重新开始的时间节点。</a:t>
            </a:r>
            <a:endPar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可以认为，被试虽然了解了任务的要求，但不能在观看通关视频时准确实时地识别出对通关重要的特殊操作，并在这些操作结束后做出事件分割，从而导致了诸多</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选取的与创造性过程有关的结构变量基本不能很好地预测创造力评估的得分</a:t>
            </a:r>
            <a:endParaRPr lang="zh-CN" altLang="en-US" dirty="0"/>
          </a:p>
        </p:txBody>
      </p:sp>
    </p:spTree>
    <p:extLst>
      <p:ext uri="{BB962C8B-B14F-4D97-AF65-F5344CB8AC3E}">
        <p14:creationId xmlns:p14="http://schemas.microsoft.com/office/powerpoint/2010/main" val="462542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针对本实验的局限性也进行了一些讨论。首先，实验中可能存在保守程度效应与视频时长的效应的相互混淆。右图为陆杨帆在其项目中所有被试通关的时长与保守程度分布，标注的红点表示本研究中选择的材料，</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而在关卡</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、关卡</a:t>
            </a:r>
            <a:r>
              <a:rPr lang="en-US" altLang="zh-CN" sz="1800" dirty="0">
                <a:effectLst/>
                <a:latin typeface="Times New Roman" panose="02020603050405020304" pitchFamily="18" charset="0"/>
                <a:ea typeface="宋体" panose="02010600030101010101" pitchFamily="2" charset="-122"/>
              </a:rPr>
              <a:t>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与关卡</a:t>
            </a:r>
            <a:r>
              <a:rPr lang="en-US" altLang="zh-CN" sz="1800" dirty="0">
                <a:effectLst/>
                <a:latin typeface="Times New Roman" panose="02020603050405020304" pitchFamily="18" charset="0"/>
                <a:ea typeface="宋体" panose="02010600030101010101" pitchFamily="2" charset="-122"/>
              </a:rPr>
              <a:t>4</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视频时长的变化趋势相较于保守程度更贴合创造力评分的变化趋势。这可能是因为被试在进行创造力评分时除了考虑该种通关方法出现的可能性外，还会考虑关卡难度等更多因素，而视频时长除了与保守程度相关外，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带有</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关卡难度等信息。因此维度更</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高</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的视频时长变量更能解释创造力评分的变化。</a:t>
            </a:r>
            <a:endParaRPr lang="zh-CN" altLang="en-US" dirty="0"/>
          </a:p>
        </p:txBody>
      </p:sp>
    </p:spTree>
    <p:extLst>
      <p:ext uri="{BB962C8B-B14F-4D97-AF65-F5344CB8AC3E}">
        <p14:creationId xmlns:p14="http://schemas.microsoft.com/office/powerpoint/2010/main" val="4245510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indent="304800" algn="l">
              <a:lnSpc>
                <a:spcPct val="12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同时，</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宋体" panose="02010600030101010101" pitchFamily="2" charset="-122"/>
                <a:cs typeface="Arial" panose="020B0604020202020204" pitchFamily="34" charset="0"/>
              </a:rPr>
              <a:t>Eisenberg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等人</a:t>
            </a:r>
            <a:r>
              <a:rPr lang="en-US" altLang="zh-CN" sz="1800" kern="100" dirty="0">
                <a:effectLst/>
                <a:latin typeface="Times New Roman" panose="02020603050405020304" pitchFamily="18" charset="0"/>
                <a:ea typeface="宋体" panose="02010600030101010101" pitchFamily="2" charset="-122"/>
                <a:cs typeface="Arial" panose="020B0604020202020204" pitchFamily="34" charset="0"/>
              </a:rPr>
              <a:t>(2018)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事件分割范式的研究中，被试需要分割的事件均为日常生活的普通活动，例如换灯泡等。这些普通活动显然对于被试来说更为熟悉简单。而在我们的实验中虽然已让被试在正式实验前完成训练关卡以及训练试次，但我们并未在实验中检验被试是否真的理解视频中的</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操作</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，要求被试对此进行事件划分可能是一个过于困难的任务。</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l">
              <a:lnSpc>
                <a:spcPct val="12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我们在收集数据时避开了具有相关游戏经验的被试，相较于日常生活中的普通活动，不具备相关游戏经验的被试很难在观看游戏视频时</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充分</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跟上玩家的思路，从而干扰他们做出我们设计实验时所期待的反应。</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789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我的本研项目介绍完了，谢谢老师！</a:t>
            </a:r>
            <a:endParaRPr lang="en-US" altLang="zh-CN" dirty="0"/>
          </a:p>
          <a:p>
            <a:endParaRPr lang="zh-CN" altLang="en-US" dirty="0"/>
          </a:p>
        </p:txBody>
      </p:sp>
    </p:spTree>
    <p:extLst>
      <p:ext uri="{BB962C8B-B14F-4D97-AF65-F5344CB8AC3E}">
        <p14:creationId xmlns:p14="http://schemas.microsoft.com/office/powerpoint/2010/main" val="23979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在我的本研中，我关注的概念是创造力</a:t>
            </a:r>
            <a:r>
              <a:rPr lang="en-US" altLang="zh-CN" dirty="0"/>
              <a:t>Creativity</a:t>
            </a:r>
            <a:r>
              <a:rPr lang="zh-CN" altLang="en-US" dirty="0"/>
              <a:t>，创造力作为一个抽象的构念，研究者们对其概念定义尚未达成一致，并由于其概念的多维性与复杂性，研究者们创造了诸多模型以描述或概括这一概念。例如 </a:t>
            </a:r>
            <a:r>
              <a:rPr lang="en-US" altLang="zh-CN" dirty="0"/>
              <a:t>Rhodes </a:t>
            </a:r>
            <a:r>
              <a:rPr lang="zh-CN" altLang="en-US" dirty="0"/>
              <a:t>在 </a:t>
            </a:r>
            <a:r>
              <a:rPr lang="en-US" altLang="zh-CN" dirty="0"/>
              <a:t>1961 </a:t>
            </a:r>
            <a:r>
              <a:rPr lang="zh-CN" altLang="en-US" dirty="0"/>
              <a:t>年提出了创造力的 </a:t>
            </a:r>
            <a:r>
              <a:rPr lang="en-US" altLang="zh-CN" dirty="0"/>
              <a:t>4P </a:t>
            </a:r>
            <a:r>
              <a:rPr lang="zh-CN" altLang="en-US" dirty="0"/>
              <a:t>模型</a:t>
            </a:r>
            <a:r>
              <a:rPr lang="en-US" altLang="zh-CN" dirty="0"/>
              <a:t>(4 “P’s” of creativity)</a:t>
            </a:r>
            <a:r>
              <a:rPr lang="zh-CN" altLang="en-US" dirty="0"/>
              <a:t>，认为应当从四个不同视角定义创造力；而 </a:t>
            </a:r>
            <a:r>
              <a:rPr lang="en-US" altLang="zh-CN" dirty="0"/>
              <a:t>Kaufman </a:t>
            </a:r>
            <a:r>
              <a:rPr lang="zh-CN" altLang="en-US" dirty="0"/>
              <a:t>与 </a:t>
            </a:r>
            <a:r>
              <a:rPr lang="en-US" altLang="zh-CN" dirty="0" err="1"/>
              <a:t>Beghetto</a:t>
            </a:r>
            <a:r>
              <a:rPr lang="en-US" altLang="zh-CN" dirty="0"/>
              <a:t> </a:t>
            </a:r>
            <a:r>
              <a:rPr lang="zh-CN" altLang="en-US" dirty="0"/>
              <a:t>在 </a:t>
            </a:r>
            <a:r>
              <a:rPr lang="en-US" altLang="zh-CN" dirty="0"/>
              <a:t>2009 </a:t>
            </a:r>
            <a:r>
              <a:rPr lang="zh-CN" altLang="en-US" dirty="0"/>
              <a:t>年提出 </a:t>
            </a:r>
            <a:r>
              <a:rPr lang="en-US" altLang="zh-CN" dirty="0"/>
              <a:t>4C </a:t>
            </a:r>
            <a:r>
              <a:rPr lang="zh-CN" altLang="en-US" dirty="0"/>
              <a:t>模型 </a:t>
            </a:r>
            <a:r>
              <a:rPr lang="en-US" altLang="zh-CN" dirty="0"/>
              <a:t>(Four C model)</a:t>
            </a:r>
            <a:r>
              <a:rPr lang="zh-CN" altLang="en-US" dirty="0"/>
              <a:t>，将创造力概念依照创造价值的不同区分出四个不同的层次加以概括描述。</a:t>
            </a:r>
            <a:endParaRPr lang="en-US" altLang="zh-CN" dirty="0"/>
          </a:p>
        </p:txBody>
      </p:sp>
    </p:spTree>
    <p:extLst>
      <p:ext uri="{BB962C8B-B14F-4D97-AF65-F5344CB8AC3E}">
        <p14:creationId xmlns:p14="http://schemas.microsoft.com/office/powerpoint/2010/main" val="3084022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在创造力概念的诸多维度中，有两个维度得到了极多的关注与认可。其中，第一个维度为新颖</a:t>
            </a:r>
            <a:r>
              <a:rPr lang="en-US" altLang="zh-CN" dirty="0"/>
              <a:t>(novel)</a:t>
            </a:r>
            <a:r>
              <a:rPr lang="zh-CN" altLang="en-US" dirty="0"/>
              <a:t>，第二个维度为有用或有意义</a:t>
            </a:r>
            <a:r>
              <a:rPr lang="en-US" altLang="zh-CN" dirty="0"/>
              <a:t>(usefulness)</a:t>
            </a:r>
            <a:r>
              <a:rPr lang="zh-CN" altLang="en-US" dirty="0"/>
              <a:t>，即只有当某一概念既新颖、又符合其创造环境的要求</a:t>
            </a:r>
            <a:r>
              <a:rPr lang="en-US" altLang="zh-CN" dirty="0"/>
              <a:t>——</a:t>
            </a:r>
            <a:r>
              <a:rPr lang="zh-CN" altLang="en-US" dirty="0"/>
              <a:t>即有其价值时才能被称为是有创造力的。例如</a:t>
            </a:r>
            <a:r>
              <a:rPr lang="en-US" altLang="zh-CN" dirty="0"/>
              <a:t>Diedrich </a:t>
            </a:r>
            <a:r>
              <a:rPr lang="zh-CN" altLang="en-US" dirty="0"/>
              <a:t>等人 </a:t>
            </a:r>
            <a:r>
              <a:rPr lang="en-US" altLang="zh-CN" dirty="0"/>
              <a:t>(2015)</a:t>
            </a:r>
            <a:r>
              <a:rPr lang="zh-CN" altLang="en-US" dirty="0"/>
              <a:t>通过收集被试对替代用途任务中产物的新颖性</a:t>
            </a:r>
            <a:r>
              <a:rPr lang="en-US" altLang="zh-CN" dirty="0"/>
              <a:t>(novelty)</a:t>
            </a:r>
            <a:r>
              <a:rPr lang="zh-CN" altLang="en-US" dirty="0"/>
              <a:t>、有用性</a:t>
            </a:r>
            <a:r>
              <a:rPr lang="en-US" altLang="zh-CN" dirty="0"/>
              <a:t>(usefulness)</a:t>
            </a:r>
            <a:r>
              <a:rPr lang="zh-CN" altLang="en-US" dirty="0"/>
              <a:t>和创造性 </a:t>
            </a:r>
            <a:r>
              <a:rPr lang="en-US" altLang="zh-CN" dirty="0"/>
              <a:t>(creativity)</a:t>
            </a:r>
            <a:r>
              <a:rPr lang="zh-CN" altLang="en-US" dirty="0"/>
              <a:t>的评估，发现新颖性为创造性的一阶标准，有用性为创造性的二阶标准：即如果一个想法不是新颖的，那么它的有用性无关紧要， 但是如果一个想法是新颖的，那么它的有用性将额外地决定它的实际创造性。</a:t>
            </a:r>
            <a:endParaRPr lang="en-US" altLang="zh-CN" dirty="0"/>
          </a:p>
        </p:txBody>
      </p:sp>
    </p:spTree>
    <p:extLst>
      <p:ext uri="{BB962C8B-B14F-4D97-AF65-F5344CB8AC3E}">
        <p14:creationId xmlns:p14="http://schemas.microsoft.com/office/powerpoint/2010/main" val="358754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在诸多有关创造力的新颖与有用的研究中，其评估的视角均从 </a:t>
            </a:r>
            <a:r>
              <a:rPr lang="en-US" altLang="zh-CN" dirty="0"/>
              <a:t>4P </a:t>
            </a:r>
            <a:r>
              <a:rPr lang="zh-CN" altLang="en-US" dirty="0"/>
              <a:t>模型中的“</a:t>
            </a:r>
            <a:r>
              <a:rPr lang="en-US" altLang="zh-CN" dirty="0"/>
              <a:t>product”</a:t>
            </a:r>
            <a:r>
              <a:rPr lang="zh-CN" altLang="en-US" dirty="0"/>
              <a:t>出发。但对于创造这一复杂的认知过程，针对其产物的研究无法深入到认知过程本身，因此在我的研究中关注的主要是两个问题。</a:t>
            </a:r>
            <a:endParaRPr lang="en-US" altLang="zh-CN" dirty="0"/>
          </a:p>
          <a:p>
            <a:r>
              <a:rPr lang="zh-CN" altLang="en-US" dirty="0"/>
              <a:t>第一个也同时是最根本的问题</a:t>
            </a:r>
            <a:r>
              <a:rPr lang="en-US" altLang="zh-CN" dirty="0"/>
              <a:t>——</a:t>
            </a:r>
            <a:r>
              <a:rPr lang="zh-CN" altLang="en-US" dirty="0"/>
              <a:t>人们是如何评估他人的创造力的，即在社会评价中人们会将哪些事情视作没有创造力的，哪些事情是具有创造力的</a:t>
            </a:r>
            <a:endParaRPr lang="en-US" altLang="zh-CN" dirty="0"/>
          </a:p>
          <a:p>
            <a:r>
              <a:rPr lang="zh-CN" altLang="en-US" dirty="0"/>
              <a:t>第二个问题更为深入一些，我关注的是</a:t>
            </a:r>
            <a:r>
              <a:rPr lang="en-US" altLang="zh-CN" dirty="0"/>
              <a:t>creative problem solving</a:t>
            </a:r>
            <a:r>
              <a:rPr lang="zh-CN" altLang="en-US" dirty="0"/>
              <a:t>作为一个</a:t>
            </a:r>
            <a:r>
              <a:rPr lang="en-US" altLang="zh-CN" dirty="0"/>
              <a:t>cognitive process</a:t>
            </a:r>
            <a:r>
              <a:rPr lang="zh-CN" altLang="en-US" dirty="0"/>
              <a:t>，其中的哪些特质或特点可以解释或预测其他人对于这一</a:t>
            </a:r>
            <a:r>
              <a:rPr lang="en-US" altLang="zh-CN" dirty="0"/>
              <a:t>process</a:t>
            </a:r>
            <a:r>
              <a:rPr lang="zh-CN" altLang="en-US" dirty="0"/>
              <a:t>的创造力评估</a:t>
            </a:r>
          </a:p>
        </p:txBody>
      </p:sp>
    </p:spTree>
    <p:extLst>
      <p:ext uri="{BB962C8B-B14F-4D97-AF65-F5344CB8AC3E}">
        <p14:creationId xmlns:p14="http://schemas.microsoft.com/office/powerpoint/2010/main" val="2504677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实验的方法如图所示。简单来说，被试作为</a:t>
            </a:r>
            <a:r>
              <a:rPr kumimoji="1" lang="en-US" altLang="zh-CN" dirty="0"/>
              <a:t>Rater</a:t>
            </a:r>
            <a:r>
              <a:rPr kumimoji="1" lang="zh-CN" altLang="en-US" dirty="0"/>
              <a:t>，他的实验任务就是观看其他被试，也就是</a:t>
            </a:r>
            <a:r>
              <a:rPr kumimoji="1" lang="en-US" altLang="zh-CN" dirty="0"/>
              <a:t>player</a:t>
            </a:r>
            <a:r>
              <a:rPr kumimoji="1" lang="zh-CN" altLang="en-US" dirty="0"/>
              <a:t>的游戏通关视频，并在观看中实时进行事件分割，</a:t>
            </a:r>
            <a:r>
              <a:rPr kumimoji="1" lang="en-US" altLang="zh-CN" dirty="0"/>
              <a:t>event segmentation</a:t>
            </a:r>
            <a:r>
              <a:rPr kumimoji="1" lang="zh-CN" altLang="en-US" dirty="0"/>
              <a:t>，对同一个视频进行两次不同细致程度的分割后，</a:t>
            </a:r>
            <a:r>
              <a:rPr kumimoji="1" lang="en-US" altLang="zh-CN" dirty="0"/>
              <a:t>rater</a:t>
            </a:r>
            <a:r>
              <a:rPr kumimoji="1" lang="zh-CN" altLang="en-US" dirty="0"/>
              <a:t>最后进行创造力评分。需要指出的是，在两次分割中，被试的操作略有不同，在细分割时被试只需实时按键进行分割，操作不影响视频播放，而在粗分割中，被试会暂停视频，并汇报暂停相对于分割点延迟的时间。</a:t>
            </a:r>
            <a:endParaRPr kumimoji="1" lang="en-US" altLang="zh-CN" dirty="0"/>
          </a:p>
          <a:p>
            <a:endParaRPr kumimoji="1" lang="en-US" altLang="zh-CN" dirty="0"/>
          </a:p>
          <a:p>
            <a:r>
              <a:rPr kumimoji="1" lang="zh-CN" altLang="en-US" dirty="0"/>
              <a:t>游戏界面见左下角：</a:t>
            </a:r>
            <a:r>
              <a:rPr lang="zh-CN" altLang="en-US" dirty="0"/>
              <a:t>该游戏的所有规则由界面中的“</a:t>
            </a:r>
            <a:r>
              <a:rPr lang="en-US" altLang="zh-CN" dirty="0"/>
              <a:t>XX </a:t>
            </a:r>
            <a:r>
              <a:rPr lang="zh-CN" altLang="en-US" dirty="0"/>
              <a:t>是 </a:t>
            </a:r>
            <a:r>
              <a:rPr lang="en-US" altLang="zh-CN" dirty="0"/>
              <a:t>XX”</a:t>
            </a:r>
            <a:r>
              <a:rPr lang="zh-CN" altLang="en-US" dirty="0"/>
              <a:t>式陈述句确立，要求被试操作由“</a:t>
            </a:r>
            <a:r>
              <a:rPr lang="en-US" altLang="zh-CN" dirty="0"/>
              <a:t>XX </a:t>
            </a:r>
            <a:r>
              <a:rPr lang="zh-CN" altLang="en-US" dirty="0"/>
              <a:t>是你” 指定的游戏角色进行移动、推动可动的物体与字块，任意创造、改变、消除不同游戏规则，最终使操作的角色与由“</a:t>
            </a:r>
            <a:r>
              <a:rPr lang="en-US" altLang="zh-CN" dirty="0"/>
              <a:t>XX </a:t>
            </a:r>
            <a:r>
              <a:rPr lang="zh-CN" altLang="en-US" dirty="0"/>
              <a:t>是胜利”定义的物品重合获得游戏的胜利。例如所示关卡中， 被试可以操作南瓜并构建“骰子是胜利”的规则，并最后使南瓜与骰子重合获得胜利。</a:t>
            </a:r>
            <a:endParaRPr lang="en-US" altLang="zh-CN" dirty="0"/>
          </a:p>
          <a:p>
            <a:r>
              <a:rPr lang="zh-CN" altLang="en-US" dirty="0"/>
              <a:t> </a:t>
            </a:r>
            <a:endParaRPr kumimoji="1" lang="en-US" altLang="zh-CN" dirty="0"/>
          </a:p>
          <a:p>
            <a:r>
              <a:rPr kumimoji="1" lang="zh-CN" altLang="en-US" dirty="0"/>
              <a:t>视频为张航老师实验室的博士生陆杨帆在她的博士项目中收集的被试数据生成的匀速执行被试操作的视频，观看游戏视频的被试与创造游戏视频的被试是两批不同的被试。</a:t>
            </a:r>
          </a:p>
        </p:txBody>
      </p:sp>
    </p:spTree>
    <p:extLst>
      <p:ext uri="{BB962C8B-B14F-4D97-AF65-F5344CB8AC3E}">
        <p14:creationId xmlns:p14="http://schemas.microsoft.com/office/powerpoint/2010/main" val="1381252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我关注的关键变量包括</a:t>
            </a:r>
            <a:r>
              <a:rPr kumimoji="1" lang="en-US" altLang="zh-CN" dirty="0"/>
              <a:t>player</a:t>
            </a:r>
            <a:r>
              <a:rPr kumimoji="1" lang="zh-CN" altLang="en-US" dirty="0"/>
              <a:t>完成游戏的事件结构中隐含的有关</a:t>
            </a:r>
            <a:r>
              <a:rPr kumimoji="1" lang="en-US" altLang="zh-CN" dirty="0"/>
              <a:t>process</a:t>
            </a:r>
            <a:r>
              <a:rPr kumimoji="1" lang="zh-CN" altLang="en-US" dirty="0"/>
              <a:t>的变量与</a:t>
            </a:r>
            <a:r>
              <a:rPr kumimoji="1" lang="en-US" altLang="zh-CN" dirty="0"/>
              <a:t>Rater</a:t>
            </a:r>
            <a:r>
              <a:rPr kumimoji="1" lang="zh-CN" altLang="en-US" dirty="0"/>
              <a:t>进行事件分割中的有关</a:t>
            </a:r>
            <a:r>
              <a:rPr kumimoji="1" lang="en-US" altLang="zh-CN" dirty="0"/>
              <a:t>process</a:t>
            </a:r>
            <a:r>
              <a:rPr kumimoji="1" lang="zh-CN" altLang="en-US" dirty="0"/>
              <a:t>的变量</a:t>
            </a:r>
            <a:endParaRPr kumimoji="1" lang="en-US" altLang="zh-CN" dirty="0"/>
          </a:p>
          <a:p>
            <a:endParaRPr kumimoji="1" lang="en-US" altLang="zh-CN" dirty="0"/>
          </a:p>
          <a:p>
            <a:r>
              <a:rPr kumimoji="1" lang="zh-CN" altLang="en-US" dirty="0"/>
              <a:t>其中</a:t>
            </a:r>
            <a:r>
              <a:rPr kumimoji="1" lang="en-US" altLang="zh-CN" dirty="0"/>
              <a:t>player</a:t>
            </a:r>
            <a:r>
              <a:rPr kumimoji="1" lang="zh-CN" altLang="en-US" dirty="0"/>
              <a:t>完成游戏的事件结构中有关</a:t>
            </a:r>
            <a:r>
              <a:rPr kumimoji="1" lang="en-US" altLang="zh-CN" dirty="0"/>
              <a:t>process</a:t>
            </a:r>
            <a:r>
              <a:rPr kumimoji="1" lang="zh-CN" altLang="en-US" dirty="0"/>
              <a:t>的变量为</a:t>
            </a:r>
            <a:r>
              <a:rPr kumimoji="1" lang="en-US" altLang="zh-CN" dirty="0"/>
              <a:t>preservation</a:t>
            </a:r>
            <a:r>
              <a:rPr kumimoji="1" lang="zh-CN" altLang="en-US" dirty="0"/>
              <a:t>，称为保守程度。</a:t>
            </a:r>
            <a:r>
              <a:rPr lang="zh-CN" altLang="en-US" dirty="0"/>
              <a:t>将所有玩家被试在某个关卡的通关过程（从起始节点到关卡结束经历的所有状态）绘制在所示图中，每个节点代表一个状态，边代表状态之间的转移，对于每一条边， 可以统计所有被试在通关中访问这条边的次数，并根据每名玩家经过的通关路径，计算该路径中包含的所有</a:t>
            </a:r>
            <a:r>
              <a:rPr kumimoji="1" lang="zh-CN" altLang="en-US" dirty="0"/>
              <a:t>具有非零访问次数的边的访问次数的均值</a:t>
            </a:r>
            <a:r>
              <a:rPr lang="zh-CN" altLang="en-US" dirty="0"/>
              <a:t>，称为保守程度，保守程度越高，玩家群体重复该路径的频次越高，换言之该玩家访问了群体倾向于重复访问的路径。</a:t>
            </a:r>
            <a:endParaRPr lang="en-US" altLang="zh-CN" dirty="0"/>
          </a:p>
          <a:p>
            <a:endParaRPr lang="en-US" altLang="zh-CN" dirty="0"/>
          </a:p>
          <a:p>
            <a:r>
              <a:rPr kumimoji="1" lang="en-US" altLang="zh-CN" dirty="0"/>
              <a:t>Rater</a:t>
            </a:r>
            <a:r>
              <a:rPr kumimoji="1" lang="zh-CN" altLang="en-US" dirty="0"/>
              <a:t>进行事件分割中有关</a:t>
            </a:r>
            <a:r>
              <a:rPr kumimoji="1" lang="en-US" altLang="zh-CN" dirty="0"/>
              <a:t>process</a:t>
            </a:r>
            <a:r>
              <a:rPr kumimoji="1" lang="zh-CN" altLang="en-US" dirty="0"/>
              <a:t>的变量有两个，第一个为分割一致性，即</a:t>
            </a:r>
            <a:r>
              <a:rPr lang="zh-CN" altLang="en-US" dirty="0"/>
              <a:t>每个被试对于某视频的事件分割与群体的一致性程度，通过将分割情况转化为向量计算其相关系数来表征。第二个为层次齐性，指被试分割的每个粗事件边界与其最近的细事件边界的平均时间距离，该值相对于机会水平的时间距离的大小反映了被试对于该视频事件分割的层级结构性。</a:t>
            </a:r>
            <a:endParaRPr lang="en-US" altLang="zh-CN" dirty="0"/>
          </a:p>
          <a:p>
            <a:endParaRPr kumimoji="1" lang="zh-CN" altLang="en-US" dirty="0"/>
          </a:p>
        </p:txBody>
      </p:sp>
    </p:spTree>
    <p:extLst>
      <p:ext uri="{BB962C8B-B14F-4D97-AF65-F5344CB8AC3E}">
        <p14:creationId xmlns:p14="http://schemas.microsoft.com/office/powerpoint/2010/main" val="305566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首先是关于事件分割的实验结果</a:t>
            </a:r>
            <a:endParaRPr kumimoji="1" lang="en-US" altLang="zh-CN" dirty="0"/>
          </a:p>
          <a:p>
            <a:r>
              <a:rPr kumimoji="1" lang="zh-CN" altLang="en-US" dirty="0"/>
              <a:t>上图为不同视频中被试事件分割的一致性水平，可以看到所有被试进行事件分割的一致性是较高的，接近</a:t>
            </a:r>
            <a:r>
              <a:rPr kumimoji="1" lang="en-US" altLang="zh-CN" dirty="0"/>
              <a:t>1</a:t>
            </a:r>
            <a:r>
              <a:rPr kumimoji="1" lang="zh-CN" altLang="en-US" dirty="0"/>
              <a:t>且高于机会水平即图中的加号，说明被试应该可以较好地完成事件分割的实验任务</a:t>
            </a:r>
            <a:endParaRPr kumimoji="1" lang="en-US" altLang="zh-CN" dirty="0"/>
          </a:p>
        </p:txBody>
      </p:sp>
    </p:spTree>
    <p:extLst>
      <p:ext uri="{BB962C8B-B14F-4D97-AF65-F5344CB8AC3E}">
        <p14:creationId xmlns:p14="http://schemas.microsoft.com/office/powerpoint/2010/main" val="305061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该图为不同视频关卡下被试分割的相对层次齐性结果，即计算得到的层次齐性除以其期望水平，可以看到均显著地小于</a:t>
            </a:r>
            <a:r>
              <a:rPr kumimoji="1" lang="en-US" altLang="zh-CN" dirty="0"/>
              <a:t>1</a:t>
            </a:r>
            <a:r>
              <a:rPr kumimoji="1" lang="zh-CN" altLang="en-US" dirty="0"/>
              <a:t>，说明被试对于其他玩家的通关视频的分割具有分层的特点。</a:t>
            </a:r>
            <a:endParaRPr kumimoji="1" lang="en-US" altLang="zh-CN" dirty="0"/>
          </a:p>
        </p:txBody>
      </p:sp>
    </p:spTree>
    <p:extLst>
      <p:ext uri="{BB962C8B-B14F-4D97-AF65-F5344CB8AC3E}">
        <p14:creationId xmlns:p14="http://schemas.microsoft.com/office/powerpoint/2010/main" val="758262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上述两项结果说明被试可以基本理解事件分割范式的任务要求，并且具有较高的分割一致性水平，分割具有一定的层次性，对于该创造性认知过程的编码具有分层的特点。进而我们分析了不同结构性变量与被试的创造力评估结果的关系。</a:t>
            </a:r>
            <a:endParaRPr lang="en-US" altLang="zh-CN" dirty="0"/>
          </a:p>
          <a:p>
            <a:r>
              <a:rPr lang="zh-CN" altLang="en-US" dirty="0"/>
              <a:t>首先图中为不同通关视频得到的创造力评分。可以看到除第</a:t>
            </a:r>
            <a:r>
              <a:rPr lang="en-US" altLang="zh-CN" dirty="0"/>
              <a:t>2</a:t>
            </a:r>
            <a:r>
              <a:rPr lang="zh-CN" altLang="en-US" dirty="0"/>
              <a:t>、</a:t>
            </a:r>
            <a:r>
              <a:rPr lang="en-US" altLang="zh-CN" dirty="0"/>
              <a:t>3</a:t>
            </a:r>
            <a:r>
              <a:rPr lang="zh-CN" altLang="en-US" dirty="0"/>
              <a:t>关外，其余关卡中的创造力评分有随保守程度提高而降低的趋势</a:t>
            </a:r>
          </a:p>
        </p:txBody>
      </p:sp>
    </p:spTree>
    <p:extLst>
      <p:ext uri="{BB962C8B-B14F-4D97-AF65-F5344CB8AC3E}">
        <p14:creationId xmlns:p14="http://schemas.microsoft.com/office/powerpoint/2010/main" val="372237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13"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12" name="演示文稿标题"/>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演示文稿标题</a:t>
            </a:r>
          </a:p>
        </p:txBody>
      </p:sp>
      <p:sp>
        <p:nvSpPr>
          <p:cNvPr id="13" name="正文级别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事实信息"/>
          <p:cNvSpPr txBox="1">
            <a:spLocks noGrp="1"/>
          </p:cNvSpPr>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sz="4840" b="1"/>
            </a:lvl1pPr>
          </a:lstStyle>
          <a:p>
            <a:r>
              <a:t>事实信息</a:t>
            </a: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13"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6" name="正文级别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469900">
              <a:spcBef>
                <a:spcPts val="0"/>
              </a:spcBef>
              <a:buSzTx/>
              <a:buNone/>
              <a:defRPr sz="8500" spc="-170">
                <a:latin typeface="Helvetica Neue Medium"/>
                <a:ea typeface="Helvetica Neue Medium"/>
                <a:cs typeface="Helvetica Neue Medium"/>
                <a:sym typeface="Helvetica Neue Medium"/>
              </a:defRPr>
            </a:lvl2pPr>
            <a:lvl3pPr marL="638923" indent="-469900">
              <a:spcBef>
                <a:spcPts val="0"/>
              </a:spcBef>
              <a:buSzTx/>
              <a:buNone/>
              <a:defRPr sz="8500" spc="-170">
                <a:latin typeface="Helvetica Neue Medium"/>
                <a:ea typeface="Helvetica Neue Medium"/>
                <a:cs typeface="Helvetica Neue Medium"/>
                <a:sym typeface="Helvetica Neue Medium"/>
              </a:defRPr>
            </a:lvl3pPr>
            <a:lvl4pPr marL="638923" indent="-469900">
              <a:spcBef>
                <a:spcPts val="0"/>
              </a:spcBef>
              <a:buSzTx/>
              <a:buNone/>
              <a:defRPr sz="8500" spc="-170">
                <a:latin typeface="Helvetica Neue Medium"/>
                <a:ea typeface="Helvetica Neue Medium"/>
                <a:cs typeface="Helvetica Neue Medium"/>
                <a:sym typeface="Helvetica Neue Medium"/>
              </a:defRPr>
            </a:lvl4pPr>
            <a:lvl5pPr marL="638923" indent="-469900">
              <a:spcBef>
                <a:spcPts val="0"/>
              </a:spcBef>
              <a:buSzTx/>
              <a:buNone/>
              <a:defRPr sz="8500" spc="-170">
                <a:latin typeface="Helvetica Neue Medium"/>
                <a:ea typeface="Helvetica Neue Medium"/>
                <a:cs typeface="Helvetica Neue Medium"/>
                <a:sym typeface="Helvetica Neue Medium"/>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图像"/>
          <p:cNvSpPr>
            <a:spLocks noGrp="1"/>
          </p:cNvSpPr>
          <p:nvPr>
            <p:ph type="pic" sz="quarter" idx="13"/>
          </p:nvPr>
        </p:nvSpPr>
        <p:spPr>
          <a:xfrm>
            <a:off x="15760700" y="1016000"/>
            <a:ext cx="7439099" cy="5949678"/>
          </a:xfrm>
          <a:prstGeom prst="rect">
            <a:avLst/>
          </a:prstGeom>
        </p:spPr>
        <p:txBody>
          <a:bodyPr lIns="91439" tIns="45719" rIns="91439" bIns="45719">
            <a:noAutofit/>
          </a:bodyPr>
          <a:lstStyle/>
          <a:p>
            <a:endParaRPr/>
          </a:p>
        </p:txBody>
      </p:sp>
      <p:sp>
        <p:nvSpPr>
          <p:cNvPr id="125" name="图像"/>
          <p:cNvSpPr>
            <a:spLocks noGrp="1"/>
          </p:cNvSpPr>
          <p:nvPr>
            <p:ph type="pic" sz="half" idx="14"/>
          </p:nvPr>
        </p:nvSpPr>
        <p:spPr>
          <a:xfrm>
            <a:off x="13500100" y="3978275"/>
            <a:ext cx="10439400" cy="12150181"/>
          </a:xfrm>
          <a:prstGeom prst="rect">
            <a:avLst/>
          </a:prstGeom>
        </p:spPr>
        <p:txBody>
          <a:bodyPr lIns="91439" tIns="45719" rIns="91439" bIns="45719">
            <a:noAutofit/>
          </a:bodyPr>
          <a:lstStyle/>
          <a:p>
            <a:endParaRPr/>
          </a:p>
        </p:txBody>
      </p:sp>
      <p:sp>
        <p:nvSpPr>
          <p:cNvPr id="126" name="图像"/>
          <p:cNvSpPr>
            <a:spLocks noGrp="1"/>
          </p:cNvSpPr>
          <p:nvPr>
            <p:ph type="pic" idx="15"/>
          </p:nvPr>
        </p:nvSpPr>
        <p:spPr>
          <a:xfrm>
            <a:off x="-139700" y="495300"/>
            <a:ext cx="16611600" cy="124587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图像"/>
          <p:cNvSpPr>
            <a:spLocks noGrp="1"/>
          </p:cNvSpPr>
          <p:nvPr>
            <p:ph type="pic" idx="13"/>
          </p:nvPr>
        </p:nvSpPr>
        <p:spPr>
          <a:xfrm>
            <a:off x="-1333500" y="-5524500"/>
            <a:ext cx="27051000" cy="21640800"/>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666699290_02_crop_3159x1892.jpg"/>
          <p:cNvSpPr>
            <a:spLocks noGrp="1"/>
          </p:cNvSpPr>
          <p:nvPr>
            <p:ph type="pic" idx="13"/>
          </p:nvPr>
        </p:nvSpPr>
        <p:spPr>
          <a:xfrm>
            <a:off x="-1155700" y="-1295400"/>
            <a:ext cx="26746200" cy="16018933"/>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演示文稿标题</a:t>
            </a:r>
          </a:p>
        </p:txBody>
      </p:sp>
      <p:sp>
        <p:nvSpPr>
          <p:cNvPr id="23" name="作者和日期"/>
          <p:cNvSpPr txBox="1">
            <a:spLocks noGrp="1"/>
          </p:cNvSpPr>
          <p:nvPr>
            <p:ph type="body" sz="quarter" idx="14"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24" name="正文级别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910457886_1434x1669.jpg"/>
          <p:cNvSpPr>
            <a:spLocks noGrp="1"/>
          </p:cNvSpPr>
          <p:nvPr>
            <p:ph type="pic" idx="13"/>
          </p:nvPr>
        </p:nvSpPr>
        <p:spPr>
          <a:xfrm>
            <a:off x="10972800" y="-203200"/>
            <a:ext cx="12144837" cy="14135100"/>
          </a:xfrm>
          <a:prstGeom prst="rect">
            <a:avLst/>
          </a:prstGeom>
        </p:spPr>
        <p:txBody>
          <a:bodyPr lIns="91439" tIns="45719" rIns="91439" bIns="45719">
            <a:noAutofit/>
          </a:bodyPr>
          <a:lstStyle/>
          <a:p>
            <a:endParaRPr/>
          </a:p>
        </p:txBody>
      </p:sp>
      <p:sp>
        <p:nvSpPr>
          <p:cNvPr id="33" name="幻灯片标题"/>
          <p:cNvSpPr txBox="1">
            <a:spLocks noGrp="1"/>
          </p:cNvSpPr>
          <p:nvPr>
            <p:ph type="title" hasCustomPrompt="1"/>
          </p:nvPr>
        </p:nvSpPr>
        <p:spPr>
          <a:xfrm>
            <a:off x="1206500" y="1270000"/>
            <a:ext cx="9779000" cy="5882273"/>
          </a:xfrm>
          <a:prstGeom prst="rect">
            <a:avLst/>
          </a:prstGeom>
        </p:spPr>
        <p:txBody>
          <a:bodyPr anchor="b"/>
          <a:lstStyle/>
          <a:p>
            <a:r>
              <a:t>幻灯片标题</a:t>
            </a:r>
          </a:p>
        </p:txBody>
      </p:sp>
      <p:sp>
        <p:nvSpPr>
          <p:cNvPr id="34" name="正文级别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prstGeom prst="rect">
            <a:avLst/>
          </a:prstGeom>
        </p:spPr>
        <p:txBody>
          <a:bodyPr numCol="2" spcCol="1098550"/>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副标题"/>
          <p:cNvSpPr txBox="1">
            <a:spLocks noGrp="1"/>
          </p:cNvSpPr>
          <p:nvPr>
            <p:ph type="body" sz="quarter" idx="13"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1" name="正文级别 1…"/>
          <p:cNvSpPr txBox="1">
            <a:spLocks noGrp="1"/>
          </p:cNvSpPr>
          <p:nvPr>
            <p:ph type="body" sz="half" idx="1" hasCustomPrompt="1"/>
          </p:nvPr>
        </p:nvSpPr>
        <p:spPr>
          <a:xfrm>
            <a:off x="1206500" y="4248504"/>
            <a:ext cx="9779000" cy="8256630"/>
          </a:xfrm>
          <a:prstGeom prst="rect">
            <a:avLst/>
          </a:prstGeom>
        </p:spPr>
        <p:txBody>
          <a:bodyPr/>
          <a:lstStyle/>
          <a:p>
            <a:r>
              <a:t>幻灯片项目符号文本</a:t>
            </a:r>
          </a:p>
          <a:p>
            <a:pPr lvl="1"/>
            <a:endParaRPr/>
          </a:p>
          <a:p>
            <a:pPr lvl="2"/>
            <a:endParaRPr/>
          </a:p>
          <a:p>
            <a:pPr lvl="3"/>
            <a:endParaRPr/>
          </a:p>
          <a:p>
            <a:pPr lvl="4"/>
            <a:endParaRPr/>
          </a:p>
        </p:txBody>
      </p:sp>
      <p:sp>
        <p:nvSpPr>
          <p:cNvPr id="62" name="660384004_1290x1720.jpg"/>
          <p:cNvSpPr>
            <a:spLocks noGrp="1"/>
          </p:cNvSpPr>
          <p:nvPr>
            <p:ph type="pic" idx="14"/>
          </p:nvPr>
        </p:nvSpPr>
        <p:spPr>
          <a:xfrm>
            <a:off x="12192000" y="-407266"/>
            <a:ext cx="10916874" cy="14555832"/>
          </a:xfrm>
          <a:prstGeom prst="rect">
            <a:avLst/>
          </a:prstGeom>
        </p:spPr>
        <p:txBody>
          <a:bodyPr lIns="91439" tIns="45719" rIns="91439" bIns="45719">
            <a:noAutofit/>
          </a:bodyPr>
          <a:lstStyle/>
          <a:p>
            <a:endParaRPr/>
          </a:p>
        </p:txBody>
      </p:sp>
      <p:sp>
        <p:nvSpPr>
          <p:cNvPr id="63" name="幻灯片标题"/>
          <p:cNvSpPr txBox="1">
            <a:spLocks noGrp="1"/>
          </p:cNvSpPr>
          <p:nvPr>
            <p:ph type="title" hasCustomPrompt="1"/>
          </p:nvPr>
        </p:nvSpPr>
        <p:spPr>
          <a:xfrm>
            <a:off x="1206500" y="1079500"/>
            <a:ext cx="9779000" cy="1435100"/>
          </a:xfrm>
          <a:prstGeom prst="rect">
            <a:avLst/>
          </a:prstGeom>
        </p:spPr>
        <p:txBody>
          <a:bodyPr/>
          <a:lstStyle/>
          <a:p>
            <a:r>
              <a:t>幻灯片标题</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章节标题</a:t>
            </a:r>
          </a:p>
        </p:txBody>
      </p:sp>
      <p:sp>
        <p:nvSpPr>
          <p:cNvPr id="72"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xfrm>
            <a:off x="1206500" y="1079500"/>
            <a:ext cx="21971000" cy="1434949"/>
          </a:xfrm>
          <a:prstGeom prst="rect">
            <a:avLst/>
          </a:prstGeom>
        </p:spPr>
        <p:txBody>
          <a:bodyPr/>
          <a:lstStyle/>
          <a:p>
            <a:r>
              <a:t>幻灯片标题</a:t>
            </a:r>
          </a:p>
        </p:txBody>
      </p:sp>
      <p:sp>
        <p:nvSpPr>
          <p:cNvPr id="80" name="幻灯片副标题"/>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xfrm>
            <a:off x="1206500" y="1079500"/>
            <a:ext cx="21971000" cy="1435100"/>
          </a:xfrm>
          <a:prstGeom prst="rect">
            <a:avLst/>
          </a:prstGeom>
        </p:spPr>
        <p:txBody>
          <a:bodyPr/>
          <a:lstStyle/>
          <a:p>
            <a:r>
              <a:t>议程标题</a:t>
            </a:r>
          </a:p>
        </p:txBody>
      </p:sp>
      <p:sp>
        <p:nvSpPr>
          <p:cNvPr id="89" name="议程副标题"/>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0" name="正文级别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0" defTabSz="825500">
              <a:lnSpc>
                <a:spcPct val="100000"/>
              </a:lnSpc>
              <a:spcBef>
                <a:spcPts val="1800"/>
              </a:spcBef>
              <a:buSzTx/>
              <a:buNone/>
              <a:defRPr sz="5500" spc="-55"/>
            </a:lvl2pPr>
            <a:lvl3pPr marL="0" indent="0" defTabSz="825500">
              <a:lnSpc>
                <a:spcPct val="100000"/>
              </a:lnSpc>
              <a:spcBef>
                <a:spcPts val="1800"/>
              </a:spcBef>
              <a:buSzTx/>
              <a:buNone/>
              <a:defRPr sz="5500" spc="-55"/>
            </a:lvl3pPr>
            <a:lvl4pPr marL="0" indent="0" defTabSz="825500">
              <a:lnSpc>
                <a:spcPct val="100000"/>
              </a:lnSpc>
              <a:spcBef>
                <a:spcPts val="1800"/>
              </a:spcBef>
              <a:buSzTx/>
              <a:buNone/>
              <a:defRPr sz="5500" spc="-55"/>
            </a:lvl4pPr>
            <a:lvl5pPr marL="0" indent="0" defTabSz="825500">
              <a:lnSpc>
                <a:spcPct val="100000"/>
              </a:lnSpc>
              <a:spcBef>
                <a:spcPts val="1800"/>
              </a:spcBef>
              <a:buSzTx/>
              <a:buNone/>
              <a:defRPr sz="5500" spc="-55"/>
            </a:lvl5pPr>
          </a:lstStyle>
          <a:p>
            <a:r>
              <a:t>议程主题</a:t>
            </a:r>
          </a:p>
          <a:p>
            <a:pPr lvl="1"/>
            <a:endParaRPr/>
          </a:p>
          <a:p>
            <a:pPr lvl="2"/>
            <a:endParaRPr/>
          </a:p>
          <a:p>
            <a:pPr lvl="3"/>
            <a:endParaRPr/>
          </a:p>
          <a:p>
            <a:pPr lvl="4"/>
            <a:endParaRP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清单">
    <p:spTree>
      <p:nvGrpSpPr>
        <p:cNvPr id="1" name=""/>
        <p:cNvGrpSpPr/>
        <p:nvPr/>
      </p:nvGrpSpPr>
      <p:grpSpPr>
        <a:xfrm>
          <a:off x="0" y="0"/>
          <a:ext cx="0" cy="0"/>
          <a:chOff x="0" y="0"/>
          <a:chExt cx="0" cy="0"/>
        </a:xfrm>
      </p:grpSpPr>
      <p:sp>
        <p:nvSpPr>
          <p:cNvPr id="98" name="正文级别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清单</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fade/>
  </p:transition>
  <p:hf hdr="0" ftr="0" dt="0"/>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doi.org/10.1037/a0013688" TargetMode="External"/><Relationship Id="rId5" Type="http://schemas.openxmlformats.org/officeDocument/2006/relationships/hyperlink" Target="https://doi.org/10.1186/s41235-018-0146-z" TargetMode="External"/><Relationship Id="rId4" Type="http://schemas.openxmlformats.org/officeDocument/2006/relationships/hyperlink" Target="https://doi.org/10.1037/a003868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51" name="李依朋 北京大学心理与认知科学学院2018级本科生…"/>
          <p:cNvSpPr txBox="1">
            <a:spLocks noGrp="1"/>
          </p:cNvSpPr>
          <p:nvPr>
            <p:ph type="body" idx="13"/>
          </p:nvPr>
        </p:nvSpPr>
        <p:spPr>
          <a:xfrm>
            <a:off x="1169922" y="10481397"/>
            <a:ext cx="11022078" cy="95707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algn="dist" defTabSz="825500">
              <a:defRPr sz="3600"/>
            </a:pPr>
            <a:r>
              <a:rPr lang="zh-CN" altLang="en-US" sz="3600" spc="-230">
                <a:latin typeface="+mj-lt"/>
                <a:ea typeface="PingFang SC" panose="020B0400000000000000" pitchFamily="34" charset="-122"/>
              </a:rPr>
              <a:t>蒋林峰 北京大学心理与认知科学学院</a:t>
            </a:r>
            <a:r>
              <a:rPr lang="en-US" altLang="zh-CN" sz="3600" spc="-230">
                <a:latin typeface="+mj-lt"/>
                <a:ea typeface="PingFang SC" panose="020B0400000000000000" pitchFamily="34" charset="-122"/>
              </a:rPr>
              <a:t>2020</a:t>
            </a:r>
            <a:r>
              <a:rPr lang="zh-CN" altLang="en-US" sz="3600" spc="-230">
                <a:latin typeface="+mj-lt"/>
                <a:ea typeface="PingFang SC" panose="020B0400000000000000" pitchFamily="34" charset="-122"/>
              </a:rPr>
              <a:t>级本科生</a:t>
            </a:r>
            <a:endParaRPr lang="zh-CN" altLang="en-US" sz="3600" spc="-230" dirty="0">
              <a:latin typeface="+mj-lt"/>
              <a:ea typeface="PingFang SC" panose="020B0400000000000000" pitchFamily="34" charset="-122"/>
            </a:endParaRPr>
          </a:p>
        </p:txBody>
      </p:sp>
      <p:sp>
        <p:nvSpPr>
          <p:cNvPr id="152" name="自我介绍与研究计划"/>
          <p:cNvSpPr txBox="1">
            <a:spLocks noGrp="1"/>
          </p:cNvSpPr>
          <p:nvPr>
            <p:ph type="ctrTitle"/>
          </p:nvPr>
        </p:nvSpPr>
        <p:spPr>
          <a:xfrm>
            <a:off x="1008172" y="5074599"/>
            <a:ext cx="21971004" cy="2344515"/>
          </a:xfrm>
          <a:prstGeom prst="rect">
            <a:avLst/>
          </a:prstGeom>
        </p:spPr>
        <p:txBody>
          <a:bodyPr>
            <a:normAutofit fontScale="90000"/>
          </a:bodyPr>
          <a:lstStyle>
            <a:lvl1pPr>
              <a:defRPr sz="11500" spc="-230"/>
            </a:lvl1pPr>
          </a:lstStyle>
          <a:p>
            <a:r>
              <a:rPr lang="zh-CN" altLang="en-US"/>
              <a:t>探究基于创造过程的事件结构特征进行创造力评估的可能性</a:t>
            </a:r>
            <a:endParaRPr lang="zh-CN" altLang="en-US" dirty="0">
              <a:latin typeface="+mj-lt"/>
              <a:ea typeface="PingFang SC" panose="020B0400000000000000" pitchFamily="34" charset="-122"/>
            </a:endParaRPr>
          </a:p>
        </p:txBody>
      </p:sp>
      <p:pic>
        <p:nvPicPr>
          <p:cNvPr id="154" name="图像" descr="图像"/>
          <p:cNvPicPr>
            <a:picLocks noChangeAspect="1"/>
          </p:cNvPicPr>
          <p:nvPr/>
        </p:nvPicPr>
        <p:blipFill>
          <a:blip r:embed="rId4"/>
          <a:stretch>
            <a:fillRect/>
          </a:stretch>
        </p:blipFill>
        <p:spPr>
          <a:xfrm>
            <a:off x="18541441" y="1869941"/>
            <a:ext cx="5034268" cy="1416570"/>
          </a:xfrm>
          <a:prstGeom prst="rect">
            <a:avLst/>
          </a:prstGeom>
          <a:ln w="12700">
            <a:miter lim="400000"/>
          </a:ln>
        </p:spPr>
      </p:pic>
      <p:sp>
        <p:nvSpPr>
          <p:cNvPr id="155" name="矩形"/>
          <p:cNvSpPr/>
          <p:nvPr/>
        </p:nvSpPr>
        <p:spPr>
          <a:xfrm>
            <a:off x="-65114" y="12142266"/>
            <a:ext cx="24514228" cy="161695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56" name="矩形"/>
          <p:cNvSpPr/>
          <p:nvPr/>
        </p:nvSpPr>
        <p:spPr>
          <a:xfrm>
            <a:off x="-65114" y="-13849"/>
            <a:ext cx="24514228" cy="1416569"/>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4" name="文本框 3">
            <a:extLst>
              <a:ext uri="{FF2B5EF4-FFF2-40B4-BE49-F238E27FC236}">
                <a16:creationId xmlns:a16="http://schemas.microsoft.com/office/drawing/2014/main" id="{8F32030B-8EDC-DB4E-BB5C-FAC3CE17B39F}"/>
              </a:ext>
            </a:extLst>
          </p:cNvPr>
          <p:cNvSpPr txBox="1"/>
          <p:nvPr/>
        </p:nvSpPr>
        <p:spPr>
          <a:xfrm>
            <a:off x="23575709" y="12142266"/>
            <a:ext cx="487313" cy="1427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5400" b="0" i="0" u="none" strike="noStrike" cap="none" spc="0" normalizeH="0" baseline="0" dirty="0">
                <a:ln>
                  <a:noFill/>
                </a:ln>
                <a:solidFill>
                  <a:schemeClr val="bg1"/>
                </a:solidFill>
                <a:effectLst/>
                <a:uFillTx/>
                <a:latin typeface="+mn-lt"/>
                <a:ea typeface="+mn-ea"/>
                <a:cs typeface="+mn-cs"/>
                <a:sym typeface="Helvetica Neue"/>
              </a:rPr>
              <a:t>1</a:t>
            </a:r>
            <a:endParaRPr kumimoji="0" lang="zh-CN" altLang="en-US" sz="5400" b="0" i="0" u="none" strike="noStrike" cap="none" spc="0" normalizeH="0" baseline="0" dirty="0">
              <a:ln>
                <a:noFill/>
              </a:ln>
              <a:solidFill>
                <a:schemeClr val="bg1"/>
              </a:solidFill>
              <a:effectLst/>
              <a:uFillTx/>
              <a:latin typeface="+mn-lt"/>
              <a:ea typeface="+mn-ea"/>
              <a:cs typeface="+mn-cs"/>
              <a:sym typeface="Helvetica Neue"/>
            </a:endParaRPr>
          </a:p>
        </p:txBody>
      </p:sp>
      <p:sp>
        <p:nvSpPr>
          <p:cNvPr id="2" name="矩形 1">
            <a:extLst>
              <a:ext uri="{FF2B5EF4-FFF2-40B4-BE49-F238E27FC236}">
                <a16:creationId xmlns:a16="http://schemas.microsoft.com/office/drawing/2014/main" id="{EBA596A4-C639-47E6-AFDF-5B2B4D92588E}"/>
              </a:ext>
            </a:extLst>
          </p:cNvPr>
          <p:cNvSpPr/>
          <p:nvPr/>
        </p:nvSpPr>
        <p:spPr>
          <a:xfrm>
            <a:off x="1106423" y="11199439"/>
            <a:ext cx="5538506" cy="590931"/>
          </a:xfrm>
          <a:prstGeom prst="rect">
            <a:avLst/>
          </a:prstGeom>
        </p:spPr>
        <p:txBody>
          <a:bodyPr wrap="square">
            <a:spAutoFit/>
          </a:bodyPr>
          <a:lstStyle/>
          <a:p>
            <a:pPr algn="dist" defTabSz="825500">
              <a:defRPr sz="3600"/>
            </a:pPr>
            <a:r>
              <a:rPr lang="en-US" altLang="zh-CN" spc="-230" dirty="0">
                <a:ea typeface="PingFang SC" panose="020B0400000000000000" pitchFamily="34" charset="-122"/>
              </a:rPr>
              <a:t>2000013735@stu.pku.edu.cn</a:t>
            </a:r>
          </a:p>
        </p:txBody>
      </p:sp>
      <p:sp>
        <p:nvSpPr>
          <p:cNvPr id="6" name="灯片编号占位符 5">
            <a:extLst>
              <a:ext uri="{FF2B5EF4-FFF2-40B4-BE49-F238E27FC236}">
                <a16:creationId xmlns:a16="http://schemas.microsoft.com/office/drawing/2014/main" id="{DDA0F7E5-593B-4E9C-8028-C64186472E05}"/>
              </a:ext>
            </a:extLst>
          </p:cNvPr>
          <p:cNvSpPr>
            <a:spLocks noGrp="1"/>
          </p:cNvSpPr>
          <p:nvPr>
            <p:ph type="sldNum" sz="quarter" idx="2"/>
          </p:nvPr>
        </p:nvSpPr>
        <p:spPr/>
        <p:txBody>
          <a:bodyPr/>
          <a:lstStyle/>
          <a:p>
            <a:fld id="{86CB4B4D-7CA3-9044-876B-883B54F8677D}" type="slidenum">
              <a:rPr lang="en-US" altLang="zh-CN" smtClean="0"/>
              <a:t>1</a:t>
            </a:fld>
            <a:endParaRPr lang="zh-CN" altLang="en-US"/>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99" name="Research Motivation"/>
          <p:cNvSpPr txBox="1">
            <a:spLocks noGrp="1"/>
          </p:cNvSpPr>
          <p:nvPr>
            <p:ph type="title"/>
          </p:nvPr>
        </p:nvSpPr>
        <p:spPr>
          <a:xfrm>
            <a:off x="1206500" y="1056302"/>
            <a:ext cx="21971000" cy="1434949"/>
          </a:xfrm>
          <a:prstGeom prst="rect">
            <a:avLst/>
          </a:prstGeom>
        </p:spPr>
        <p:txBody>
          <a:bodyPr/>
          <a:lstStyle/>
          <a:p>
            <a:r>
              <a:rPr lang="en-US"/>
              <a:t>Results</a:t>
            </a:r>
            <a:endParaRPr lang="en-US" dirty="0"/>
          </a:p>
        </p:txBody>
      </p:sp>
      <p:sp>
        <p:nvSpPr>
          <p:cNvPr id="200" name="Deep neural network as as an approach to model primate visual system"/>
          <p:cNvSpPr txBox="1">
            <a:spLocks noGrp="1"/>
          </p:cNvSpPr>
          <p:nvPr>
            <p:ph type="body" idx="13"/>
          </p:nvPr>
        </p:nvSpPr>
        <p:spPr>
          <a:xfrm>
            <a:off x="1206500" y="2325961"/>
            <a:ext cx="22755248" cy="9640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751205">
              <a:defRPr sz="5005"/>
            </a:lvl1pPr>
          </a:lstStyle>
          <a:p>
            <a:r>
              <a:rPr lang="en-US"/>
              <a:t>Event </a:t>
            </a:r>
            <a:r>
              <a:rPr lang="en-US" altLang="zh-CN"/>
              <a:t>segmentation &amp; </a:t>
            </a:r>
            <a:r>
              <a:rPr lang="en-US"/>
              <a:t>Creativity Rating</a:t>
            </a:r>
            <a:endParaRPr lang="en-US" dirty="0"/>
          </a:p>
        </p:txBody>
      </p:sp>
      <p:pic>
        <p:nvPicPr>
          <p:cNvPr id="201" name="图像" descr="图像"/>
          <p:cNvPicPr>
            <a:picLocks noChangeAspect="1"/>
          </p:cNvPicPr>
          <p:nvPr/>
        </p:nvPicPr>
        <p:blipFill>
          <a:blip r:embed="rId4"/>
          <a:stretch>
            <a:fillRect/>
          </a:stretch>
        </p:blipFill>
        <p:spPr>
          <a:xfrm>
            <a:off x="18568407" y="799797"/>
            <a:ext cx="5034268" cy="1416569"/>
          </a:xfrm>
          <a:prstGeom prst="rect">
            <a:avLst/>
          </a:prstGeom>
          <a:ln w="12700">
            <a:miter lim="400000"/>
          </a:ln>
        </p:spPr>
      </p:pic>
      <p:sp>
        <p:nvSpPr>
          <p:cNvPr id="206"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7"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3" name="文本框 12">
            <a:extLst>
              <a:ext uri="{FF2B5EF4-FFF2-40B4-BE49-F238E27FC236}">
                <a16:creationId xmlns:a16="http://schemas.microsoft.com/office/drawing/2014/main" id="{D7A420F7-4C60-374A-836D-885C037C9386}"/>
              </a:ext>
            </a:extLst>
          </p:cNvPr>
          <p:cNvSpPr txBox="1"/>
          <p:nvPr/>
        </p:nvSpPr>
        <p:spPr>
          <a:xfrm>
            <a:off x="23602675" y="12580947"/>
            <a:ext cx="61555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3600" b="0" i="0" u="none" strike="noStrike" cap="none" spc="0" normalizeH="0" baseline="0" dirty="0">
                <a:ln>
                  <a:noFill/>
                </a:ln>
                <a:solidFill>
                  <a:schemeClr val="bg1"/>
                </a:solidFill>
                <a:effectLst/>
                <a:uFillTx/>
                <a:latin typeface="+mn-lt"/>
                <a:ea typeface="+mn-ea"/>
                <a:cs typeface="+mn-cs"/>
                <a:sym typeface="Helvetica Neue"/>
              </a:rPr>
              <a:t>10</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pic>
        <p:nvPicPr>
          <p:cNvPr id="11" name="Picture 9">
            <a:extLst>
              <a:ext uri="{FF2B5EF4-FFF2-40B4-BE49-F238E27FC236}">
                <a16:creationId xmlns:a16="http://schemas.microsoft.com/office/drawing/2014/main" id="{B307012C-ED1B-446D-86FD-696F4074F55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074815" y="3521500"/>
            <a:ext cx="10051747" cy="8934752"/>
          </a:xfrm>
          <a:prstGeom prst="rect">
            <a:avLst/>
          </a:prstGeom>
        </p:spPr>
      </p:pic>
      <p:pic>
        <p:nvPicPr>
          <p:cNvPr id="12" name="Picture 26">
            <a:extLst>
              <a:ext uri="{FF2B5EF4-FFF2-40B4-BE49-F238E27FC236}">
                <a16:creationId xmlns:a16="http://schemas.microsoft.com/office/drawing/2014/main" id="{3D08F070-52AD-472E-B87F-2C4A3ED9F490}"/>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4827628" y="3125151"/>
            <a:ext cx="7481557" cy="9975409"/>
          </a:xfrm>
          <a:prstGeom prst="rect">
            <a:avLst/>
          </a:prstGeom>
        </p:spPr>
      </p:pic>
      <p:sp>
        <p:nvSpPr>
          <p:cNvPr id="3" name="灯片编号占位符 2">
            <a:extLst>
              <a:ext uri="{FF2B5EF4-FFF2-40B4-BE49-F238E27FC236}">
                <a16:creationId xmlns:a16="http://schemas.microsoft.com/office/drawing/2014/main" id="{D98A2EC9-498A-4B12-BF27-81128C943A48}"/>
              </a:ext>
            </a:extLst>
          </p:cNvPr>
          <p:cNvSpPr>
            <a:spLocks noGrp="1"/>
          </p:cNvSpPr>
          <p:nvPr>
            <p:ph type="sldNum" sz="quarter" idx="2"/>
          </p:nvPr>
        </p:nvSpPr>
        <p:spPr/>
        <p:txBody>
          <a:bodyPr/>
          <a:lstStyle/>
          <a:p>
            <a:fld id="{86CB4B4D-7CA3-9044-876B-883B54F8677D}" type="slidenum">
              <a:rPr lang="en-US" altLang="zh-CN" smtClean="0"/>
              <a:t>10</a:t>
            </a:fld>
            <a:endParaRPr lang="zh-CN" altLang="en-US"/>
          </a:p>
        </p:txBody>
      </p:sp>
    </p:spTree>
    <p:extLst>
      <p:ext uri="{BB962C8B-B14F-4D97-AF65-F5344CB8AC3E}">
        <p14:creationId xmlns:p14="http://schemas.microsoft.com/office/powerpoint/2010/main" val="427615496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99" name="Research Motivation"/>
          <p:cNvSpPr txBox="1">
            <a:spLocks noGrp="1"/>
          </p:cNvSpPr>
          <p:nvPr>
            <p:ph type="title"/>
          </p:nvPr>
        </p:nvSpPr>
        <p:spPr>
          <a:xfrm>
            <a:off x="1206500" y="1056302"/>
            <a:ext cx="21971000" cy="1434949"/>
          </a:xfrm>
          <a:prstGeom prst="rect">
            <a:avLst/>
          </a:prstGeom>
        </p:spPr>
        <p:txBody>
          <a:bodyPr/>
          <a:lstStyle/>
          <a:p>
            <a:r>
              <a:rPr lang="en-US"/>
              <a:t>Results</a:t>
            </a:r>
            <a:endParaRPr lang="en-US" dirty="0"/>
          </a:p>
        </p:txBody>
      </p:sp>
      <p:sp>
        <p:nvSpPr>
          <p:cNvPr id="200" name="Deep neural network as as an approach to model primate visual system"/>
          <p:cNvSpPr txBox="1">
            <a:spLocks noGrp="1"/>
          </p:cNvSpPr>
          <p:nvPr>
            <p:ph type="body" idx="13"/>
          </p:nvPr>
        </p:nvSpPr>
        <p:spPr>
          <a:xfrm>
            <a:off x="1206500" y="2325961"/>
            <a:ext cx="22755248" cy="9640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751205">
              <a:defRPr sz="5005"/>
            </a:lvl1pPr>
          </a:lstStyle>
          <a:p>
            <a:r>
              <a:rPr lang="en-US"/>
              <a:t>Event </a:t>
            </a:r>
            <a:r>
              <a:rPr lang="en-US" altLang="zh-CN"/>
              <a:t>segmentation &amp; </a:t>
            </a:r>
            <a:r>
              <a:rPr lang="en-US"/>
              <a:t>Creativity Rating</a:t>
            </a:r>
            <a:endParaRPr lang="en-US" dirty="0"/>
          </a:p>
        </p:txBody>
      </p:sp>
      <p:pic>
        <p:nvPicPr>
          <p:cNvPr id="201" name="图像" descr="图像"/>
          <p:cNvPicPr>
            <a:picLocks noChangeAspect="1"/>
          </p:cNvPicPr>
          <p:nvPr/>
        </p:nvPicPr>
        <p:blipFill>
          <a:blip r:embed="rId4"/>
          <a:stretch>
            <a:fillRect/>
          </a:stretch>
        </p:blipFill>
        <p:spPr>
          <a:xfrm>
            <a:off x="18568407" y="799797"/>
            <a:ext cx="5034268" cy="1416569"/>
          </a:xfrm>
          <a:prstGeom prst="rect">
            <a:avLst/>
          </a:prstGeom>
          <a:ln w="12700">
            <a:miter lim="400000"/>
          </a:ln>
        </p:spPr>
      </p:pic>
      <p:sp>
        <p:nvSpPr>
          <p:cNvPr id="206"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7"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3" name="文本框 12">
            <a:extLst>
              <a:ext uri="{FF2B5EF4-FFF2-40B4-BE49-F238E27FC236}">
                <a16:creationId xmlns:a16="http://schemas.microsoft.com/office/drawing/2014/main" id="{D7A420F7-4C60-374A-836D-885C037C9386}"/>
              </a:ext>
            </a:extLst>
          </p:cNvPr>
          <p:cNvSpPr txBox="1"/>
          <p:nvPr/>
        </p:nvSpPr>
        <p:spPr>
          <a:xfrm>
            <a:off x="23602675" y="12580947"/>
            <a:ext cx="61555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3600" b="0" i="0" u="none" strike="noStrike" cap="none" spc="0" normalizeH="0" baseline="0" dirty="0">
                <a:ln>
                  <a:noFill/>
                </a:ln>
                <a:solidFill>
                  <a:schemeClr val="bg1"/>
                </a:solidFill>
                <a:effectLst/>
                <a:uFillTx/>
                <a:latin typeface="+mn-lt"/>
                <a:ea typeface="+mn-ea"/>
                <a:cs typeface="+mn-cs"/>
                <a:sym typeface="Helvetica Neue"/>
              </a:rPr>
              <a:t>11</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pic>
        <p:nvPicPr>
          <p:cNvPr id="3" name="图片 2">
            <a:extLst>
              <a:ext uri="{FF2B5EF4-FFF2-40B4-BE49-F238E27FC236}">
                <a16:creationId xmlns:a16="http://schemas.microsoft.com/office/drawing/2014/main" id="{D0FF71E1-8332-497D-AA7C-3BDF5B927FEF}"/>
              </a:ext>
            </a:extLst>
          </p:cNvPr>
          <p:cNvPicPr>
            <a:picLocks noChangeAspect="1"/>
          </p:cNvPicPr>
          <p:nvPr/>
        </p:nvPicPr>
        <p:blipFill>
          <a:blip r:embed="rId5"/>
          <a:stretch>
            <a:fillRect/>
          </a:stretch>
        </p:blipFill>
        <p:spPr>
          <a:xfrm>
            <a:off x="10532096" y="3512486"/>
            <a:ext cx="13429652" cy="9448484"/>
          </a:xfrm>
          <a:prstGeom prst="rect">
            <a:avLst/>
          </a:prstGeom>
        </p:spPr>
      </p:pic>
      <p:sp>
        <p:nvSpPr>
          <p:cNvPr id="4" name="灯片编号占位符 3">
            <a:extLst>
              <a:ext uri="{FF2B5EF4-FFF2-40B4-BE49-F238E27FC236}">
                <a16:creationId xmlns:a16="http://schemas.microsoft.com/office/drawing/2014/main" id="{CFDD27C9-2940-4E37-B686-8D4EA2ACA39F}"/>
              </a:ext>
            </a:extLst>
          </p:cNvPr>
          <p:cNvSpPr>
            <a:spLocks noGrp="1"/>
          </p:cNvSpPr>
          <p:nvPr>
            <p:ph type="sldNum" sz="quarter" idx="2"/>
          </p:nvPr>
        </p:nvSpPr>
        <p:spPr/>
        <p:txBody>
          <a:bodyPr/>
          <a:lstStyle/>
          <a:p>
            <a:fld id="{86CB4B4D-7CA3-9044-876B-883B54F8677D}" type="slidenum">
              <a:rPr lang="en-US" altLang="zh-CN" smtClean="0"/>
              <a:t>11</a:t>
            </a:fld>
            <a:endParaRPr lang="zh-CN" altLang="en-US"/>
          </a:p>
        </p:txBody>
      </p:sp>
      <p:sp>
        <p:nvSpPr>
          <p:cNvPr id="10" name="The relationship between visual experience and the development of the visual system is still controversial.…">
            <a:extLst>
              <a:ext uri="{FF2B5EF4-FFF2-40B4-BE49-F238E27FC236}">
                <a16:creationId xmlns:a16="http://schemas.microsoft.com/office/drawing/2014/main" id="{D9D6BC07-2DD0-4519-A660-DCDAAEB8C850}"/>
              </a:ext>
            </a:extLst>
          </p:cNvPr>
          <p:cNvSpPr txBox="1">
            <a:spLocks/>
          </p:cNvSpPr>
          <p:nvPr/>
        </p:nvSpPr>
        <p:spPr>
          <a:xfrm>
            <a:off x="1206500" y="4430873"/>
            <a:ext cx="9994900" cy="6748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685800" indent="-685800" defTabSz="693419" hangingPunct="0">
              <a:lnSpc>
                <a:spcPct val="110000"/>
              </a:lnSpc>
              <a:spcBef>
                <a:spcPts val="600"/>
              </a:spcBef>
              <a:buSzPct val="123000"/>
              <a:buFont typeface="Arial" panose="020B0604020202020204" pitchFamily="34" charset="0"/>
              <a:buChar char="•"/>
              <a:defRPr sz="4619"/>
            </a:pPr>
            <a:r>
              <a:rPr lang="zh-CN" altLang="en-US" sz="4000" dirty="0"/>
              <a:t>初始模型</a:t>
            </a:r>
            <a:r>
              <a:rPr lang="en-US" altLang="zh-CN" sz="4000" dirty="0"/>
              <a:t>:</a:t>
            </a:r>
          </a:p>
          <a:p>
            <a:pPr marL="1905000" lvl="1" indent="-685800" defTabSz="693419">
              <a:lnSpc>
                <a:spcPct val="110000"/>
              </a:lnSpc>
              <a:spcBef>
                <a:spcPts val="600"/>
              </a:spcBef>
              <a:buFont typeface="Arial" panose="020B0604020202020204" pitchFamily="34" charset="0"/>
              <a:buChar char="•"/>
              <a:defRPr sz="4619"/>
            </a:pPr>
            <a:r>
              <a:rPr lang="zh-CN" altLang="en-US" sz="3960" b="0" dirty="0"/>
              <a:t>创造力得分 </a:t>
            </a:r>
            <a:r>
              <a:rPr lang="en-US" altLang="zh-CN" sz="3960" b="0" dirty="0"/>
              <a:t>= </a:t>
            </a:r>
            <a:r>
              <a:rPr lang="zh-CN" altLang="en-US" sz="3960" b="0" dirty="0"/>
              <a:t>保守程度</a:t>
            </a:r>
            <a:r>
              <a:rPr lang="en-US" altLang="zh-CN" sz="3960" b="0" dirty="0"/>
              <a:t>+</a:t>
            </a:r>
            <a:r>
              <a:rPr lang="zh-CN" altLang="en-US" sz="3960" b="0" dirty="0"/>
              <a:t>视频时长</a:t>
            </a:r>
            <a:r>
              <a:rPr lang="en-US" altLang="zh-CN" sz="3960" b="0" dirty="0"/>
              <a:t>+</a:t>
            </a:r>
            <a:r>
              <a:rPr lang="zh-CN" altLang="en-US" sz="3960" b="0" dirty="0"/>
              <a:t>（相对层次齐性</a:t>
            </a:r>
            <a:r>
              <a:rPr lang="en-US" altLang="zh-CN" sz="3960" b="0" dirty="0"/>
              <a:t>+</a:t>
            </a:r>
            <a:r>
              <a:rPr lang="zh-CN" altLang="en-US" sz="3960" b="0" dirty="0"/>
              <a:t>粗分割一致性</a:t>
            </a:r>
            <a:r>
              <a:rPr lang="en-US" altLang="zh-CN" sz="3960" b="0" dirty="0"/>
              <a:t>+</a:t>
            </a:r>
            <a:r>
              <a:rPr lang="zh-CN" altLang="en-US" sz="3960" b="0" dirty="0"/>
              <a:t>细分割一致性</a:t>
            </a:r>
            <a:r>
              <a:rPr lang="en-US" altLang="zh-CN" sz="3960" b="0" dirty="0"/>
              <a:t>+</a:t>
            </a:r>
            <a:r>
              <a:rPr lang="zh-CN" altLang="en-US" sz="3960" b="0" dirty="0"/>
              <a:t>粗分割延迟次数</a:t>
            </a:r>
            <a:r>
              <a:rPr lang="en-US" altLang="zh-CN" sz="3960" b="0" dirty="0"/>
              <a:t>+</a:t>
            </a:r>
            <a:r>
              <a:rPr lang="zh-CN" altLang="en-US" sz="3960" b="0" dirty="0"/>
              <a:t>每次粗分割的平均延迟时长）</a:t>
            </a:r>
            <a:r>
              <a:rPr lang="en-US" altLang="zh-CN" sz="3960" b="0" dirty="0"/>
              <a:t>× </a:t>
            </a:r>
            <a:r>
              <a:rPr lang="zh-CN" altLang="en-US" sz="3960" b="0" dirty="0"/>
              <a:t>游戏关卡</a:t>
            </a:r>
            <a:endParaRPr lang="en-US" altLang="zh-CN" sz="3960" b="0" dirty="0"/>
          </a:p>
          <a:p>
            <a:pPr marL="685800" indent="-685800" defTabSz="693419" hangingPunct="0">
              <a:lnSpc>
                <a:spcPct val="110000"/>
              </a:lnSpc>
              <a:spcBef>
                <a:spcPts val="600"/>
              </a:spcBef>
              <a:buSzPct val="123000"/>
              <a:buFont typeface="Arial" panose="020B0604020202020204" pitchFamily="34" charset="0"/>
              <a:buChar char="•"/>
              <a:defRPr sz="4619"/>
            </a:pPr>
            <a:r>
              <a:rPr lang="zh-CN" altLang="en-US" sz="4000" dirty="0"/>
              <a:t>最优模型</a:t>
            </a:r>
            <a:r>
              <a:rPr lang="en-US" altLang="zh-CN" sz="4000" dirty="0"/>
              <a:t>:</a:t>
            </a:r>
          </a:p>
          <a:p>
            <a:pPr marL="1905000" lvl="1" indent="-685800" defTabSz="693419">
              <a:lnSpc>
                <a:spcPct val="110000"/>
              </a:lnSpc>
              <a:spcBef>
                <a:spcPts val="600"/>
              </a:spcBef>
              <a:buFont typeface="Arial" panose="020B0604020202020204" pitchFamily="34" charset="0"/>
              <a:buChar char="•"/>
              <a:defRPr sz="4619"/>
            </a:pPr>
            <a:r>
              <a:rPr lang="zh-CN" altLang="en-US" sz="3960" dirty="0"/>
              <a:t>创造力得分 </a:t>
            </a:r>
            <a:r>
              <a:rPr lang="en-US" altLang="zh-CN" sz="3960" dirty="0"/>
              <a:t>= </a:t>
            </a:r>
            <a:r>
              <a:rPr lang="zh-CN" altLang="en-US" sz="3960" dirty="0"/>
              <a:t>保守程度</a:t>
            </a:r>
            <a:r>
              <a:rPr lang="en-US" altLang="zh-CN" sz="3960" dirty="0"/>
              <a:t>+</a:t>
            </a:r>
            <a:r>
              <a:rPr lang="zh-CN" altLang="en-US" sz="3960" dirty="0"/>
              <a:t>视频时长</a:t>
            </a:r>
            <a:r>
              <a:rPr lang="en-US" altLang="zh-CN" sz="3960" dirty="0"/>
              <a:t>+</a:t>
            </a:r>
            <a:r>
              <a:rPr lang="zh-CN" altLang="en-US" sz="3960" dirty="0"/>
              <a:t>相对层次齐性 </a:t>
            </a:r>
            <a:r>
              <a:rPr lang="en-US" altLang="zh-CN" sz="3960" dirty="0"/>
              <a:t>+</a:t>
            </a:r>
            <a:r>
              <a:rPr lang="zh-CN" altLang="en-US" sz="3960" dirty="0"/>
              <a:t>粗分割延迟次数</a:t>
            </a:r>
            <a:r>
              <a:rPr lang="en-US" altLang="zh-CN" sz="3960" dirty="0"/>
              <a:t>+</a:t>
            </a:r>
            <a:r>
              <a:rPr lang="zh-CN" altLang="en-US" sz="3960" dirty="0"/>
              <a:t>细分割一致性</a:t>
            </a:r>
            <a:r>
              <a:rPr lang="en-US" altLang="zh-CN" sz="3960" dirty="0"/>
              <a:t>×</a:t>
            </a:r>
            <a:r>
              <a:rPr lang="zh-CN" altLang="en-US" sz="3960" dirty="0"/>
              <a:t>游戏关卡</a:t>
            </a:r>
            <a:endParaRPr lang="en-US" altLang="zh-CN" sz="3960" dirty="0"/>
          </a:p>
        </p:txBody>
      </p:sp>
    </p:spTree>
    <p:extLst>
      <p:ext uri="{BB962C8B-B14F-4D97-AF65-F5344CB8AC3E}">
        <p14:creationId xmlns:p14="http://schemas.microsoft.com/office/powerpoint/2010/main" val="379122964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search Motivation"/>
          <p:cNvSpPr txBox="1">
            <a:spLocks noGrp="1"/>
          </p:cNvSpPr>
          <p:nvPr>
            <p:ph type="title"/>
          </p:nvPr>
        </p:nvSpPr>
        <p:spPr>
          <a:xfrm>
            <a:off x="1206500" y="1056302"/>
            <a:ext cx="21971000" cy="1434949"/>
          </a:xfrm>
          <a:prstGeom prst="rect">
            <a:avLst/>
          </a:prstGeom>
        </p:spPr>
        <p:txBody>
          <a:bodyPr/>
          <a:lstStyle/>
          <a:p>
            <a:r>
              <a:rPr lang="en-US"/>
              <a:t>Results</a:t>
            </a:r>
            <a:endParaRPr lang="en-US" dirty="0"/>
          </a:p>
        </p:txBody>
      </p:sp>
      <p:sp>
        <p:nvSpPr>
          <p:cNvPr id="200" name="Deep neural network as as an approach to model primate visual system"/>
          <p:cNvSpPr txBox="1">
            <a:spLocks noGrp="1"/>
          </p:cNvSpPr>
          <p:nvPr>
            <p:ph type="body" idx="13"/>
          </p:nvPr>
        </p:nvSpPr>
        <p:spPr>
          <a:xfrm>
            <a:off x="1206500" y="2325961"/>
            <a:ext cx="22755248" cy="9640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751205">
              <a:defRPr sz="5005"/>
            </a:lvl1pPr>
          </a:lstStyle>
          <a:p>
            <a:r>
              <a:rPr lang="en-US"/>
              <a:t>Node analysis of event segmentation</a:t>
            </a:r>
            <a:endParaRPr lang="en-US" dirty="0"/>
          </a:p>
        </p:txBody>
      </p:sp>
      <p:pic>
        <p:nvPicPr>
          <p:cNvPr id="201" name="图像" descr="图像"/>
          <p:cNvPicPr>
            <a:picLocks noChangeAspect="1"/>
          </p:cNvPicPr>
          <p:nvPr/>
        </p:nvPicPr>
        <p:blipFill>
          <a:blip r:embed="rId3"/>
          <a:stretch>
            <a:fillRect/>
          </a:stretch>
        </p:blipFill>
        <p:spPr>
          <a:xfrm>
            <a:off x="18568407" y="799797"/>
            <a:ext cx="5034268" cy="1416569"/>
          </a:xfrm>
          <a:prstGeom prst="rect">
            <a:avLst/>
          </a:prstGeom>
          <a:ln w="12700">
            <a:miter lim="400000"/>
          </a:ln>
        </p:spPr>
      </p:pic>
      <p:sp>
        <p:nvSpPr>
          <p:cNvPr id="206"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7"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3" name="文本框 12">
            <a:extLst>
              <a:ext uri="{FF2B5EF4-FFF2-40B4-BE49-F238E27FC236}">
                <a16:creationId xmlns:a16="http://schemas.microsoft.com/office/drawing/2014/main" id="{D7A420F7-4C60-374A-836D-885C037C9386}"/>
              </a:ext>
            </a:extLst>
          </p:cNvPr>
          <p:cNvSpPr txBox="1"/>
          <p:nvPr/>
        </p:nvSpPr>
        <p:spPr>
          <a:xfrm>
            <a:off x="23602675" y="12580947"/>
            <a:ext cx="61555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3600" b="0" i="0" u="none" strike="noStrike" cap="none" spc="0" normalizeH="0" baseline="0" dirty="0">
                <a:ln>
                  <a:noFill/>
                </a:ln>
                <a:solidFill>
                  <a:schemeClr val="bg1"/>
                </a:solidFill>
                <a:effectLst/>
                <a:uFillTx/>
                <a:latin typeface="+mn-lt"/>
                <a:ea typeface="+mn-ea"/>
                <a:cs typeface="+mn-cs"/>
                <a:sym typeface="Helvetica Neue"/>
              </a:rPr>
              <a:t>12</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pic>
        <p:nvPicPr>
          <p:cNvPr id="9" name="Picture 31">
            <a:extLst>
              <a:ext uri="{FF2B5EF4-FFF2-40B4-BE49-F238E27FC236}">
                <a16:creationId xmlns:a16="http://schemas.microsoft.com/office/drawing/2014/main" id="{ABC1E09C-E8FB-4CA5-8AB7-0D3682E1565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434161" y="3838464"/>
            <a:ext cx="11149963" cy="8363394"/>
          </a:xfrm>
          <a:prstGeom prst="rect">
            <a:avLst/>
          </a:prstGeom>
        </p:spPr>
      </p:pic>
      <p:sp>
        <p:nvSpPr>
          <p:cNvPr id="2" name="灯片编号占位符 1">
            <a:extLst>
              <a:ext uri="{FF2B5EF4-FFF2-40B4-BE49-F238E27FC236}">
                <a16:creationId xmlns:a16="http://schemas.microsoft.com/office/drawing/2014/main" id="{589D35C1-6CD5-4E14-951C-69613BBD69C4}"/>
              </a:ext>
            </a:extLst>
          </p:cNvPr>
          <p:cNvSpPr>
            <a:spLocks noGrp="1"/>
          </p:cNvSpPr>
          <p:nvPr>
            <p:ph type="sldNum" sz="quarter" idx="2"/>
          </p:nvPr>
        </p:nvSpPr>
        <p:spPr/>
        <p:txBody>
          <a:bodyPr/>
          <a:lstStyle/>
          <a:p>
            <a:fld id="{86CB4B4D-7CA3-9044-876B-883B54F8677D}" type="slidenum">
              <a:rPr lang="en-US" altLang="zh-CN" smtClean="0"/>
              <a:t>12</a:t>
            </a:fld>
            <a:endParaRPr lang="zh-CN" altLang="en-US"/>
          </a:p>
        </p:txBody>
      </p:sp>
      <p:pic>
        <p:nvPicPr>
          <p:cNvPr id="4" name="图片 3">
            <a:extLst>
              <a:ext uri="{FF2B5EF4-FFF2-40B4-BE49-F238E27FC236}">
                <a16:creationId xmlns:a16="http://schemas.microsoft.com/office/drawing/2014/main" id="{5AAB5562-40A0-4A57-86C7-23068FB85FE5}"/>
              </a:ext>
            </a:extLst>
          </p:cNvPr>
          <p:cNvPicPr>
            <a:picLocks noChangeAspect="1"/>
          </p:cNvPicPr>
          <p:nvPr/>
        </p:nvPicPr>
        <p:blipFill>
          <a:blip r:embed="rId5"/>
          <a:stretch>
            <a:fillRect/>
          </a:stretch>
        </p:blipFill>
        <p:spPr>
          <a:xfrm>
            <a:off x="14380554" y="2539698"/>
            <a:ext cx="7679359" cy="4494343"/>
          </a:xfrm>
          <a:prstGeom prst="rect">
            <a:avLst/>
          </a:prstGeom>
        </p:spPr>
      </p:pic>
      <p:pic>
        <p:nvPicPr>
          <p:cNvPr id="6" name="图片 5">
            <a:extLst>
              <a:ext uri="{FF2B5EF4-FFF2-40B4-BE49-F238E27FC236}">
                <a16:creationId xmlns:a16="http://schemas.microsoft.com/office/drawing/2014/main" id="{9D6D06BD-38A5-4512-98A9-CA77AE29C5E7}"/>
              </a:ext>
            </a:extLst>
          </p:cNvPr>
          <p:cNvPicPr>
            <a:picLocks noChangeAspect="1"/>
          </p:cNvPicPr>
          <p:nvPr/>
        </p:nvPicPr>
        <p:blipFill>
          <a:blip r:embed="rId6"/>
          <a:stretch>
            <a:fillRect/>
          </a:stretch>
        </p:blipFill>
        <p:spPr>
          <a:xfrm>
            <a:off x="14380554" y="8020161"/>
            <a:ext cx="7679359" cy="4492852"/>
          </a:xfrm>
          <a:prstGeom prst="rect">
            <a:avLst/>
          </a:prstGeom>
        </p:spPr>
      </p:pic>
      <p:cxnSp>
        <p:nvCxnSpPr>
          <p:cNvPr id="8" name="直接箭头连接符 7">
            <a:extLst>
              <a:ext uri="{FF2B5EF4-FFF2-40B4-BE49-F238E27FC236}">
                <a16:creationId xmlns:a16="http://schemas.microsoft.com/office/drawing/2014/main" id="{E488E86D-1C25-4550-92D0-A186D1AD5C54}"/>
              </a:ext>
            </a:extLst>
          </p:cNvPr>
          <p:cNvCxnSpPr>
            <a:stCxn id="4" idx="2"/>
            <a:endCxn id="6" idx="0"/>
          </p:cNvCxnSpPr>
          <p:nvPr/>
        </p:nvCxnSpPr>
        <p:spPr>
          <a:xfrm>
            <a:off x="18220234" y="7034041"/>
            <a:ext cx="0" cy="98612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直接箭头连接符 15">
            <a:extLst>
              <a:ext uri="{FF2B5EF4-FFF2-40B4-BE49-F238E27FC236}">
                <a16:creationId xmlns:a16="http://schemas.microsoft.com/office/drawing/2014/main" id="{93668B3E-1B4F-4CBB-BE28-3110938AA333}"/>
              </a:ext>
            </a:extLst>
          </p:cNvPr>
          <p:cNvCxnSpPr>
            <a:cxnSpLocks/>
          </p:cNvCxnSpPr>
          <p:nvPr/>
        </p:nvCxnSpPr>
        <p:spPr>
          <a:xfrm flipV="1">
            <a:off x="10789920" y="5041752"/>
            <a:ext cx="3336966" cy="1130448"/>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 name="矩形 14">
            <a:extLst>
              <a:ext uri="{FF2B5EF4-FFF2-40B4-BE49-F238E27FC236}">
                <a16:creationId xmlns:a16="http://schemas.microsoft.com/office/drawing/2014/main" id="{A7B221CF-2F56-44E4-9AB9-27208B2BD934}"/>
              </a:ext>
            </a:extLst>
          </p:cNvPr>
          <p:cNvSpPr/>
          <p:nvPr/>
        </p:nvSpPr>
        <p:spPr>
          <a:xfrm>
            <a:off x="14126886" y="2264813"/>
            <a:ext cx="8253054" cy="10589748"/>
          </a:xfrm>
          <a:prstGeom prst="rect">
            <a:avLst/>
          </a:prstGeom>
          <a:noFill/>
          <a:ln w="38100" cap="flat">
            <a:solidFill>
              <a:schemeClr val="tx1"/>
            </a:solidFill>
            <a:prstDash val="lgDashDot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4" name="矩形 23">
            <a:extLst>
              <a:ext uri="{FF2B5EF4-FFF2-40B4-BE49-F238E27FC236}">
                <a16:creationId xmlns:a16="http://schemas.microsoft.com/office/drawing/2014/main" id="{8079FADF-7030-4628-87A7-2C5CFEFAC801}"/>
              </a:ext>
            </a:extLst>
          </p:cNvPr>
          <p:cNvSpPr/>
          <p:nvPr/>
        </p:nvSpPr>
        <p:spPr>
          <a:xfrm>
            <a:off x="10220849" y="5762663"/>
            <a:ext cx="569071" cy="798016"/>
          </a:xfrm>
          <a:prstGeom prst="rect">
            <a:avLst/>
          </a:prstGeom>
          <a:noFill/>
          <a:ln w="38100" cap="flat">
            <a:solidFill>
              <a:schemeClr val="tx1"/>
            </a:solidFill>
            <a:prstDash val="lgDashDot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15092813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9E81B52-D2CC-4D8A-8BDE-EC4FBD94C9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10" y="5062434"/>
            <a:ext cx="7646361" cy="5734771"/>
          </a:xfrm>
          <a:prstGeom prst="rect">
            <a:avLst/>
          </a:prstGeom>
        </p:spPr>
      </p:pic>
      <p:sp>
        <p:nvSpPr>
          <p:cNvPr id="199" name="Research Motivation"/>
          <p:cNvSpPr txBox="1">
            <a:spLocks noGrp="1"/>
          </p:cNvSpPr>
          <p:nvPr>
            <p:ph type="title"/>
          </p:nvPr>
        </p:nvSpPr>
        <p:spPr>
          <a:xfrm>
            <a:off x="1206500" y="1056302"/>
            <a:ext cx="21971000" cy="1434949"/>
          </a:xfrm>
          <a:prstGeom prst="rect">
            <a:avLst/>
          </a:prstGeom>
        </p:spPr>
        <p:txBody>
          <a:bodyPr/>
          <a:lstStyle/>
          <a:p>
            <a:r>
              <a:rPr lang="en-US" dirty="0"/>
              <a:t>Discussion</a:t>
            </a:r>
          </a:p>
        </p:txBody>
      </p:sp>
      <p:pic>
        <p:nvPicPr>
          <p:cNvPr id="201" name="图像" descr="图像"/>
          <p:cNvPicPr>
            <a:picLocks noChangeAspect="1"/>
          </p:cNvPicPr>
          <p:nvPr/>
        </p:nvPicPr>
        <p:blipFill>
          <a:blip r:embed="rId4"/>
          <a:stretch>
            <a:fillRect/>
          </a:stretch>
        </p:blipFill>
        <p:spPr>
          <a:xfrm>
            <a:off x="18568407" y="799797"/>
            <a:ext cx="5034268" cy="1416569"/>
          </a:xfrm>
          <a:prstGeom prst="rect">
            <a:avLst/>
          </a:prstGeom>
          <a:ln w="12700">
            <a:miter lim="400000"/>
          </a:ln>
        </p:spPr>
      </p:pic>
      <p:sp>
        <p:nvSpPr>
          <p:cNvPr id="206"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7"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3" name="文本框 12">
            <a:extLst>
              <a:ext uri="{FF2B5EF4-FFF2-40B4-BE49-F238E27FC236}">
                <a16:creationId xmlns:a16="http://schemas.microsoft.com/office/drawing/2014/main" id="{D7A420F7-4C60-374A-836D-885C037C9386}"/>
              </a:ext>
            </a:extLst>
          </p:cNvPr>
          <p:cNvSpPr txBox="1"/>
          <p:nvPr/>
        </p:nvSpPr>
        <p:spPr>
          <a:xfrm>
            <a:off x="23602675" y="12580947"/>
            <a:ext cx="61555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3600" b="0" i="0" u="none" strike="noStrike" cap="none" spc="0" normalizeH="0" baseline="0" dirty="0">
                <a:ln>
                  <a:noFill/>
                </a:ln>
                <a:solidFill>
                  <a:schemeClr val="bg1"/>
                </a:solidFill>
                <a:effectLst/>
                <a:uFillTx/>
                <a:latin typeface="+mn-lt"/>
                <a:ea typeface="+mn-ea"/>
                <a:cs typeface="+mn-cs"/>
                <a:sym typeface="Helvetica Neue"/>
              </a:rPr>
              <a:t>13</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sp>
        <p:nvSpPr>
          <p:cNvPr id="2" name="灯片编号占位符 1">
            <a:extLst>
              <a:ext uri="{FF2B5EF4-FFF2-40B4-BE49-F238E27FC236}">
                <a16:creationId xmlns:a16="http://schemas.microsoft.com/office/drawing/2014/main" id="{1B0D6FB1-EFA9-4A02-A051-14E0A531C080}"/>
              </a:ext>
            </a:extLst>
          </p:cNvPr>
          <p:cNvSpPr>
            <a:spLocks noGrp="1"/>
          </p:cNvSpPr>
          <p:nvPr>
            <p:ph type="sldNum" sz="quarter" idx="2"/>
          </p:nvPr>
        </p:nvSpPr>
        <p:spPr/>
        <p:txBody>
          <a:bodyPr/>
          <a:lstStyle/>
          <a:p>
            <a:fld id="{86CB4B4D-7CA3-9044-876B-883B54F8677D}" type="slidenum">
              <a:rPr lang="en-US" altLang="zh-CN" smtClean="0"/>
              <a:t>13</a:t>
            </a:fld>
            <a:endParaRPr lang="zh-CN" altLang="en-US"/>
          </a:p>
        </p:txBody>
      </p:sp>
      <p:sp>
        <p:nvSpPr>
          <p:cNvPr id="11" name="The relationship between visual experience and the development of the visual system is still controversial.…">
            <a:extLst>
              <a:ext uri="{FF2B5EF4-FFF2-40B4-BE49-F238E27FC236}">
                <a16:creationId xmlns:a16="http://schemas.microsoft.com/office/drawing/2014/main" id="{A42F62A5-7F22-4CC3-A458-CE4195F73EA6}"/>
              </a:ext>
            </a:extLst>
          </p:cNvPr>
          <p:cNvSpPr txBox="1">
            <a:spLocks/>
          </p:cNvSpPr>
          <p:nvPr/>
        </p:nvSpPr>
        <p:spPr>
          <a:xfrm>
            <a:off x="1206500" y="2747756"/>
            <a:ext cx="18498820" cy="1006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000" dirty="0"/>
              <a:t>The effect of preservation is confused with the effect of video time</a:t>
            </a:r>
          </a:p>
        </p:txBody>
      </p:sp>
      <p:pic>
        <p:nvPicPr>
          <p:cNvPr id="12" name="图片 11">
            <a:extLst>
              <a:ext uri="{FF2B5EF4-FFF2-40B4-BE49-F238E27FC236}">
                <a16:creationId xmlns:a16="http://schemas.microsoft.com/office/drawing/2014/main" id="{702A8466-69CF-4C9D-9C1E-35A3F1DB707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646361" y="3674864"/>
            <a:ext cx="16648729" cy="8324365"/>
          </a:xfrm>
          <a:prstGeom prst="rect">
            <a:avLst/>
          </a:prstGeom>
        </p:spPr>
      </p:pic>
    </p:spTree>
    <p:extLst>
      <p:ext uri="{BB962C8B-B14F-4D97-AF65-F5344CB8AC3E}">
        <p14:creationId xmlns:p14="http://schemas.microsoft.com/office/powerpoint/2010/main" val="39593465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search Motivation"/>
          <p:cNvSpPr txBox="1">
            <a:spLocks noGrp="1"/>
          </p:cNvSpPr>
          <p:nvPr>
            <p:ph type="title"/>
          </p:nvPr>
        </p:nvSpPr>
        <p:spPr>
          <a:xfrm>
            <a:off x="1206500" y="1056302"/>
            <a:ext cx="21971000" cy="1434949"/>
          </a:xfrm>
          <a:prstGeom prst="rect">
            <a:avLst/>
          </a:prstGeom>
        </p:spPr>
        <p:txBody>
          <a:bodyPr/>
          <a:lstStyle/>
          <a:p>
            <a:r>
              <a:rPr lang="en-US" dirty="0"/>
              <a:t>Discussion</a:t>
            </a:r>
          </a:p>
        </p:txBody>
      </p:sp>
      <p:pic>
        <p:nvPicPr>
          <p:cNvPr id="201" name="图像" descr="图像"/>
          <p:cNvPicPr>
            <a:picLocks noChangeAspect="1"/>
          </p:cNvPicPr>
          <p:nvPr/>
        </p:nvPicPr>
        <p:blipFill>
          <a:blip r:embed="rId3"/>
          <a:stretch>
            <a:fillRect/>
          </a:stretch>
        </p:blipFill>
        <p:spPr>
          <a:xfrm>
            <a:off x="18568407" y="799797"/>
            <a:ext cx="5034268" cy="1416569"/>
          </a:xfrm>
          <a:prstGeom prst="rect">
            <a:avLst/>
          </a:prstGeom>
          <a:ln w="12700">
            <a:miter lim="400000"/>
          </a:ln>
        </p:spPr>
      </p:pic>
      <p:sp>
        <p:nvSpPr>
          <p:cNvPr id="206"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7"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3" name="文本框 12">
            <a:extLst>
              <a:ext uri="{FF2B5EF4-FFF2-40B4-BE49-F238E27FC236}">
                <a16:creationId xmlns:a16="http://schemas.microsoft.com/office/drawing/2014/main" id="{D7A420F7-4C60-374A-836D-885C037C9386}"/>
              </a:ext>
            </a:extLst>
          </p:cNvPr>
          <p:cNvSpPr txBox="1"/>
          <p:nvPr/>
        </p:nvSpPr>
        <p:spPr>
          <a:xfrm>
            <a:off x="23602675" y="12580947"/>
            <a:ext cx="61555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3600" b="0" i="0" u="none" strike="noStrike" cap="none" spc="0" normalizeH="0" baseline="0" dirty="0">
                <a:ln>
                  <a:noFill/>
                </a:ln>
                <a:solidFill>
                  <a:schemeClr val="bg1"/>
                </a:solidFill>
                <a:effectLst/>
                <a:uFillTx/>
                <a:latin typeface="+mn-lt"/>
                <a:ea typeface="+mn-ea"/>
                <a:cs typeface="+mn-cs"/>
                <a:sym typeface="Helvetica Neue"/>
              </a:rPr>
              <a:t>14</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sp>
        <p:nvSpPr>
          <p:cNvPr id="2" name="灯片编号占位符 1">
            <a:extLst>
              <a:ext uri="{FF2B5EF4-FFF2-40B4-BE49-F238E27FC236}">
                <a16:creationId xmlns:a16="http://schemas.microsoft.com/office/drawing/2014/main" id="{1B0D6FB1-EFA9-4A02-A051-14E0A531C080}"/>
              </a:ext>
            </a:extLst>
          </p:cNvPr>
          <p:cNvSpPr>
            <a:spLocks noGrp="1"/>
          </p:cNvSpPr>
          <p:nvPr>
            <p:ph type="sldNum" sz="quarter" idx="2"/>
          </p:nvPr>
        </p:nvSpPr>
        <p:spPr/>
        <p:txBody>
          <a:bodyPr/>
          <a:lstStyle/>
          <a:p>
            <a:fld id="{86CB4B4D-7CA3-9044-876B-883B54F8677D}" type="slidenum">
              <a:rPr lang="en-US" altLang="zh-CN" smtClean="0"/>
              <a:t>14</a:t>
            </a:fld>
            <a:endParaRPr lang="zh-CN" altLang="en-US"/>
          </a:p>
        </p:txBody>
      </p:sp>
      <p:sp>
        <p:nvSpPr>
          <p:cNvPr id="11" name="The relationship between visual experience and the development of the visual system is still controversial.…">
            <a:extLst>
              <a:ext uri="{FF2B5EF4-FFF2-40B4-BE49-F238E27FC236}">
                <a16:creationId xmlns:a16="http://schemas.microsoft.com/office/drawing/2014/main" id="{A42F62A5-7F22-4CC3-A458-CE4195F73EA6}"/>
              </a:ext>
            </a:extLst>
          </p:cNvPr>
          <p:cNvSpPr txBox="1">
            <a:spLocks/>
          </p:cNvSpPr>
          <p:nvPr/>
        </p:nvSpPr>
        <p:spPr>
          <a:xfrm>
            <a:off x="1206500" y="2747756"/>
            <a:ext cx="15229840" cy="1006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000" dirty="0"/>
              <a:t>The task is too difficult</a:t>
            </a:r>
          </a:p>
        </p:txBody>
      </p:sp>
      <p:pic>
        <p:nvPicPr>
          <p:cNvPr id="4" name="图片 3">
            <a:extLst>
              <a:ext uri="{FF2B5EF4-FFF2-40B4-BE49-F238E27FC236}">
                <a16:creationId xmlns:a16="http://schemas.microsoft.com/office/drawing/2014/main" id="{C7DFC139-024B-4B30-98E2-9D2588655D33}"/>
              </a:ext>
            </a:extLst>
          </p:cNvPr>
          <p:cNvPicPr>
            <a:picLocks noChangeAspect="1"/>
          </p:cNvPicPr>
          <p:nvPr/>
        </p:nvPicPr>
        <p:blipFill>
          <a:blip r:embed="rId4"/>
          <a:stretch>
            <a:fillRect/>
          </a:stretch>
        </p:blipFill>
        <p:spPr>
          <a:xfrm>
            <a:off x="706519" y="4164439"/>
            <a:ext cx="12453178" cy="6732691"/>
          </a:xfrm>
          <a:prstGeom prst="rect">
            <a:avLst/>
          </a:prstGeom>
        </p:spPr>
      </p:pic>
      <p:sp>
        <p:nvSpPr>
          <p:cNvPr id="14" name="Face-deprived Monkey fMRI (Arcaro et al., 2017)…">
            <a:extLst>
              <a:ext uri="{FF2B5EF4-FFF2-40B4-BE49-F238E27FC236}">
                <a16:creationId xmlns:a16="http://schemas.microsoft.com/office/drawing/2014/main" id="{572EDCB0-E835-4944-AF1B-EC60DC52B78A}"/>
              </a:ext>
            </a:extLst>
          </p:cNvPr>
          <p:cNvSpPr txBox="1"/>
          <p:nvPr/>
        </p:nvSpPr>
        <p:spPr>
          <a:xfrm>
            <a:off x="1496212" y="11394636"/>
            <a:ext cx="10873792" cy="111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defTabSz="355600">
              <a:lnSpc>
                <a:spcPct val="100000"/>
              </a:lnSpc>
              <a:spcBef>
                <a:spcPts val="0"/>
              </a:spcBef>
              <a:defRPr sz="3200">
                <a:latin typeface="Apple SD 산돌고딕 Neo 일반체"/>
                <a:ea typeface="Apple SD 산돌고딕 Neo 일반체"/>
                <a:cs typeface="Apple SD 산돌고딕 Neo 일반체"/>
                <a:sym typeface="Apple SD 산돌고딕 Neo 일반체"/>
              </a:defRPr>
            </a:pPr>
            <a:r>
              <a:rPr lang="en-US" sz="2800" dirty="0"/>
              <a:t>V</a:t>
            </a:r>
            <a:r>
              <a:rPr lang="en-US" altLang="zh-CN" sz="2800" dirty="0"/>
              <a:t>ideo in previous events segmentation study</a:t>
            </a:r>
            <a:r>
              <a:rPr sz="2800" dirty="0"/>
              <a:t>(</a:t>
            </a:r>
            <a:r>
              <a:rPr lang="en-US" altLang="zh-CN" sz="2800" dirty="0"/>
              <a:t>Eisenberg et al.</a:t>
            </a:r>
            <a:r>
              <a:rPr lang="en-US" sz="2800" dirty="0"/>
              <a:t>, 2018</a:t>
            </a:r>
            <a:r>
              <a:rPr sz="2800" dirty="0"/>
              <a:t>)</a:t>
            </a:r>
          </a:p>
          <a:p>
            <a:pPr defTabSz="457200">
              <a:lnSpc>
                <a:spcPct val="100000"/>
              </a:lnSpc>
              <a:spcBef>
                <a:spcPts val="1200"/>
              </a:spcBef>
              <a:defRPr sz="3200" b="1">
                <a:latin typeface="Times Roman"/>
                <a:ea typeface="Times Roman"/>
                <a:cs typeface="Times Roman"/>
                <a:sym typeface="Times Roman"/>
              </a:defRPr>
            </a:pPr>
            <a:endParaRPr sz="2800" dirty="0"/>
          </a:p>
        </p:txBody>
      </p:sp>
      <p:pic>
        <p:nvPicPr>
          <p:cNvPr id="15" name="图片 14">
            <a:extLst>
              <a:ext uri="{FF2B5EF4-FFF2-40B4-BE49-F238E27FC236}">
                <a16:creationId xmlns:a16="http://schemas.microsoft.com/office/drawing/2014/main" id="{34E4C710-1FC7-49E7-B96D-367F3450D668}"/>
              </a:ext>
            </a:extLst>
          </p:cNvPr>
          <p:cNvPicPr>
            <a:picLocks noChangeAspect="1"/>
          </p:cNvPicPr>
          <p:nvPr/>
        </p:nvPicPr>
        <p:blipFill>
          <a:blip r:embed="rId5"/>
          <a:stretch>
            <a:fillRect/>
          </a:stretch>
        </p:blipFill>
        <p:spPr>
          <a:xfrm>
            <a:off x="13807440" y="4157837"/>
            <a:ext cx="9189720" cy="6481639"/>
          </a:xfrm>
          <a:prstGeom prst="rect">
            <a:avLst/>
          </a:prstGeom>
        </p:spPr>
      </p:pic>
      <p:sp>
        <p:nvSpPr>
          <p:cNvPr id="16" name="Face-deprived Monkey fMRI (Arcaro et al., 2017)…">
            <a:extLst>
              <a:ext uri="{FF2B5EF4-FFF2-40B4-BE49-F238E27FC236}">
                <a16:creationId xmlns:a16="http://schemas.microsoft.com/office/drawing/2014/main" id="{5F4C055E-0E94-44C0-B1D2-DEB281C76521}"/>
              </a:ext>
            </a:extLst>
          </p:cNvPr>
          <p:cNvSpPr txBox="1"/>
          <p:nvPr/>
        </p:nvSpPr>
        <p:spPr>
          <a:xfrm>
            <a:off x="17010894" y="11325333"/>
            <a:ext cx="3220206" cy="111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defTabSz="355600">
              <a:lnSpc>
                <a:spcPct val="100000"/>
              </a:lnSpc>
              <a:spcBef>
                <a:spcPts val="0"/>
              </a:spcBef>
              <a:defRPr sz="3200">
                <a:latin typeface="Apple SD 산돌고딕 Neo 일반체"/>
                <a:ea typeface="Apple SD 산돌고딕 Neo 일반체"/>
                <a:cs typeface="Apple SD 산돌고딕 Neo 일반체"/>
                <a:sym typeface="Apple SD 산돌고딕 Neo 일반체"/>
              </a:defRPr>
            </a:pPr>
            <a:r>
              <a:rPr lang="en-US" sz="2800" dirty="0"/>
              <a:t>V</a:t>
            </a:r>
            <a:r>
              <a:rPr lang="en-US" altLang="zh-CN" sz="2800" dirty="0"/>
              <a:t>ideo in this study</a:t>
            </a:r>
            <a:endParaRPr sz="2800" dirty="0"/>
          </a:p>
          <a:p>
            <a:pPr defTabSz="457200">
              <a:lnSpc>
                <a:spcPct val="100000"/>
              </a:lnSpc>
              <a:spcBef>
                <a:spcPts val="1200"/>
              </a:spcBef>
              <a:defRPr sz="3200" b="1">
                <a:latin typeface="Times Roman"/>
                <a:ea typeface="Times Roman"/>
                <a:cs typeface="Times Roman"/>
                <a:sym typeface="Times Roman"/>
              </a:defRPr>
            </a:pPr>
            <a:endParaRPr sz="2800" dirty="0"/>
          </a:p>
        </p:txBody>
      </p:sp>
    </p:spTree>
    <p:extLst>
      <p:ext uri="{BB962C8B-B14F-4D97-AF65-F5344CB8AC3E}">
        <p14:creationId xmlns:p14="http://schemas.microsoft.com/office/powerpoint/2010/main" val="5198791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16" name="Reference"/>
          <p:cNvSpPr txBox="1">
            <a:spLocks noGrp="1"/>
          </p:cNvSpPr>
          <p:nvPr>
            <p:ph type="title"/>
          </p:nvPr>
        </p:nvSpPr>
        <p:spPr>
          <a:xfrm>
            <a:off x="1183054" y="7947462"/>
            <a:ext cx="21971000" cy="1434949"/>
          </a:xfrm>
          <a:prstGeom prst="rect">
            <a:avLst/>
          </a:prstGeom>
        </p:spPr>
        <p:txBody>
          <a:bodyPr>
            <a:normAutofit/>
          </a:bodyPr>
          <a:lstStyle/>
          <a:p>
            <a:r>
              <a:rPr lang="en-US" sz="6000" dirty="0"/>
              <a:t>Reference</a:t>
            </a:r>
          </a:p>
        </p:txBody>
      </p:sp>
      <p:sp>
        <p:nvSpPr>
          <p:cNvPr id="317" name="Arcaro, M. J., Schade, P. F., Vincent, J. L., Ponce, C. R., &amp; Livingstone, M. S. (2017). Seeing faces is necessary for face-domain formation. Nature neuroscience, 20(10), 1404-1412.…"/>
          <p:cNvSpPr txBox="1">
            <a:spLocks noGrp="1"/>
          </p:cNvSpPr>
          <p:nvPr>
            <p:ph type="body" idx="13"/>
          </p:nvPr>
        </p:nvSpPr>
        <p:spPr>
          <a:xfrm>
            <a:off x="1183054" y="8976824"/>
            <a:ext cx="21971000" cy="263689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defTabSz="429259">
              <a:spcBef>
                <a:spcPts val="300"/>
              </a:spcBef>
              <a:defRPr sz="3120" b="0">
                <a:latin typeface="Apple SD 산돌고딕 Neo 볼드체"/>
                <a:ea typeface="Apple SD 산돌고딕 Neo 볼드체"/>
                <a:cs typeface="Apple SD 산돌고딕 Neo 볼드체"/>
                <a:sym typeface="Apple SD 산돌고딕 Neo 볼드체"/>
              </a:defRPr>
            </a:pPr>
            <a:r>
              <a:rPr lang="en-US" sz="2400" dirty="0"/>
              <a:t>Diedrich, J., </a:t>
            </a:r>
            <a:r>
              <a:rPr lang="en-US" sz="2400" dirty="0" err="1"/>
              <a:t>Benedek</a:t>
            </a:r>
            <a:r>
              <a:rPr lang="en-US" sz="2400" dirty="0"/>
              <a:t>, M., </a:t>
            </a:r>
            <a:r>
              <a:rPr lang="en-US" sz="2400" dirty="0" err="1"/>
              <a:t>Jauk</a:t>
            </a:r>
            <a:r>
              <a:rPr lang="en-US" sz="2400" dirty="0"/>
              <a:t>, E., &amp; Neubauer, A. C. (2015). Are creative ideas novel and useful? Psychology of Aesthetics</a:t>
            </a:r>
            <a:r>
              <a:rPr lang="en-US" sz="2400" i="1" dirty="0"/>
              <a:t>, Creativity, and the Arts, 9</a:t>
            </a:r>
            <a:r>
              <a:rPr lang="en-US" sz="2400" dirty="0"/>
              <a:t>(1), 35–40. 		</a:t>
            </a:r>
            <a:r>
              <a:rPr lang="en-US" sz="2400" dirty="0">
                <a:hlinkClick r:id="rId4"/>
              </a:rPr>
              <a:t>https://doi.org/10.1037/a0038688</a:t>
            </a:r>
            <a:endParaRPr lang="en-US" sz="2400" dirty="0"/>
          </a:p>
          <a:p>
            <a:pPr defTabSz="429259">
              <a:spcBef>
                <a:spcPts val="300"/>
              </a:spcBef>
              <a:defRPr sz="3120" b="0">
                <a:latin typeface="Apple SD 산돌고딕 Neo 볼드체"/>
                <a:ea typeface="Apple SD 산돌고딕 Neo 볼드체"/>
                <a:cs typeface="Apple SD 산돌고딕 Neo 볼드체"/>
                <a:sym typeface="Apple SD 산돌고딕 Neo 볼드체"/>
              </a:defRPr>
            </a:pPr>
            <a:r>
              <a:rPr lang="en-US" sz="2400" dirty="0"/>
              <a:t>Eisenberg, M. L., Zacks, J. M., &amp; Flores, S. (2018). Dynamic prediction during perception of everyday events. </a:t>
            </a:r>
            <a:r>
              <a:rPr lang="en-US" sz="2400" i="1" dirty="0"/>
              <a:t>Cognitive Research: Principles and Implications, 3</a:t>
            </a:r>
            <a:r>
              <a:rPr lang="en-US" sz="2400" dirty="0"/>
              <a:t>. 	</a:t>
            </a:r>
            <a:r>
              <a:rPr lang="en-US" sz="2400" dirty="0">
                <a:hlinkClick r:id="rId5"/>
              </a:rPr>
              <a:t>https://doi.org/10.1186/s41235-018-0146-z</a:t>
            </a:r>
            <a:endParaRPr lang="en-US" sz="2400" dirty="0"/>
          </a:p>
          <a:p>
            <a:pPr defTabSz="429259">
              <a:spcBef>
                <a:spcPts val="300"/>
              </a:spcBef>
              <a:defRPr sz="3120" b="0">
                <a:latin typeface="Apple SD 산돌고딕 Neo 볼드체"/>
                <a:ea typeface="Apple SD 산돌고딕 Neo 볼드체"/>
                <a:cs typeface="Apple SD 산돌고딕 Neo 볼드체"/>
                <a:sym typeface="Apple SD 산돌고딕 Neo 볼드체"/>
              </a:defRPr>
            </a:pPr>
            <a:r>
              <a:rPr lang="en-US" sz="2400" dirty="0"/>
              <a:t>Petr, J. &amp; Radek, P.(2010). </a:t>
            </a:r>
            <a:r>
              <a:rPr lang="en-US" sz="2400" i="1" dirty="0"/>
              <a:t>Difficulty Rating of Sokoban Puzzle</a:t>
            </a:r>
            <a:r>
              <a:rPr lang="en-US" sz="2400" dirty="0"/>
              <a:t>. Proceedings of the Fifth Starting AI Researchers' Symposium. IOS Press</a:t>
            </a:r>
          </a:p>
          <a:p>
            <a:pPr defTabSz="429259">
              <a:spcBef>
                <a:spcPts val="300"/>
              </a:spcBef>
              <a:defRPr sz="3120" b="0">
                <a:latin typeface="Apple SD 산돌고딕 Neo 볼드체"/>
                <a:ea typeface="Apple SD 산돌고딕 Neo 볼드체"/>
                <a:cs typeface="Apple SD 산돌고딕 Neo 볼드체"/>
                <a:sym typeface="Apple SD 산돌고딕 Neo 볼드체"/>
              </a:defRPr>
            </a:pPr>
            <a:r>
              <a:rPr lang="en-US" sz="2400" dirty="0"/>
              <a:t>Kaufman, J. C., &amp; </a:t>
            </a:r>
            <a:r>
              <a:rPr lang="en-US" sz="2400" dirty="0" err="1"/>
              <a:t>Beghetto</a:t>
            </a:r>
            <a:r>
              <a:rPr lang="en-US" sz="2400" dirty="0"/>
              <a:t>, R. A. (2009). Beyond big and little: The four c model of creativity. </a:t>
            </a:r>
            <a:r>
              <a:rPr lang="en-US" sz="2400" i="1" dirty="0"/>
              <a:t>Review of General Psychology, 13</a:t>
            </a:r>
            <a:r>
              <a:rPr lang="en-US" sz="2400" dirty="0"/>
              <a:t>(1), 1–12. </a:t>
            </a:r>
            <a:r>
              <a:rPr lang="en-US" sz="2400" dirty="0">
                <a:hlinkClick r:id="rId6"/>
              </a:rPr>
              <a:t>https://doi.org/10.1037/a0013688</a:t>
            </a:r>
            <a:endParaRPr lang="en-US" sz="2400" dirty="0"/>
          </a:p>
          <a:p>
            <a:pPr defTabSz="429259">
              <a:spcBef>
                <a:spcPts val="300"/>
              </a:spcBef>
              <a:defRPr sz="3120" b="0">
                <a:latin typeface="Apple SD 산돌고딕 Neo 볼드체"/>
                <a:ea typeface="Apple SD 산돌고딕 Neo 볼드체"/>
                <a:cs typeface="Apple SD 산돌고딕 Neo 볼드체"/>
                <a:sym typeface="Apple SD 산돌고딕 Neo 볼드체"/>
              </a:defRPr>
            </a:pPr>
            <a:r>
              <a:rPr lang="en-US" sz="2400" dirty="0"/>
              <a:t>Rhodes, M. (1961). An analysis of creativity. </a:t>
            </a:r>
            <a:r>
              <a:rPr lang="en-US" sz="2400" i="1" dirty="0"/>
              <a:t>The Phi Delta </a:t>
            </a:r>
            <a:r>
              <a:rPr lang="en-US" sz="2400" i="1" dirty="0" err="1"/>
              <a:t>Kappan</a:t>
            </a:r>
            <a:r>
              <a:rPr lang="en-US" sz="2400" i="1" dirty="0"/>
              <a:t> 42</a:t>
            </a:r>
            <a:r>
              <a:rPr lang="en-US" sz="2400" dirty="0"/>
              <a:t>, 305–310</a:t>
            </a:r>
          </a:p>
        </p:txBody>
      </p:sp>
      <p:pic>
        <p:nvPicPr>
          <p:cNvPr id="318" name="图像" descr="图像"/>
          <p:cNvPicPr>
            <a:picLocks noChangeAspect="1"/>
          </p:cNvPicPr>
          <p:nvPr/>
        </p:nvPicPr>
        <p:blipFill>
          <a:blip r:embed="rId7"/>
          <a:stretch>
            <a:fillRect/>
          </a:stretch>
        </p:blipFill>
        <p:spPr>
          <a:xfrm>
            <a:off x="18568407" y="799797"/>
            <a:ext cx="5034268" cy="1416569"/>
          </a:xfrm>
          <a:prstGeom prst="rect">
            <a:avLst/>
          </a:prstGeom>
          <a:ln w="12700">
            <a:miter lim="400000"/>
          </a:ln>
        </p:spPr>
      </p:pic>
      <p:sp>
        <p:nvSpPr>
          <p:cNvPr id="319" name="Thank You!"/>
          <p:cNvSpPr txBox="1"/>
          <p:nvPr/>
        </p:nvSpPr>
        <p:spPr>
          <a:xfrm>
            <a:off x="1159608" y="4528452"/>
            <a:ext cx="21971000" cy="14349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92500" lnSpcReduction="20000"/>
          </a:bodyPr>
          <a:lstStyle>
            <a:lvl1pPr>
              <a:lnSpc>
                <a:spcPct val="80000"/>
              </a:lnSpc>
              <a:spcBef>
                <a:spcPts val="0"/>
              </a:spcBef>
              <a:defRPr sz="8500" b="1" spc="-170"/>
            </a:lvl1pPr>
          </a:lstStyle>
          <a:p>
            <a:r>
              <a:rPr sz="13800" dirty="0"/>
              <a:t>Thank You!</a:t>
            </a:r>
          </a:p>
        </p:txBody>
      </p:sp>
      <p:sp>
        <p:nvSpPr>
          <p:cNvPr id="320"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321"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0" name="文本框 9">
            <a:extLst>
              <a:ext uri="{FF2B5EF4-FFF2-40B4-BE49-F238E27FC236}">
                <a16:creationId xmlns:a16="http://schemas.microsoft.com/office/drawing/2014/main" id="{87F18D7C-AD67-C84E-B5E0-57EC11777031}"/>
              </a:ext>
            </a:extLst>
          </p:cNvPr>
          <p:cNvSpPr txBox="1"/>
          <p:nvPr/>
        </p:nvSpPr>
        <p:spPr>
          <a:xfrm>
            <a:off x="23602675" y="12580947"/>
            <a:ext cx="61555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3600" b="0" i="0" u="none" strike="noStrike" cap="none" spc="0" normalizeH="0" baseline="0" dirty="0">
                <a:ln>
                  <a:noFill/>
                </a:ln>
                <a:solidFill>
                  <a:schemeClr val="bg1"/>
                </a:solidFill>
                <a:effectLst/>
                <a:uFillTx/>
                <a:latin typeface="+mn-lt"/>
                <a:ea typeface="+mn-ea"/>
                <a:cs typeface="+mn-cs"/>
                <a:sym typeface="Helvetica Neue"/>
              </a:rPr>
              <a:t>14</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sp>
        <p:nvSpPr>
          <p:cNvPr id="2" name="灯片编号占位符 1">
            <a:extLst>
              <a:ext uri="{FF2B5EF4-FFF2-40B4-BE49-F238E27FC236}">
                <a16:creationId xmlns:a16="http://schemas.microsoft.com/office/drawing/2014/main" id="{28FD5D60-C8B4-447A-97C4-5DA88D835EFB}"/>
              </a:ext>
            </a:extLst>
          </p:cNvPr>
          <p:cNvSpPr>
            <a:spLocks noGrp="1"/>
          </p:cNvSpPr>
          <p:nvPr>
            <p:ph type="sldNum" sz="quarter" idx="2"/>
          </p:nvPr>
        </p:nvSpPr>
        <p:spPr/>
        <p:txBody>
          <a:bodyPr/>
          <a:lstStyle/>
          <a:p>
            <a:fld id="{86CB4B4D-7CA3-9044-876B-883B54F8677D}" type="slidenum">
              <a:rPr lang="en-US" altLang="zh-CN" smtClean="0"/>
              <a:t>15</a:t>
            </a:fld>
            <a:endParaRPr lang="zh-CN" altLang="en-US"/>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search Motivation"/>
          <p:cNvSpPr txBox="1">
            <a:spLocks noGrp="1"/>
          </p:cNvSpPr>
          <p:nvPr>
            <p:ph type="title"/>
          </p:nvPr>
        </p:nvSpPr>
        <p:spPr>
          <a:xfrm>
            <a:off x="1206500" y="1079972"/>
            <a:ext cx="21971000" cy="1434950"/>
          </a:xfrm>
          <a:prstGeom prst="rect">
            <a:avLst/>
          </a:prstGeom>
        </p:spPr>
        <p:txBody>
          <a:bodyPr/>
          <a:lstStyle/>
          <a:p>
            <a:r>
              <a:rPr lang="en-US"/>
              <a:t>Intro </a:t>
            </a:r>
            <a:endParaRPr lang="en-US" dirty="0"/>
          </a:p>
        </p:txBody>
      </p:sp>
      <p:sp>
        <p:nvSpPr>
          <p:cNvPr id="181" name="The relationship between visual experience and the development of the visual system is still controversial.…"/>
          <p:cNvSpPr txBox="1">
            <a:spLocks noGrp="1"/>
          </p:cNvSpPr>
          <p:nvPr>
            <p:ph type="body" idx="13"/>
          </p:nvPr>
        </p:nvSpPr>
        <p:spPr>
          <a:xfrm>
            <a:off x="12049312" y="4016981"/>
            <a:ext cx="11366500" cy="861904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p>
            <a:pPr defTabSz="693419" hangingPunct="0">
              <a:lnSpc>
                <a:spcPct val="110000"/>
              </a:lnSpc>
              <a:spcBef>
                <a:spcPts val="600"/>
              </a:spcBef>
              <a:buSzPct val="123000"/>
              <a:defRPr sz="4619"/>
            </a:pPr>
            <a:r>
              <a:rPr lang="en-US" sz="4800"/>
              <a:t>F</a:t>
            </a:r>
            <a:r>
              <a:rPr lang="en-US" altLang="zh-CN" sz="4800"/>
              <a:t>our-C model </a:t>
            </a:r>
            <a:r>
              <a:rPr lang="en-US" altLang="zh-CN" sz="4000"/>
              <a:t>(Kaufman &amp; Beghetto, 2009)</a:t>
            </a:r>
            <a:endParaRPr lang="en-US" altLang="zh-CN" sz="4800"/>
          </a:p>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800"/>
              <a:t>Mini-C</a:t>
            </a:r>
            <a:r>
              <a:rPr lang="en-US" altLang="zh-CN" sz="4800" b="0"/>
              <a:t>: </a:t>
            </a:r>
            <a:r>
              <a:rPr lang="en-US" altLang="zh-CN" sz="4000" b="0"/>
              <a:t>personally meaningful interpretations of experiences, actions and events </a:t>
            </a:r>
          </a:p>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800"/>
              <a:t>Little-C</a:t>
            </a:r>
            <a:r>
              <a:rPr lang="en-US" altLang="zh-CN" sz="4800" b="0"/>
              <a:t>: </a:t>
            </a:r>
            <a:r>
              <a:rPr lang="en-US" altLang="zh-CN" sz="4000" b="0"/>
              <a:t>creative engagement beyond the intrapersonal space</a:t>
            </a:r>
          </a:p>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800"/>
              <a:t>Pro-C</a:t>
            </a:r>
            <a:r>
              <a:rPr lang="en-US" altLang="zh-CN" sz="4800" b="0"/>
              <a:t>: </a:t>
            </a:r>
            <a:r>
              <a:rPr lang="en-US" altLang="zh-CN" sz="4000" b="0"/>
              <a:t>at a substantially higher level in terms of professional expertise, where significant creative accomplishments are evidenced</a:t>
            </a:r>
          </a:p>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800"/>
              <a:t>Big-C</a:t>
            </a:r>
            <a:r>
              <a:rPr lang="en-US" altLang="zh-CN" sz="4800" b="0"/>
              <a:t>: </a:t>
            </a:r>
            <a:r>
              <a:rPr lang="en-US" altLang="zh-CN" sz="4000" b="0"/>
              <a:t>creativity on a monumental and lasting scale; can only be assessed using domain-specific measures</a:t>
            </a:r>
            <a:endParaRPr lang="en-US" altLang="zh-CN" sz="4800" b="0" dirty="0"/>
          </a:p>
        </p:txBody>
      </p:sp>
      <p:pic>
        <p:nvPicPr>
          <p:cNvPr id="182" name="图像" descr="图像"/>
          <p:cNvPicPr>
            <a:picLocks noChangeAspect="1"/>
          </p:cNvPicPr>
          <p:nvPr/>
        </p:nvPicPr>
        <p:blipFill>
          <a:blip r:embed="rId3"/>
          <a:stretch>
            <a:fillRect/>
          </a:stretch>
        </p:blipFill>
        <p:spPr>
          <a:xfrm>
            <a:off x="18568407" y="799797"/>
            <a:ext cx="5034268" cy="1416569"/>
          </a:xfrm>
          <a:prstGeom prst="rect">
            <a:avLst/>
          </a:prstGeom>
          <a:ln w="12700">
            <a:miter lim="400000"/>
          </a:ln>
        </p:spPr>
      </p:pic>
      <p:sp>
        <p:nvSpPr>
          <p:cNvPr id="187"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88"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3" name="文本框 12">
            <a:extLst>
              <a:ext uri="{FF2B5EF4-FFF2-40B4-BE49-F238E27FC236}">
                <a16:creationId xmlns:a16="http://schemas.microsoft.com/office/drawing/2014/main" id="{616A3B57-A7F4-1B45-B443-C0E715A44ADC}"/>
              </a:ext>
            </a:extLst>
          </p:cNvPr>
          <p:cNvSpPr txBox="1"/>
          <p:nvPr/>
        </p:nvSpPr>
        <p:spPr>
          <a:xfrm>
            <a:off x="23602675" y="12580947"/>
            <a:ext cx="35907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3600" b="0" i="0" u="none" strike="noStrike" cap="none" spc="0" normalizeH="0" baseline="0" dirty="0">
                <a:ln>
                  <a:noFill/>
                </a:ln>
                <a:solidFill>
                  <a:schemeClr val="bg1"/>
                </a:solidFill>
                <a:effectLst/>
                <a:uFillTx/>
                <a:latin typeface="+mn-lt"/>
                <a:ea typeface="+mn-ea"/>
                <a:cs typeface="+mn-cs"/>
                <a:sym typeface="Helvetica Neue"/>
              </a:rPr>
              <a:t>2</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sp>
        <p:nvSpPr>
          <p:cNvPr id="9" name="标题 1">
            <a:extLst>
              <a:ext uri="{FF2B5EF4-FFF2-40B4-BE49-F238E27FC236}">
                <a16:creationId xmlns:a16="http://schemas.microsoft.com/office/drawing/2014/main" id="{95C720FC-E494-4AA0-8F5B-E1610C71CF1B}"/>
              </a:ext>
            </a:extLst>
          </p:cNvPr>
          <p:cNvSpPr txBox="1">
            <a:spLocks/>
          </p:cNvSpPr>
          <p:nvPr/>
        </p:nvSpPr>
        <p:spPr>
          <a:xfrm>
            <a:off x="1206500" y="2895734"/>
            <a:ext cx="22209312"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92500"/>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altLang="zh-CN" sz="7200" dirty="0"/>
              <a:t>What is creativity?——complex and multidimensional</a:t>
            </a:r>
            <a:endParaRPr lang="en-US" sz="7200" dirty="0"/>
          </a:p>
        </p:txBody>
      </p:sp>
      <p:sp>
        <p:nvSpPr>
          <p:cNvPr id="12" name="文本框 11">
            <a:extLst>
              <a:ext uri="{FF2B5EF4-FFF2-40B4-BE49-F238E27FC236}">
                <a16:creationId xmlns:a16="http://schemas.microsoft.com/office/drawing/2014/main" id="{5A814CAE-4895-4EA8-A685-2D3B2374574D}"/>
              </a:ext>
            </a:extLst>
          </p:cNvPr>
          <p:cNvSpPr txBox="1"/>
          <p:nvPr/>
        </p:nvSpPr>
        <p:spPr>
          <a:xfrm>
            <a:off x="1178443" y="4372102"/>
            <a:ext cx="10330414" cy="70509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693419">
              <a:lnSpc>
                <a:spcPct val="110000"/>
              </a:lnSpc>
              <a:spcBef>
                <a:spcPts val="600"/>
              </a:spcBef>
              <a:buSzPct val="123000"/>
              <a:defRPr sz="4619"/>
            </a:pPr>
            <a:r>
              <a:rPr lang="en-US" altLang="zh-CN" sz="4400" b="1" dirty="0"/>
              <a:t>Four P’s of creativity (Rhodes, 1961)</a:t>
            </a:r>
          </a:p>
          <a:p>
            <a:pPr marL="685800" indent="-685800" defTabSz="693419">
              <a:lnSpc>
                <a:spcPct val="110000"/>
              </a:lnSpc>
              <a:spcBef>
                <a:spcPts val="600"/>
              </a:spcBef>
              <a:buSzPct val="123000"/>
              <a:buFont typeface="Arial" panose="020B0604020202020204" pitchFamily="34" charset="0"/>
              <a:buChar char="•"/>
              <a:defRPr sz="4619"/>
            </a:pPr>
            <a:r>
              <a:rPr lang="en-US" altLang="zh-CN" sz="4800" b="1" dirty="0"/>
              <a:t>Process</a:t>
            </a:r>
            <a:r>
              <a:rPr lang="en-US" altLang="zh-CN" sz="4800" dirty="0"/>
              <a:t>: </a:t>
            </a:r>
            <a:r>
              <a:rPr lang="en-US" altLang="zh-CN" sz="4000" dirty="0"/>
              <a:t>cognitive processes associated with creativity</a:t>
            </a:r>
          </a:p>
          <a:p>
            <a:pPr marL="685800" indent="-685800" defTabSz="693419">
              <a:lnSpc>
                <a:spcPct val="110000"/>
              </a:lnSpc>
              <a:spcBef>
                <a:spcPts val="600"/>
              </a:spcBef>
              <a:buSzPct val="123000"/>
              <a:buFont typeface="Arial" panose="020B0604020202020204" pitchFamily="34" charset="0"/>
              <a:buChar char="•"/>
              <a:defRPr sz="4619"/>
            </a:pPr>
            <a:r>
              <a:rPr lang="en-US" altLang="zh-CN" sz="4800" b="1" dirty="0"/>
              <a:t>Person</a:t>
            </a:r>
            <a:r>
              <a:rPr lang="en-US" altLang="zh-CN" sz="4800" dirty="0"/>
              <a:t>:</a:t>
            </a:r>
            <a:r>
              <a:rPr lang="en-US" altLang="zh-CN" sz="4800" b="1" dirty="0"/>
              <a:t> </a:t>
            </a:r>
            <a:r>
              <a:rPr lang="en-US" altLang="zh-CN" sz="4000" dirty="0"/>
              <a:t>personal characteristics of creative individuals</a:t>
            </a:r>
          </a:p>
          <a:p>
            <a:pPr marL="685800" indent="-685800" defTabSz="693419">
              <a:lnSpc>
                <a:spcPct val="110000"/>
              </a:lnSpc>
              <a:spcBef>
                <a:spcPts val="600"/>
              </a:spcBef>
              <a:buSzPct val="123000"/>
              <a:buFont typeface="Arial" panose="020B0604020202020204" pitchFamily="34" charset="0"/>
              <a:buChar char="•"/>
              <a:defRPr sz="4619"/>
            </a:pPr>
            <a:r>
              <a:rPr lang="en-US" altLang="zh-CN" b="1" dirty="0"/>
              <a:t>Pr</a:t>
            </a:r>
            <a:r>
              <a:rPr lang="en-US" altLang="zh-CN" sz="4800" b="1" dirty="0"/>
              <a:t>oduct</a:t>
            </a:r>
            <a:r>
              <a:rPr lang="en-US" altLang="zh-CN" sz="4800" dirty="0"/>
              <a:t>:</a:t>
            </a:r>
            <a:r>
              <a:rPr lang="en-US" altLang="zh-CN" sz="4800" b="1" dirty="0"/>
              <a:t> </a:t>
            </a:r>
            <a:r>
              <a:rPr lang="en-US" altLang="zh-CN" sz="4000" dirty="0"/>
              <a:t>creative products or outcomes</a:t>
            </a:r>
          </a:p>
          <a:p>
            <a:pPr marL="685800" indent="-685800" defTabSz="693419">
              <a:lnSpc>
                <a:spcPct val="110000"/>
              </a:lnSpc>
              <a:spcBef>
                <a:spcPts val="600"/>
              </a:spcBef>
              <a:buSzPct val="123000"/>
              <a:buFont typeface="Arial" panose="020B0604020202020204" pitchFamily="34" charset="0"/>
              <a:buChar char="•"/>
              <a:defRPr sz="4619"/>
            </a:pPr>
            <a:r>
              <a:rPr lang="en-US" altLang="zh-CN" sz="4800" b="1" dirty="0"/>
              <a:t>Press</a:t>
            </a:r>
            <a:r>
              <a:rPr lang="en-US" altLang="zh-CN" sz="4800" dirty="0"/>
              <a:t>: </a:t>
            </a:r>
            <a:r>
              <a:rPr lang="en-US" altLang="zh-CN" sz="4000" dirty="0"/>
              <a:t>the interaction between the creative individual and the context or environment</a:t>
            </a:r>
            <a:endParaRPr lang="en-US" altLang="zh-CN" sz="4800" dirty="0"/>
          </a:p>
        </p:txBody>
      </p:sp>
      <p:sp>
        <p:nvSpPr>
          <p:cNvPr id="2" name="灯片编号占位符 1">
            <a:extLst>
              <a:ext uri="{FF2B5EF4-FFF2-40B4-BE49-F238E27FC236}">
                <a16:creationId xmlns:a16="http://schemas.microsoft.com/office/drawing/2014/main" id="{7F29F2C7-9C8E-4A2D-800A-839AF1E78809}"/>
              </a:ext>
            </a:extLst>
          </p:cNvPr>
          <p:cNvSpPr>
            <a:spLocks noGrp="1"/>
          </p:cNvSpPr>
          <p:nvPr>
            <p:ph type="sldNum" sz="quarter" idx="2"/>
          </p:nvPr>
        </p:nvSpPr>
        <p:spPr/>
        <p:txBody>
          <a:bodyPr/>
          <a:lstStyle/>
          <a:p>
            <a:fld id="{86CB4B4D-7CA3-9044-876B-883B54F8677D}" type="slidenum">
              <a:rPr lang="en-US" altLang="zh-CN" smtClean="0"/>
              <a:t>2</a:t>
            </a:fld>
            <a:endParaRPr lang="zh-CN" altLang="en-US"/>
          </a:p>
        </p:txBody>
      </p:sp>
    </p:spTree>
    <p:extLst>
      <p:ext uri="{BB962C8B-B14F-4D97-AF65-F5344CB8AC3E}">
        <p14:creationId xmlns:p14="http://schemas.microsoft.com/office/powerpoint/2010/main" val="425405403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1737F20-7CA7-45FB-8C3F-46B6EEE324B1}"/>
              </a:ext>
            </a:extLst>
          </p:cNvPr>
          <p:cNvPicPr>
            <a:picLocks noChangeAspect="1"/>
          </p:cNvPicPr>
          <p:nvPr/>
        </p:nvPicPr>
        <p:blipFill>
          <a:blip r:embed="rId3"/>
          <a:stretch>
            <a:fillRect/>
          </a:stretch>
        </p:blipFill>
        <p:spPr>
          <a:xfrm>
            <a:off x="4385561" y="3953608"/>
            <a:ext cx="14818300" cy="8962595"/>
          </a:xfrm>
          <a:prstGeom prst="rect">
            <a:avLst/>
          </a:prstGeom>
        </p:spPr>
      </p:pic>
      <p:sp>
        <p:nvSpPr>
          <p:cNvPr id="180" name="Research Motivation"/>
          <p:cNvSpPr txBox="1">
            <a:spLocks noGrp="1"/>
          </p:cNvSpPr>
          <p:nvPr>
            <p:ph type="title"/>
          </p:nvPr>
        </p:nvSpPr>
        <p:spPr>
          <a:xfrm>
            <a:off x="1206500" y="1079972"/>
            <a:ext cx="21971000" cy="1434950"/>
          </a:xfrm>
          <a:prstGeom prst="rect">
            <a:avLst/>
          </a:prstGeom>
        </p:spPr>
        <p:txBody>
          <a:bodyPr/>
          <a:lstStyle/>
          <a:p>
            <a:r>
              <a:rPr lang="en-US"/>
              <a:t>Intro </a:t>
            </a:r>
            <a:endParaRPr lang="en-US" dirty="0"/>
          </a:p>
        </p:txBody>
      </p:sp>
      <p:pic>
        <p:nvPicPr>
          <p:cNvPr id="182" name="图像" descr="图像"/>
          <p:cNvPicPr>
            <a:picLocks noChangeAspect="1"/>
          </p:cNvPicPr>
          <p:nvPr/>
        </p:nvPicPr>
        <p:blipFill>
          <a:blip r:embed="rId4"/>
          <a:stretch>
            <a:fillRect/>
          </a:stretch>
        </p:blipFill>
        <p:spPr>
          <a:xfrm>
            <a:off x="18568407" y="799797"/>
            <a:ext cx="5034268" cy="1416569"/>
          </a:xfrm>
          <a:prstGeom prst="rect">
            <a:avLst/>
          </a:prstGeom>
          <a:ln w="12700">
            <a:miter lim="400000"/>
          </a:ln>
        </p:spPr>
      </p:pic>
      <p:sp>
        <p:nvSpPr>
          <p:cNvPr id="187"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88"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3" name="文本框 12">
            <a:extLst>
              <a:ext uri="{FF2B5EF4-FFF2-40B4-BE49-F238E27FC236}">
                <a16:creationId xmlns:a16="http://schemas.microsoft.com/office/drawing/2014/main" id="{616A3B57-A7F4-1B45-B443-C0E715A44ADC}"/>
              </a:ext>
            </a:extLst>
          </p:cNvPr>
          <p:cNvSpPr txBox="1"/>
          <p:nvPr/>
        </p:nvSpPr>
        <p:spPr>
          <a:xfrm>
            <a:off x="23602675" y="12580947"/>
            <a:ext cx="35907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US" altLang="zh-CN" sz="3600" dirty="0">
                <a:solidFill>
                  <a:schemeClr val="bg1"/>
                </a:solidFill>
              </a:rPr>
              <a:t>3</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sp>
        <p:nvSpPr>
          <p:cNvPr id="9" name="标题 1">
            <a:extLst>
              <a:ext uri="{FF2B5EF4-FFF2-40B4-BE49-F238E27FC236}">
                <a16:creationId xmlns:a16="http://schemas.microsoft.com/office/drawing/2014/main" id="{95C720FC-E494-4AA0-8F5B-E1610C71CF1B}"/>
              </a:ext>
            </a:extLst>
          </p:cNvPr>
          <p:cNvSpPr txBox="1">
            <a:spLocks/>
          </p:cNvSpPr>
          <p:nvPr/>
        </p:nvSpPr>
        <p:spPr>
          <a:xfrm>
            <a:off x="1206500" y="2764865"/>
            <a:ext cx="21176422" cy="3306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altLang="zh-CN" sz="8000" dirty="0"/>
              <a:t>Two important dimensionalities of creativity:</a:t>
            </a:r>
          </a:p>
          <a:p>
            <a:pPr algn="r" hangingPunct="1"/>
            <a:r>
              <a:rPr lang="en-US" altLang="zh-CN" sz="8000" dirty="0"/>
              <a:t>Novel &amp; Usefulness</a:t>
            </a:r>
            <a:endParaRPr lang="en-US" sz="8000" dirty="0"/>
          </a:p>
        </p:txBody>
      </p:sp>
      <p:sp>
        <p:nvSpPr>
          <p:cNvPr id="14" name="Face-deprived Monkey fMRI (Arcaro et al., 2017)…">
            <a:extLst>
              <a:ext uri="{FF2B5EF4-FFF2-40B4-BE49-F238E27FC236}">
                <a16:creationId xmlns:a16="http://schemas.microsoft.com/office/drawing/2014/main" id="{3FB018F2-CB0B-4433-BF11-9F64D187E2C1}"/>
              </a:ext>
            </a:extLst>
          </p:cNvPr>
          <p:cNvSpPr txBox="1"/>
          <p:nvPr/>
        </p:nvSpPr>
        <p:spPr>
          <a:xfrm>
            <a:off x="13185258" y="5163283"/>
            <a:ext cx="5599874" cy="2564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defTabSz="355600">
              <a:lnSpc>
                <a:spcPct val="100000"/>
              </a:lnSpc>
              <a:spcBef>
                <a:spcPts val="0"/>
              </a:spcBef>
              <a:defRPr sz="3200">
                <a:latin typeface="Apple SD 산돌고딕 Neo 일반체"/>
                <a:ea typeface="Apple SD 산돌고딕 Neo 일반체"/>
                <a:cs typeface="Apple SD 산돌고딕 Neo 일반체"/>
                <a:sym typeface="Apple SD 산돌고딕 Neo 일반체"/>
              </a:defRPr>
            </a:pPr>
            <a:r>
              <a:rPr lang="en-US" sz="3200" dirty="0"/>
              <a:t>Scatterplots for the relationship between novelty, usefulness, and creativity evaluations exemplified for the </a:t>
            </a:r>
            <a:r>
              <a:rPr lang="en-US" altLang="zh-CN" sz="3200" dirty="0">
                <a:sym typeface="Apple SD 산돌고딕 Neo 일반체"/>
              </a:rPr>
              <a:t>Alternate Uses</a:t>
            </a:r>
            <a:r>
              <a:rPr lang="en-US" sz="3200" dirty="0"/>
              <a:t> Task (</a:t>
            </a:r>
            <a:r>
              <a:rPr lang="en-US" altLang="zh-CN" sz="3200" dirty="0">
                <a:sym typeface="Apple SD 산돌고딕 Neo 일반체"/>
              </a:rPr>
              <a:t>Diedrich, et al., 2015</a:t>
            </a:r>
            <a:r>
              <a:rPr lang="en-US" sz="3200" dirty="0"/>
              <a:t>)</a:t>
            </a:r>
            <a:endParaRPr sz="3200" dirty="0"/>
          </a:p>
        </p:txBody>
      </p:sp>
      <p:sp>
        <p:nvSpPr>
          <p:cNvPr id="6" name="灯片编号占位符 5">
            <a:extLst>
              <a:ext uri="{FF2B5EF4-FFF2-40B4-BE49-F238E27FC236}">
                <a16:creationId xmlns:a16="http://schemas.microsoft.com/office/drawing/2014/main" id="{1E4A9E87-E27D-4F52-AA46-5FB7D5C51A46}"/>
              </a:ext>
            </a:extLst>
          </p:cNvPr>
          <p:cNvSpPr>
            <a:spLocks noGrp="1"/>
          </p:cNvSpPr>
          <p:nvPr>
            <p:ph type="sldNum" sz="quarter" idx="2"/>
          </p:nvPr>
        </p:nvSpPr>
        <p:spPr/>
        <p:txBody>
          <a:bodyPr/>
          <a:lstStyle/>
          <a:p>
            <a:fld id="{86CB4B4D-7CA3-9044-876B-883B54F8677D}" type="slidenum">
              <a:rPr lang="en-US" altLang="zh-CN" smtClean="0"/>
              <a:t>3</a:t>
            </a:fld>
            <a:endParaRPr lang="zh-CN" altLang="en-US"/>
          </a:p>
        </p:txBody>
      </p:sp>
    </p:spTree>
    <p:extLst>
      <p:ext uri="{BB962C8B-B14F-4D97-AF65-F5344CB8AC3E}">
        <p14:creationId xmlns:p14="http://schemas.microsoft.com/office/powerpoint/2010/main" val="2049797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search Motivation"/>
          <p:cNvSpPr txBox="1">
            <a:spLocks noGrp="1"/>
          </p:cNvSpPr>
          <p:nvPr>
            <p:ph type="title"/>
          </p:nvPr>
        </p:nvSpPr>
        <p:spPr>
          <a:xfrm>
            <a:off x="1206500" y="1079972"/>
            <a:ext cx="21971000" cy="1434950"/>
          </a:xfrm>
          <a:prstGeom prst="rect">
            <a:avLst/>
          </a:prstGeom>
        </p:spPr>
        <p:txBody>
          <a:bodyPr/>
          <a:lstStyle/>
          <a:p>
            <a:r>
              <a:rPr lang="en-US"/>
              <a:t>Intro </a:t>
            </a:r>
            <a:endParaRPr lang="en-US" dirty="0"/>
          </a:p>
        </p:txBody>
      </p:sp>
      <p:pic>
        <p:nvPicPr>
          <p:cNvPr id="182" name="图像" descr="图像"/>
          <p:cNvPicPr>
            <a:picLocks noChangeAspect="1"/>
          </p:cNvPicPr>
          <p:nvPr/>
        </p:nvPicPr>
        <p:blipFill>
          <a:blip r:embed="rId3"/>
          <a:stretch>
            <a:fillRect/>
          </a:stretch>
        </p:blipFill>
        <p:spPr>
          <a:xfrm>
            <a:off x="18568407" y="799797"/>
            <a:ext cx="5034268" cy="1416569"/>
          </a:xfrm>
          <a:prstGeom prst="rect">
            <a:avLst/>
          </a:prstGeom>
          <a:ln w="12700">
            <a:miter lim="400000"/>
          </a:ln>
        </p:spPr>
      </p:pic>
      <p:sp>
        <p:nvSpPr>
          <p:cNvPr id="187"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88"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3" name="文本框 12">
            <a:extLst>
              <a:ext uri="{FF2B5EF4-FFF2-40B4-BE49-F238E27FC236}">
                <a16:creationId xmlns:a16="http://schemas.microsoft.com/office/drawing/2014/main" id="{616A3B57-A7F4-1B45-B443-C0E715A44ADC}"/>
              </a:ext>
            </a:extLst>
          </p:cNvPr>
          <p:cNvSpPr txBox="1"/>
          <p:nvPr/>
        </p:nvSpPr>
        <p:spPr>
          <a:xfrm>
            <a:off x="23602675" y="12580947"/>
            <a:ext cx="35907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3600" b="0" i="0" u="none" strike="noStrike" cap="none" spc="0" normalizeH="0" baseline="0" dirty="0">
                <a:ln>
                  <a:noFill/>
                </a:ln>
                <a:solidFill>
                  <a:schemeClr val="bg1"/>
                </a:solidFill>
                <a:effectLst/>
                <a:uFillTx/>
                <a:latin typeface="+mn-lt"/>
                <a:ea typeface="+mn-ea"/>
                <a:cs typeface="+mn-cs"/>
                <a:sym typeface="Helvetica Neue"/>
              </a:rPr>
              <a:t>4</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sp>
        <p:nvSpPr>
          <p:cNvPr id="12" name="标题 1">
            <a:extLst>
              <a:ext uri="{FF2B5EF4-FFF2-40B4-BE49-F238E27FC236}">
                <a16:creationId xmlns:a16="http://schemas.microsoft.com/office/drawing/2014/main" id="{84668EB1-7C3B-4BE2-8C79-45F45E7C63DF}"/>
              </a:ext>
            </a:extLst>
          </p:cNvPr>
          <p:cNvSpPr txBox="1">
            <a:spLocks/>
          </p:cNvSpPr>
          <p:nvPr/>
        </p:nvSpPr>
        <p:spPr>
          <a:xfrm>
            <a:off x="1206500" y="2895734"/>
            <a:ext cx="22209312"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altLang="zh-CN" sz="7200" dirty="0"/>
              <a:t>What do I focus on?</a:t>
            </a:r>
            <a:endParaRPr lang="en-US" sz="7200" dirty="0"/>
          </a:p>
        </p:txBody>
      </p:sp>
      <p:grpSp>
        <p:nvGrpSpPr>
          <p:cNvPr id="19" name="组合 18">
            <a:extLst>
              <a:ext uri="{FF2B5EF4-FFF2-40B4-BE49-F238E27FC236}">
                <a16:creationId xmlns:a16="http://schemas.microsoft.com/office/drawing/2014/main" id="{7F7C88D6-45B0-43B3-B613-2FE5878B6DD0}"/>
              </a:ext>
            </a:extLst>
          </p:cNvPr>
          <p:cNvGrpSpPr/>
          <p:nvPr/>
        </p:nvGrpSpPr>
        <p:grpSpPr>
          <a:xfrm>
            <a:off x="12882695" y="4722230"/>
            <a:ext cx="10533117" cy="6098036"/>
            <a:chOff x="5678342" y="2008074"/>
            <a:chExt cx="5965576" cy="4069872"/>
          </a:xfrm>
        </p:grpSpPr>
        <p:pic>
          <p:nvPicPr>
            <p:cNvPr id="20" name="图片 19">
              <a:extLst>
                <a:ext uri="{FF2B5EF4-FFF2-40B4-BE49-F238E27FC236}">
                  <a16:creationId xmlns:a16="http://schemas.microsoft.com/office/drawing/2014/main" id="{0B30424D-D46B-45F6-8DEE-7768B2747659}"/>
                </a:ext>
              </a:extLst>
            </p:cNvPr>
            <p:cNvPicPr>
              <a:picLocks noChangeAspect="1"/>
            </p:cNvPicPr>
            <p:nvPr/>
          </p:nvPicPr>
          <p:blipFill>
            <a:blip r:embed="rId4"/>
            <a:stretch>
              <a:fillRect/>
            </a:stretch>
          </p:blipFill>
          <p:spPr>
            <a:xfrm>
              <a:off x="5678342" y="2008074"/>
              <a:ext cx="5965576" cy="4069872"/>
            </a:xfrm>
            <a:prstGeom prst="rect">
              <a:avLst/>
            </a:prstGeom>
          </p:spPr>
        </p:pic>
        <p:sp>
          <p:nvSpPr>
            <p:cNvPr id="21" name="矩形 20">
              <a:extLst>
                <a:ext uri="{FF2B5EF4-FFF2-40B4-BE49-F238E27FC236}">
                  <a16:creationId xmlns:a16="http://schemas.microsoft.com/office/drawing/2014/main" id="{25C615C8-1856-429A-B034-BA0FFDD7954B}"/>
                </a:ext>
              </a:extLst>
            </p:cNvPr>
            <p:cNvSpPr/>
            <p:nvPr/>
          </p:nvSpPr>
          <p:spPr>
            <a:xfrm>
              <a:off x="7052871" y="4579496"/>
              <a:ext cx="419725" cy="329783"/>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985CFB8-8BD2-472E-BCB9-7FD4E3E18A36}"/>
                </a:ext>
              </a:extLst>
            </p:cNvPr>
            <p:cNvSpPr/>
            <p:nvPr/>
          </p:nvSpPr>
          <p:spPr>
            <a:xfrm>
              <a:off x="9716124" y="4579496"/>
              <a:ext cx="477187" cy="41222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Face-deprived Monkey fMRI (Arcaro et al., 2017)…">
            <a:extLst>
              <a:ext uri="{FF2B5EF4-FFF2-40B4-BE49-F238E27FC236}">
                <a16:creationId xmlns:a16="http://schemas.microsoft.com/office/drawing/2014/main" id="{88BF6315-322E-4206-9159-87C21A490BF4}"/>
              </a:ext>
            </a:extLst>
          </p:cNvPr>
          <p:cNvSpPr txBox="1"/>
          <p:nvPr/>
        </p:nvSpPr>
        <p:spPr>
          <a:xfrm>
            <a:off x="12857632" y="10828679"/>
            <a:ext cx="11104116" cy="16106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defTabSz="355600">
              <a:lnSpc>
                <a:spcPct val="100000"/>
              </a:lnSpc>
              <a:spcBef>
                <a:spcPts val="0"/>
              </a:spcBef>
              <a:defRPr sz="3200">
                <a:latin typeface="Apple SD 산돌고딕 Neo 일반체"/>
                <a:ea typeface="Apple SD 산돌고딕 Neo 일반체"/>
                <a:cs typeface="Apple SD 산돌고딕 Neo 일반체"/>
                <a:sym typeface="Apple SD 산돌고딕 Neo 일반체"/>
              </a:defRPr>
            </a:pPr>
            <a:r>
              <a:rPr lang="en-US" sz="2800" dirty="0"/>
              <a:t>Problem solving process of Human and Model in a </a:t>
            </a:r>
            <a:r>
              <a:rPr lang="en-US" altLang="zh-CN" sz="2800" dirty="0">
                <a:latin typeface="Times New Roman" panose="02020603050405020304" pitchFamily="18" charset="0"/>
                <a:cs typeface="Times New Roman" panose="02020603050405020304" pitchFamily="18" charset="0"/>
              </a:rPr>
              <a:t>Sokoban Puzzle</a:t>
            </a:r>
            <a:r>
              <a:rPr sz="2800" dirty="0"/>
              <a:t>(</a:t>
            </a:r>
            <a:r>
              <a:rPr lang="en-US" altLang="zh-CN" sz="2800" dirty="0"/>
              <a:t>Petr &amp; Radek</a:t>
            </a:r>
            <a:r>
              <a:rPr lang="en-US" sz="2800" dirty="0"/>
              <a:t>, 2010</a:t>
            </a:r>
            <a:r>
              <a:rPr sz="2800" dirty="0"/>
              <a:t>)</a:t>
            </a:r>
          </a:p>
          <a:p>
            <a:pPr defTabSz="457200">
              <a:lnSpc>
                <a:spcPct val="100000"/>
              </a:lnSpc>
              <a:spcBef>
                <a:spcPts val="1200"/>
              </a:spcBef>
              <a:defRPr sz="3200" b="1">
                <a:latin typeface="Times Roman"/>
                <a:ea typeface="Times Roman"/>
                <a:cs typeface="Times Roman"/>
                <a:sym typeface="Times Roman"/>
              </a:defRPr>
            </a:pPr>
            <a:endParaRPr sz="2800" dirty="0"/>
          </a:p>
        </p:txBody>
      </p:sp>
      <p:sp>
        <p:nvSpPr>
          <p:cNvPr id="24" name="The relationship between visual experience and the development of the visual system is still controversial.…">
            <a:extLst>
              <a:ext uri="{FF2B5EF4-FFF2-40B4-BE49-F238E27FC236}">
                <a16:creationId xmlns:a16="http://schemas.microsoft.com/office/drawing/2014/main" id="{FE56AF36-1CBD-494C-9EB4-44741594A71F}"/>
              </a:ext>
            </a:extLst>
          </p:cNvPr>
          <p:cNvSpPr txBox="1">
            <a:spLocks noGrp="1"/>
          </p:cNvSpPr>
          <p:nvPr>
            <p:ph type="body" idx="13"/>
          </p:nvPr>
        </p:nvSpPr>
        <p:spPr>
          <a:xfrm>
            <a:off x="1206500" y="4769796"/>
            <a:ext cx="11366500" cy="64563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800"/>
              <a:t>How do people measure others’  creativity</a:t>
            </a:r>
            <a:r>
              <a:rPr lang="en-US" altLang="zh-CN" sz="4800" b="0"/>
              <a:t>: answer the question that what is creative</a:t>
            </a:r>
          </a:p>
          <a:p>
            <a:pPr defTabSz="693419" hangingPunct="0">
              <a:lnSpc>
                <a:spcPct val="110000"/>
              </a:lnSpc>
              <a:spcBef>
                <a:spcPts val="600"/>
              </a:spcBef>
              <a:buSzPct val="123000"/>
              <a:defRPr sz="4619"/>
            </a:pPr>
            <a:endParaRPr lang="en-US" altLang="zh-CN" sz="4800" b="0"/>
          </a:p>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800"/>
              <a:t>What aspects of the creative process can explain people‘s creativity judgements</a:t>
            </a:r>
            <a:r>
              <a:rPr lang="en-US" altLang="zh-CN" sz="4800" b="0"/>
              <a:t>: </a:t>
            </a:r>
            <a:r>
              <a:rPr lang="en-US" altLang="zh-CN" sz="4000" b="0"/>
              <a:t>the P of “process” in the Four P’s of the creativity </a:t>
            </a:r>
            <a:endParaRPr lang="en-US" altLang="zh-CN" sz="4800" b="0" dirty="0"/>
          </a:p>
        </p:txBody>
      </p:sp>
      <p:sp>
        <p:nvSpPr>
          <p:cNvPr id="2" name="灯片编号占位符 1">
            <a:extLst>
              <a:ext uri="{FF2B5EF4-FFF2-40B4-BE49-F238E27FC236}">
                <a16:creationId xmlns:a16="http://schemas.microsoft.com/office/drawing/2014/main" id="{BAB6B6EC-0530-42EA-A1D3-C872E1FA3F80}"/>
              </a:ext>
            </a:extLst>
          </p:cNvPr>
          <p:cNvSpPr>
            <a:spLocks noGrp="1"/>
          </p:cNvSpPr>
          <p:nvPr>
            <p:ph type="sldNum" sz="quarter" idx="2"/>
          </p:nvPr>
        </p:nvSpPr>
        <p:spPr/>
        <p:txBody>
          <a:bodyPr/>
          <a:lstStyle/>
          <a:p>
            <a:fld id="{86CB4B4D-7CA3-9044-876B-883B54F8677D}" type="slidenum">
              <a:rPr lang="en-US" altLang="zh-CN" smtClean="0"/>
              <a:t>4</a:t>
            </a:fld>
            <a:endParaRPr lang="zh-CN" altLang="en-US"/>
          </a:p>
        </p:txBody>
      </p:sp>
    </p:spTree>
    <p:extLst>
      <p:ext uri="{BB962C8B-B14F-4D97-AF65-F5344CB8AC3E}">
        <p14:creationId xmlns:p14="http://schemas.microsoft.com/office/powerpoint/2010/main" val="3691734633"/>
      </p:ext>
    </p:extLst>
  </p:cSld>
  <p:clrMapOvr>
    <a:masterClrMapping/>
  </p:clrMapOvr>
  <p:transition spd="med">
    <p:fade/>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Research Motivation"/>
          <p:cNvSpPr txBox="1">
            <a:spLocks noGrp="1"/>
          </p:cNvSpPr>
          <p:nvPr>
            <p:ph type="title"/>
          </p:nvPr>
        </p:nvSpPr>
        <p:spPr>
          <a:xfrm>
            <a:off x="1206500" y="999539"/>
            <a:ext cx="21971000" cy="1434950"/>
          </a:xfrm>
          <a:prstGeom prst="rect">
            <a:avLst/>
          </a:prstGeom>
        </p:spPr>
        <p:txBody>
          <a:bodyPr/>
          <a:lstStyle/>
          <a:p>
            <a:r>
              <a:rPr lang="en-US"/>
              <a:t>Method</a:t>
            </a:r>
            <a:endParaRPr lang="en-US" dirty="0"/>
          </a:p>
        </p:txBody>
      </p:sp>
      <p:pic>
        <p:nvPicPr>
          <p:cNvPr id="192" name="图像" descr="图像"/>
          <p:cNvPicPr>
            <a:picLocks noChangeAspect="1"/>
          </p:cNvPicPr>
          <p:nvPr/>
        </p:nvPicPr>
        <p:blipFill>
          <a:blip r:embed="rId3"/>
          <a:stretch>
            <a:fillRect/>
          </a:stretch>
        </p:blipFill>
        <p:spPr>
          <a:xfrm>
            <a:off x="18568407" y="799797"/>
            <a:ext cx="5034268" cy="1416569"/>
          </a:xfrm>
          <a:prstGeom prst="rect">
            <a:avLst/>
          </a:prstGeom>
          <a:ln w="12700">
            <a:miter lim="400000"/>
          </a:ln>
        </p:spPr>
      </p:pic>
      <p:sp>
        <p:nvSpPr>
          <p:cNvPr id="193"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94"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2" name="文本框 11">
            <a:extLst>
              <a:ext uri="{FF2B5EF4-FFF2-40B4-BE49-F238E27FC236}">
                <a16:creationId xmlns:a16="http://schemas.microsoft.com/office/drawing/2014/main" id="{092EE1B4-A69C-8B42-BBB8-68220E3D7D25}"/>
              </a:ext>
            </a:extLst>
          </p:cNvPr>
          <p:cNvSpPr txBox="1"/>
          <p:nvPr/>
        </p:nvSpPr>
        <p:spPr>
          <a:xfrm>
            <a:off x="23602675" y="12580947"/>
            <a:ext cx="35907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US" altLang="zh-CN" sz="3600" dirty="0">
                <a:solidFill>
                  <a:schemeClr val="bg1"/>
                </a:solidFill>
              </a:rPr>
              <a:t>5</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sp>
        <p:nvSpPr>
          <p:cNvPr id="112" name="The relationship between visual experience and the development of the visual system is still controversial.…">
            <a:extLst>
              <a:ext uri="{FF2B5EF4-FFF2-40B4-BE49-F238E27FC236}">
                <a16:creationId xmlns:a16="http://schemas.microsoft.com/office/drawing/2014/main" id="{48D971CE-B1B4-4F0F-BC24-BB27B7C8DD80}"/>
              </a:ext>
            </a:extLst>
          </p:cNvPr>
          <p:cNvSpPr txBox="1">
            <a:spLocks noGrp="1"/>
          </p:cNvSpPr>
          <p:nvPr>
            <p:ph type="body" idx="13"/>
          </p:nvPr>
        </p:nvSpPr>
        <p:spPr>
          <a:xfrm>
            <a:off x="18763176" y="8949877"/>
            <a:ext cx="5290567" cy="267251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p>
            <a:pPr defTabSz="693419" hangingPunct="0">
              <a:lnSpc>
                <a:spcPct val="110000"/>
              </a:lnSpc>
              <a:spcBef>
                <a:spcPts val="600"/>
              </a:spcBef>
              <a:buSzPct val="123000"/>
              <a:defRPr sz="4619"/>
            </a:pPr>
            <a:r>
              <a:rPr lang="zh-CN" altLang="en-US" sz="4000" dirty="0"/>
              <a:t>实验材料</a:t>
            </a:r>
            <a:r>
              <a:rPr lang="en-US" altLang="zh-CN" sz="4000" dirty="0"/>
              <a:t>:</a:t>
            </a:r>
            <a:endParaRPr lang="en-US" altLang="zh-CN" sz="4000" b="0" dirty="0"/>
          </a:p>
          <a:p>
            <a:pPr marL="685800" indent="-685800" defTabSz="693419" hangingPunct="0">
              <a:lnSpc>
                <a:spcPct val="110000"/>
              </a:lnSpc>
              <a:spcBef>
                <a:spcPts val="600"/>
              </a:spcBef>
              <a:buSzPct val="123000"/>
              <a:buFont typeface="Arial" panose="020B0604020202020204" pitchFamily="34" charset="0"/>
              <a:buChar char="•"/>
              <a:defRPr sz="4619"/>
            </a:pPr>
            <a:r>
              <a:rPr lang="zh-CN" altLang="en-US" sz="2800" b="0" dirty="0"/>
              <a:t>由计算与决策实验室的陆杨帆博士在其博士项目中收集的被试通关操作序列数据生成，指导老师为张航老师</a:t>
            </a:r>
            <a:endParaRPr lang="en-US" altLang="zh-CN" sz="2800" dirty="0"/>
          </a:p>
        </p:txBody>
      </p:sp>
      <p:grpSp>
        <p:nvGrpSpPr>
          <p:cNvPr id="10" name="组合 9">
            <a:extLst>
              <a:ext uri="{FF2B5EF4-FFF2-40B4-BE49-F238E27FC236}">
                <a16:creationId xmlns:a16="http://schemas.microsoft.com/office/drawing/2014/main" id="{BB1B259C-AAFA-4F5B-8F9E-52629F058045}"/>
              </a:ext>
            </a:extLst>
          </p:cNvPr>
          <p:cNvGrpSpPr/>
          <p:nvPr/>
        </p:nvGrpSpPr>
        <p:grpSpPr>
          <a:xfrm>
            <a:off x="2223310" y="2431863"/>
            <a:ext cx="21590731" cy="9481149"/>
            <a:chOff x="1206500" y="2643155"/>
            <a:chExt cx="21590731" cy="9481149"/>
          </a:xfrm>
        </p:grpSpPr>
        <p:pic>
          <p:nvPicPr>
            <p:cNvPr id="7" name="图片 6">
              <a:extLst>
                <a:ext uri="{FF2B5EF4-FFF2-40B4-BE49-F238E27FC236}">
                  <a16:creationId xmlns:a16="http://schemas.microsoft.com/office/drawing/2014/main" id="{6B8FF35A-C2A2-4835-8C8C-8A53D4962CC0}"/>
                </a:ext>
              </a:extLst>
            </p:cNvPr>
            <p:cNvPicPr>
              <a:picLocks noChangeAspect="1"/>
            </p:cNvPicPr>
            <p:nvPr/>
          </p:nvPicPr>
          <p:blipFill>
            <a:blip r:embed="rId4"/>
            <a:stretch>
              <a:fillRect/>
            </a:stretch>
          </p:blipFill>
          <p:spPr>
            <a:xfrm>
              <a:off x="1206500" y="2795097"/>
              <a:ext cx="16731125" cy="9329207"/>
            </a:xfrm>
            <a:prstGeom prst="rect">
              <a:avLst/>
            </a:prstGeom>
          </p:spPr>
        </p:pic>
        <p:grpSp>
          <p:nvGrpSpPr>
            <p:cNvPr id="8" name="组合 7">
              <a:extLst>
                <a:ext uri="{FF2B5EF4-FFF2-40B4-BE49-F238E27FC236}">
                  <a16:creationId xmlns:a16="http://schemas.microsoft.com/office/drawing/2014/main" id="{ACED9FE7-F46F-47E3-8415-2EAD2E5A18A9}"/>
                </a:ext>
              </a:extLst>
            </p:cNvPr>
            <p:cNvGrpSpPr/>
            <p:nvPr/>
          </p:nvGrpSpPr>
          <p:grpSpPr>
            <a:xfrm>
              <a:off x="13812357" y="2643155"/>
              <a:ext cx="8984874" cy="4666161"/>
              <a:chOff x="13812357" y="2643155"/>
              <a:chExt cx="8984874" cy="4666161"/>
            </a:xfrm>
          </p:grpSpPr>
          <p:pic>
            <p:nvPicPr>
              <p:cNvPr id="9" name="Picture 4">
                <a:extLst>
                  <a:ext uri="{FF2B5EF4-FFF2-40B4-BE49-F238E27FC236}">
                    <a16:creationId xmlns:a16="http://schemas.microsoft.com/office/drawing/2014/main" id="{2F73EF7C-A054-42CE-9918-2FFD1F25F778}"/>
                  </a:ext>
                </a:extLst>
              </p:cNvPr>
              <p:cNvPicPr/>
              <p:nvPr/>
            </p:nvPicPr>
            <p:blipFill rotWithShape="1">
              <a:blip r:embed="rId5" cstate="print">
                <a:extLst>
                  <a:ext uri="{28A0092B-C50C-407E-A947-70E740481C1C}">
                    <a14:useLocalDpi xmlns:a14="http://schemas.microsoft.com/office/drawing/2010/main" val="0"/>
                  </a:ext>
                </a:extLst>
              </a:blip>
              <a:srcRect l="11782" t="1" r="10381" b="12640"/>
              <a:stretch/>
            </p:blipFill>
            <p:spPr bwMode="auto">
              <a:xfrm>
                <a:off x="15784922" y="2643155"/>
                <a:ext cx="7012309" cy="4426137"/>
              </a:xfrm>
              <a:prstGeom prst="rect">
                <a:avLst/>
              </a:prstGeom>
              <a:ln>
                <a:noFill/>
              </a:ln>
              <a:extLst>
                <a:ext uri="{53640926-AAD7-44D8-BBD7-CCE9431645EC}">
                  <a14:shadowObscured xmlns:a14="http://schemas.microsoft.com/office/drawing/2010/main"/>
                </a:ext>
              </a:extLst>
            </p:spPr>
          </p:pic>
          <p:cxnSp>
            <p:nvCxnSpPr>
              <p:cNvPr id="5" name="直接箭头连接符 4">
                <a:extLst>
                  <a:ext uri="{FF2B5EF4-FFF2-40B4-BE49-F238E27FC236}">
                    <a16:creationId xmlns:a16="http://schemas.microsoft.com/office/drawing/2014/main" id="{ABAC4DDE-FECF-4475-8BC9-5094EDA35B86}"/>
                  </a:ext>
                </a:extLst>
              </p:cNvPr>
              <p:cNvCxnSpPr>
                <a:cxnSpLocks/>
              </p:cNvCxnSpPr>
              <p:nvPr/>
            </p:nvCxnSpPr>
            <p:spPr>
              <a:xfrm flipH="1">
                <a:off x="13812357" y="5190547"/>
                <a:ext cx="1972565" cy="211876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grpSp>
      </p:grpSp>
      <p:pic>
        <p:nvPicPr>
          <p:cNvPr id="13" name="图片 12">
            <a:extLst>
              <a:ext uri="{FF2B5EF4-FFF2-40B4-BE49-F238E27FC236}">
                <a16:creationId xmlns:a16="http://schemas.microsoft.com/office/drawing/2014/main" id="{6A6DF3D4-B324-49D8-841C-19772C324594}"/>
              </a:ext>
            </a:extLst>
          </p:cNvPr>
          <p:cNvPicPr>
            <a:picLocks noChangeAspect="1"/>
          </p:cNvPicPr>
          <p:nvPr/>
        </p:nvPicPr>
        <p:blipFill>
          <a:blip r:embed="rId6"/>
          <a:stretch>
            <a:fillRect/>
          </a:stretch>
        </p:blipFill>
        <p:spPr>
          <a:xfrm>
            <a:off x="917454" y="8316149"/>
            <a:ext cx="5961996" cy="4205080"/>
          </a:xfrm>
          <a:prstGeom prst="rect">
            <a:avLst/>
          </a:prstGeom>
        </p:spPr>
      </p:pic>
      <p:cxnSp>
        <p:nvCxnSpPr>
          <p:cNvPr id="19" name="直接箭头连接符 18">
            <a:extLst>
              <a:ext uri="{FF2B5EF4-FFF2-40B4-BE49-F238E27FC236}">
                <a16:creationId xmlns:a16="http://schemas.microsoft.com/office/drawing/2014/main" id="{B73B9C06-0B39-48E5-82F0-4B2D70FE8CB6}"/>
              </a:ext>
            </a:extLst>
          </p:cNvPr>
          <p:cNvCxnSpPr>
            <a:cxnSpLocks/>
          </p:cNvCxnSpPr>
          <p:nvPr/>
        </p:nvCxnSpPr>
        <p:spPr>
          <a:xfrm flipV="1">
            <a:off x="3898452" y="5712368"/>
            <a:ext cx="2124661" cy="2974432"/>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 name="灯片编号占位符 1">
            <a:extLst>
              <a:ext uri="{FF2B5EF4-FFF2-40B4-BE49-F238E27FC236}">
                <a16:creationId xmlns:a16="http://schemas.microsoft.com/office/drawing/2014/main" id="{3BD37866-C807-41FC-8613-8FDCA38F23D8}"/>
              </a:ext>
            </a:extLst>
          </p:cNvPr>
          <p:cNvSpPr>
            <a:spLocks noGrp="1"/>
          </p:cNvSpPr>
          <p:nvPr>
            <p:ph type="sldNum" sz="quarter" idx="2"/>
          </p:nvPr>
        </p:nvSpPr>
        <p:spPr/>
        <p:txBody>
          <a:bodyPr/>
          <a:lstStyle/>
          <a:p>
            <a:fld id="{86CB4B4D-7CA3-9044-876B-883B54F8677D}" type="slidenum">
              <a:rPr lang="en-US" altLang="zh-CN" smtClean="0"/>
              <a:t>5</a:t>
            </a:fld>
            <a:endParaRPr lang="zh-CN" altLang="en-US"/>
          </a:p>
        </p:txBody>
      </p:sp>
    </p:spTree>
    <p:extLst>
      <p:ext uri="{BB962C8B-B14F-4D97-AF65-F5344CB8AC3E}">
        <p14:creationId xmlns:p14="http://schemas.microsoft.com/office/powerpoint/2010/main" val="53046976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90" name="Research Motivation"/>
          <p:cNvSpPr txBox="1">
            <a:spLocks noGrp="1"/>
          </p:cNvSpPr>
          <p:nvPr>
            <p:ph type="title"/>
          </p:nvPr>
        </p:nvSpPr>
        <p:spPr>
          <a:xfrm>
            <a:off x="1206500" y="1079972"/>
            <a:ext cx="21971000" cy="1434950"/>
          </a:xfrm>
          <a:prstGeom prst="rect">
            <a:avLst/>
          </a:prstGeom>
        </p:spPr>
        <p:txBody>
          <a:bodyPr/>
          <a:lstStyle/>
          <a:p>
            <a:r>
              <a:rPr lang="en-US"/>
              <a:t>Key Variable</a:t>
            </a:r>
            <a:endParaRPr lang="en-US" dirty="0"/>
          </a:p>
        </p:txBody>
      </p:sp>
      <p:pic>
        <p:nvPicPr>
          <p:cNvPr id="192" name="图像" descr="图像"/>
          <p:cNvPicPr>
            <a:picLocks noChangeAspect="1"/>
          </p:cNvPicPr>
          <p:nvPr/>
        </p:nvPicPr>
        <p:blipFill>
          <a:blip r:embed="rId4"/>
          <a:stretch>
            <a:fillRect/>
          </a:stretch>
        </p:blipFill>
        <p:spPr>
          <a:xfrm>
            <a:off x="18568407" y="799797"/>
            <a:ext cx="5034268" cy="1416569"/>
          </a:xfrm>
          <a:prstGeom prst="rect">
            <a:avLst/>
          </a:prstGeom>
          <a:ln w="12700">
            <a:miter lim="400000"/>
          </a:ln>
        </p:spPr>
      </p:pic>
      <p:sp>
        <p:nvSpPr>
          <p:cNvPr id="193"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94"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2" name="文本框 11">
            <a:extLst>
              <a:ext uri="{FF2B5EF4-FFF2-40B4-BE49-F238E27FC236}">
                <a16:creationId xmlns:a16="http://schemas.microsoft.com/office/drawing/2014/main" id="{092EE1B4-A69C-8B42-BBB8-68220E3D7D25}"/>
              </a:ext>
            </a:extLst>
          </p:cNvPr>
          <p:cNvSpPr txBox="1"/>
          <p:nvPr/>
        </p:nvSpPr>
        <p:spPr>
          <a:xfrm>
            <a:off x="23602675" y="12580947"/>
            <a:ext cx="35907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US" altLang="zh-CN" sz="3600" dirty="0">
                <a:solidFill>
                  <a:schemeClr val="bg1"/>
                </a:solidFill>
              </a:rPr>
              <a:t>6</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pic>
        <p:nvPicPr>
          <p:cNvPr id="25" name="Picture 3">
            <a:extLst>
              <a:ext uri="{FF2B5EF4-FFF2-40B4-BE49-F238E27FC236}">
                <a16:creationId xmlns:a16="http://schemas.microsoft.com/office/drawing/2014/main" id="{7621ABCC-7FD8-427A-A623-6D36A5375A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605" y="5377535"/>
            <a:ext cx="9235215" cy="5796227"/>
          </a:xfrm>
          <a:prstGeom prst="rect">
            <a:avLst/>
          </a:prstGeom>
          <a:noFill/>
          <a:extLst>
            <a:ext uri="{909E8E84-426E-40DD-AFC4-6F175D3DCCD1}">
              <a14:hiddenFill xmlns:a14="http://schemas.microsoft.com/office/drawing/2010/main">
                <a:solidFill>
                  <a:srgbClr val="FFFFFF"/>
                </a:solidFill>
              </a14:hiddenFill>
            </a:ext>
          </a:extLst>
        </p:spPr>
      </p:pic>
      <p:sp>
        <p:nvSpPr>
          <p:cNvPr id="26" name="The relationship between visual experience and the development of the visual system is still controversial.…">
            <a:extLst>
              <a:ext uri="{FF2B5EF4-FFF2-40B4-BE49-F238E27FC236}">
                <a16:creationId xmlns:a16="http://schemas.microsoft.com/office/drawing/2014/main" id="{0D27DDBE-8B55-4CE7-9E95-1109AD507F3C}"/>
              </a:ext>
            </a:extLst>
          </p:cNvPr>
          <p:cNvSpPr txBox="1">
            <a:spLocks/>
          </p:cNvSpPr>
          <p:nvPr/>
        </p:nvSpPr>
        <p:spPr>
          <a:xfrm>
            <a:off x="1206500" y="3053375"/>
            <a:ext cx="7147751" cy="25688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800" dirty="0"/>
              <a:t>Preservation</a:t>
            </a:r>
            <a:r>
              <a:rPr lang="zh-CN" altLang="en-US" sz="4800" dirty="0"/>
              <a:t>：</a:t>
            </a:r>
            <a:r>
              <a:rPr lang="en-US" altLang="zh-CN" sz="4000" b="0" dirty="0"/>
              <a:t>average non-zero visits to the edge </a:t>
            </a:r>
            <a:endParaRPr lang="en-US" altLang="zh-CN" sz="4800" b="0" dirty="0"/>
          </a:p>
        </p:txBody>
      </p:sp>
      <p:sp>
        <p:nvSpPr>
          <p:cNvPr id="29" name="The relationship between visual experience and the development of the visual system is still controversial.…">
            <a:extLst>
              <a:ext uri="{FF2B5EF4-FFF2-40B4-BE49-F238E27FC236}">
                <a16:creationId xmlns:a16="http://schemas.microsoft.com/office/drawing/2014/main" id="{7B2F26EC-8837-4467-8B96-60A0DB248917}"/>
              </a:ext>
            </a:extLst>
          </p:cNvPr>
          <p:cNvSpPr txBox="1">
            <a:spLocks/>
          </p:cNvSpPr>
          <p:nvPr/>
        </p:nvSpPr>
        <p:spPr>
          <a:xfrm>
            <a:off x="10123743" y="3053374"/>
            <a:ext cx="13381652" cy="3208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800" dirty="0"/>
              <a:t>segmentation agreement</a:t>
            </a:r>
            <a:r>
              <a:rPr lang="zh-CN" altLang="en-US" sz="4800" dirty="0"/>
              <a:t>：</a:t>
            </a:r>
            <a:r>
              <a:rPr lang="en-US" altLang="zh-CN" sz="4000" b="0" dirty="0"/>
              <a:t>The degree of consistency between each subject's event segmentation of a video and the group's event segmentation (</a:t>
            </a:r>
            <a:r>
              <a:rPr lang="en-US" altLang="zh-CN" sz="4000" b="0" i="1" dirty="0"/>
              <a:t>Pearson’ s r</a:t>
            </a:r>
            <a:r>
              <a:rPr lang="en-US" altLang="zh-CN" sz="4000" b="0" dirty="0"/>
              <a:t>)</a:t>
            </a:r>
            <a:endParaRPr lang="en-US" altLang="zh-CN" sz="4800" b="0" dirty="0"/>
          </a:p>
        </p:txBody>
      </p:sp>
      <p:sp>
        <p:nvSpPr>
          <p:cNvPr id="30" name="The relationship between visual experience and the development of the visual system is still controversial.…">
            <a:extLst>
              <a:ext uri="{FF2B5EF4-FFF2-40B4-BE49-F238E27FC236}">
                <a16:creationId xmlns:a16="http://schemas.microsoft.com/office/drawing/2014/main" id="{C4AADDAD-F960-4A9B-9452-409264FBF02E}"/>
              </a:ext>
            </a:extLst>
          </p:cNvPr>
          <p:cNvSpPr txBox="1">
            <a:spLocks/>
          </p:cNvSpPr>
          <p:nvPr/>
        </p:nvSpPr>
        <p:spPr>
          <a:xfrm>
            <a:off x="10123743" y="6915591"/>
            <a:ext cx="13381652" cy="3208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800" dirty="0"/>
              <a:t>hierarchical alignment (</a:t>
            </a:r>
            <a:r>
              <a:rPr lang="en-US" altLang="zh-CN" sz="4800" dirty="0" err="1"/>
              <a:t>AvgDist</a:t>
            </a:r>
            <a:r>
              <a:rPr lang="en-US" altLang="zh-CN" sz="4800" dirty="0"/>
              <a:t>)</a:t>
            </a:r>
            <a:r>
              <a:rPr lang="zh-CN" altLang="en-US" sz="4800" dirty="0"/>
              <a:t>：</a:t>
            </a:r>
            <a:r>
              <a:rPr lang="en-US" altLang="zh-CN" sz="4000" b="0" dirty="0"/>
              <a:t>The average time distance between each coarse event boundary marked by a subject in a video and its nearest fine event boundary</a:t>
            </a:r>
            <a:endParaRPr lang="en-US" altLang="zh-CN" sz="4800" b="0" dirty="0"/>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DC6BEE3-D898-4151-A627-9389DC54B182}"/>
                  </a:ext>
                </a:extLst>
              </p:cNvPr>
              <p:cNvSpPr txBox="1"/>
              <p:nvPr/>
            </p:nvSpPr>
            <p:spPr>
              <a:xfrm>
                <a:off x="7859412" y="10326566"/>
                <a:ext cx="17910313" cy="1289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zh-CN" altLang="en-US" sz="4000" i="1" smtClean="0">
                          <a:latin typeface="Cambria Math" panose="02040503050406030204" pitchFamily="18" charset="0"/>
                        </a:rPr>
                        <m:t>𝐴𝑣𝑔𝐷𝑖𝑠</m:t>
                      </m:r>
                      <m:r>
                        <m:rPr>
                          <m:sty m:val="p"/>
                        </m:rPr>
                        <a:rPr lang="en-US" altLang="zh-CN" sz="4000" b="0" i="0" smtClean="0">
                          <a:latin typeface="Cambria Math" panose="02040503050406030204" pitchFamily="18" charset="0"/>
                        </a:rPr>
                        <m:t>t</m:t>
                      </m:r>
                      <m:r>
                        <a:rPr lang="zh-CN" altLang="en-US" sz="4000" i="0">
                          <a:latin typeface="Cambria Math" panose="02040503050406030204" pitchFamily="18" charset="0"/>
                        </a:rPr>
                        <m:t>= </m:t>
                      </m:r>
                      <m:f>
                        <m:fPr>
                          <m:ctrlPr>
                            <a:rPr lang="zh-CN" altLang="en-US" sz="4000" i="1">
                              <a:solidFill>
                                <a:srgbClr val="836967"/>
                              </a:solidFill>
                              <a:latin typeface="Cambria Math" panose="02040503050406030204" pitchFamily="18" charset="0"/>
                            </a:rPr>
                          </m:ctrlPr>
                        </m:fPr>
                        <m:num>
                          <m:nary>
                            <m:naryPr>
                              <m:chr m:val="∑"/>
                              <m:subHide m:val="on"/>
                              <m:supHide m:val="on"/>
                              <m:ctrlPr>
                                <a:rPr lang="zh-CN" altLang="en-US" sz="4000" i="1">
                                  <a:latin typeface="Cambria Math" panose="02040503050406030204" pitchFamily="18" charset="0"/>
                                </a:rPr>
                              </m:ctrlPr>
                            </m:naryPr>
                            <m:sub/>
                            <m:sup/>
                            <m:e>
                              <m:r>
                                <a:rPr lang="zh-CN" altLang="en-US" sz="4000" i="0">
                                  <a:latin typeface="Cambria Math" panose="02040503050406030204" pitchFamily="18" charset="0"/>
                                </a:rPr>
                                <m:t>粗事件边界与其最近细事件边界的时间距离</m:t>
                              </m:r>
                            </m:e>
                          </m:nary>
                        </m:num>
                        <m:den>
                          <m:r>
                            <a:rPr lang="zh-CN" altLang="en-US" sz="4000" i="0">
                              <a:latin typeface="Cambria Math" panose="02040503050406030204" pitchFamily="18" charset="0"/>
                            </a:rPr>
                            <m:t>粗事件边界数</m:t>
                          </m:r>
                        </m:den>
                      </m:f>
                    </m:oMath>
                  </m:oMathPara>
                </a14:m>
                <a:endParaRPr lang="zh-CN" altLang="en-US" sz="4000" dirty="0">
                  <a:latin typeface="华文宋体" panose="02010600040101010101" pitchFamily="2" charset="-122"/>
                  <a:ea typeface="华文宋体" panose="02010600040101010101" pitchFamily="2" charset="-122"/>
                </a:endParaRPr>
              </a:p>
            </p:txBody>
          </p:sp>
        </mc:Choice>
        <mc:Fallback xmlns="">
          <p:sp>
            <p:nvSpPr>
              <p:cNvPr id="32" name="文本框 31">
                <a:extLst>
                  <a:ext uri="{FF2B5EF4-FFF2-40B4-BE49-F238E27FC236}">
                    <a16:creationId xmlns:a16="http://schemas.microsoft.com/office/drawing/2014/main" id="{6DC6BEE3-D898-4151-A627-9389DC54B182}"/>
                  </a:ext>
                </a:extLst>
              </p:cNvPr>
              <p:cNvSpPr txBox="1">
                <a:spLocks noRot="1" noChangeAspect="1" noMove="1" noResize="1" noEditPoints="1" noAdjustHandles="1" noChangeArrowheads="1" noChangeShapeType="1" noTextEdit="1"/>
              </p:cNvSpPr>
              <p:nvPr/>
            </p:nvSpPr>
            <p:spPr>
              <a:xfrm>
                <a:off x="7859412" y="10326566"/>
                <a:ext cx="17910313" cy="1289520"/>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p:sp>
        <p:nvSpPr>
          <p:cNvPr id="23" name="灯片编号占位符 22">
            <a:extLst>
              <a:ext uri="{FF2B5EF4-FFF2-40B4-BE49-F238E27FC236}">
                <a16:creationId xmlns:a16="http://schemas.microsoft.com/office/drawing/2014/main" id="{B427D6A1-9760-49DF-ABC8-26DEB15E275D}"/>
              </a:ext>
            </a:extLst>
          </p:cNvPr>
          <p:cNvSpPr>
            <a:spLocks noGrp="1"/>
          </p:cNvSpPr>
          <p:nvPr>
            <p:ph type="sldNum" sz="quarter" idx="2"/>
          </p:nvPr>
        </p:nvSpPr>
        <p:spPr/>
        <p:txBody>
          <a:bodyPr/>
          <a:lstStyle/>
          <a:p>
            <a:fld id="{86CB4B4D-7CA3-9044-876B-883B54F8677D}" type="slidenum">
              <a:rPr lang="en-US" altLang="zh-CN" smtClean="0"/>
              <a:t>6</a:t>
            </a:fld>
            <a:endParaRPr lang="zh-CN" altLang="en-US"/>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search Motivation"/>
          <p:cNvSpPr txBox="1">
            <a:spLocks noGrp="1"/>
          </p:cNvSpPr>
          <p:nvPr>
            <p:ph type="title"/>
          </p:nvPr>
        </p:nvSpPr>
        <p:spPr>
          <a:xfrm>
            <a:off x="1206500" y="1056302"/>
            <a:ext cx="21971000" cy="1434949"/>
          </a:xfrm>
          <a:prstGeom prst="rect">
            <a:avLst/>
          </a:prstGeom>
        </p:spPr>
        <p:txBody>
          <a:bodyPr/>
          <a:lstStyle/>
          <a:p>
            <a:r>
              <a:rPr lang="en-US"/>
              <a:t>Results</a:t>
            </a:r>
            <a:endParaRPr lang="en-US" dirty="0"/>
          </a:p>
        </p:txBody>
      </p:sp>
      <p:sp>
        <p:nvSpPr>
          <p:cNvPr id="200" name="Deep neural network as as an approach to model primate visual system"/>
          <p:cNvSpPr txBox="1">
            <a:spLocks noGrp="1"/>
          </p:cNvSpPr>
          <p:nvPr>
            <p:ph type="body" idx="13"/>
          </p:nvPr>
        </p:nvSpPr>
        <p:spPr>
          <a:xfrm>
            <a:off x="1206500" y="2325961"/>
            <a:ext cx="22755248" cy="9640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751205">
              <a:defRPr sz="5005"/>
            </a:lvl1pPr>
          </a:lstStyle>
          <a:p>
            <a:r>
              <a:rPr lang="en-US"/>
              <a:t>The events segmentation results</a:t>
            </a:r>
            <a:endParaRPr lang="en-US" dirty="0"/>
          </a:p>
        </p:txBody>
      </p:sp>
      <p:pic>
        <p:nvPicPr>
          <p:cNvPr id="201" name="图像" descr="图像"/>
          <p:cNvPicPr>
            <a:picLocks noChangeAspect="1"/>
          </p:cNvPicPr>
          <p:nvPr/>
        </p:nvPicPr>
        <p:blipFill>
          <a:blip r:embed="rId3"/>
          <a:stretch>
            <a:fillRect/>
          </a:stretch>
        </p:blipFill>
        <p:spPr>
          <a:xfrm>
            <a:off x="18568407" y="799797"/>
            <a:ext cx="5034268" cy="1416569"/>
          </a:xfrm>
          <a:prstGeom prst="rect">
            <a:avLst/>
          </a:prstGeom>
          <a:ln w="12700">
            <a:miter lim="400000"/>
          </a:ln>
        </p:spPr>
      </p:pic>
      <p:sp>
        <p:nvSpPr>
          <p:cNvPr id="206"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7"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3" name="文本框 12">
            <a:extLst>
              <a:ext uri="{FF2B5EF4-FFF2-40B4-BE49-F238E27FC236}">
                <a16:creationId xmlns:a16="http://schemas.microsoft.com/office/drawing/2014/main" id="{D7A420F7-4C60-374A-836D-885C037C9386}"/>
              </a:ext>
            </a:extLst>
          </p:cNvPr>
          <p:cNvSpPr txBox="1"/>
          <p:nvPr/>
        </p:nvSpPr>
        <p:spPr>
          <a:xfrm>
            <a:off x="23602675" y="12580947"/>
            <a:ext cx="35907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3600" b="0" i="0" u="none" strike="noStrike" cap="none" spc="0" normalizeH="0" baseline="0" dirty="0">
                <a:ln>
                  <a:noFill/>
                </a:ln>
                <a:solidFill>
                  <a:schemeClr val="bg1"/>
                </a:solidFill>
                <a:effectLst/>
                <a:uFillTx/>
                <a:latin typeface="+mn-lt"/>
                <a:ea typeface="+mn-ea"/>
                <a:cs typeface="+mn-cs"/>
                <a:sym typeface="Helvetica Neue"/>
              </a:rPr>
              <a:t>7</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sp>
        <p:nvSpPr>
          <p:cNvPr id="19" name="The relationship between visual experience and the development of the visual system is still controversial.…">
            <a:extLst>
              <a:ext uri="{FF2B5EF4-FFF2-40B4-BE49-F238E27FC236}">
                <a16:creationId xmlns:a16="http://schemas.microsoft.com/office/drawing/2014/main" id="{B694BF6B-062B-4A24-8053-724E3FC0AB2C}"/>
              </a:ext>
            </a:extLst>
          </p:cNvPr>
          <p:cNvSpPr txBox="1">
            <a:spLocks/>
          </p:cNvSpPr>
          <p:nvPr/>
        </p:nvSpPr>
        <p:spPr>
          <a:xfrm>
            <a:off x="14319938" y="8824492"/>
            <a:ext cx="10064062" cy="3357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000" dirty="0"/>
              <a:t>a/b/c/d/e:</a:t>
            </a:r>
            <a:r>
              <a:rPr lang="zh-CN" altLang="en-US" sz="4000" dirty="0"/>
              <a:t> </a:t>
            </a:r>
            <a:r>
              <a:rPr lang="en-US" altLang="zh-CN" sz="4000" b="0" dirty="0"/>
              <a:t>5 game levels</a:t>
            </a:r>
          </a:p>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000" dirty="0"/>
              <a:t>low/mid/high: </a:t>
            </a:r>
            <a:r>
              <a:rPr lang="en-US" altLang="zh-CN" sz="4000" b="0" dirty="0"/>
              <a:t>Preservation level</a:t>
            </a:r>
          </a:p>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000" dirty="0" err="1"/>
              <a:t>seg_agree</a:t>
            </a:r>
            <a:r>
              <a:rPr lang="en-US" altLang="zh-CN" sz="4000" dirty="0"/>
              <a:t>: </a:t>
            </a:r>
            <a:r>
              <a:rPr lang="en-US" altLang="zh-CN" sz="4000" b="0" dirty="0"/>
              <a:t>segmentation agreement</a:t>
            </a:r>
          </a:p>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000" dirty="0"/>
              <a:t>+: </a:t>
            </a:r>
            <a:r>
              <a:rPr lang="en-US" altLang="zh-CN" sz="4000" b="0" dirty="0"/>
              <a:t> expectation of </a:t>
            </a:r>
            <a:r>
              <a:rPr lang="en-US" altLang="zh-CN" sz="4000" b="0" dirty="0" err="1"/>
              <a:t>seg_agree</a:t>
            </a:r>
            <a:endParaRPr lang="en-US" altLang="zh-CN" sz="4000" dirty="0"/>
          </a:p>
        </p:txBody>
      </p:sp>
      <p:pic>
        <p:nvPicPr>
          <p:cNvPr id="5" name="图片 4">
            <a:extLst>
              <a:ext uri="{FF2B5EF4-FFF2-40B4-BE49-F238E27FC236}">
                <a16:creationId xmlns:a16="http://schemas.microsoft.com/office/drawing/2014/main" id="{D6332922-FA53-47C7-8A56-FAC73F2601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6076" y="3316899"/>
            <a:ext cx="17127787" cy="9342799"/>
          </a:xfrm>
          <a:prstGeom prst="rect">
            <a:avLst/>
          </a:prstGeom>
        </p:spPr>
      </p:pic>
      <p:sp>
        <p:nvSpPr>
          <p:cNvPr id="6" name="灯片编号占位符 5">
            <a:extLst>
              <a:ext uri="{FF2B5EF4-FFF2-40B4-BE49-F238E27FC236}">
                <a16:creationId xmlns:a16="http://schemas.microsoft.com/office/drawing/2014/main" id="{BDE2D795-7C49-4235-9AA8-0D7F6EAFB72B}"/>
              </a:ext>
            </a:extLst>
          </p:cNvPr>
          <p:cNvSpPr>
            <a:spLocks noGrp="1"/>
          </p:cNvSpPr>
          <p:nvPr>
            <p:ph type="sldNum" sz="quarter" idx="2"/>
          </p:nvPr>
        </p:nvSpPr>
        <p:spPr/>
        <p:txBody>
          <a:bodyPr/>
          <a:lstStyle/>
          <a:p>
            <a:fld id="{86CB4B4D-7CA3-9044-876B-883B54F8677D}" type="slidenum">
              <a:rPr lang="en-US" altLang="zh-CN" smtClean="0"/>
              <a:t>7</a:t>
            </a:fld>
            <a:endParaRPr lang="zh-CN" altLang="en-US"/>
          </a:p>
        </p:txBody>
      </p:sp>
    </p:spTree>
    <p:extLst>
      <p:ext uri="{BB962C8B-B14F-4D97-AF65-F5344CB8AC3E}">
        <p14:creationId xmlns:p14="http://schemas.microsoft.com/office/powerpoint/2010/main" val="380551264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search Motivation"/>
          <p:cNvSpPr txBox="1">
            <a:spLocks noGrp="1"/>
          </p:cNvSpPr>
          <p:nvPr>
            <p:ph type="title"/>
          </p:nvPr>
        </p:nvSpPr>
        <p:spPr>
          <a:xfrm>
            <a:off x="1206500" y="1056302"/>
            <a:ext cx="21971000" cy="1434949"/>
          </a:xfrm>
          <a:prstGeom prst="rect">
            <a:avLst/>
          </a:prstGeom>
        </p:spPr>
        <p:txBody>
          <a:bodyPr/>
          <a:lstStyle/>
          <a:p>
            <a:r>
              <a:rPr lang="en-US"/>
              <a:t>Results</a:t>
            </a:r>
            <a:endParaRPr lang="en-US" dirty="0"/>
          </a:p>
        </p:txBody>
      </p:sp>
      <p:sp>
        <p:nvSpPr>
          <p:cNvPr id="200" name="Deep neural network as as an approach to model primate visual system"/>
          <p:cNvSpPr txBox="1">
            <a:spLocks noGrp="1"/>
          </p:cNvSpPr>
          <p:nvPr>
            <p:ph type="body" idx="13"/>
          </p:nvPr>
        </p:nvSpPr>
        <p:spPr>
          <a:xfrm>
            <a:off x="1206500" y="2325961"/>
            <a:ext cx="22755248" cy="9640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751205">
              <a:defRPr sz="5005"/>
            </a:lvl1pPr>
          </a:lstStyle>
          <a:p>
            <a:r>
              <a:rPr lang="en-US"/>
              <a:t>The events </a:t>
            </a:r>
            <a:r>
              <a:rPr lang="en-US" altLang="zh-CN"/>
              <a:t>segmentation</a:t>
            </a:r>
            <a:r>
              <a:rPr lang="en-US"/>
              <a:t> results</a:t>
            </a:r>
            <a:endParaRPr lang="en-US" dirty="0"/>
          </a:p>
        </p:txBody>
      </p:sp>
      <p:pic>
        <p:nvPicPr>
          <p:cNvPr id="201" name="图像" descr="图像"/>
          <p:cNvPicPr>
            <a:picLocks noChangeAspect="1"/>
          </p:cNvPicPr>
          <p:nvPr/>
        </p:nvPicPr>
        <p:blipFill>
          <a:blip r:embed="rId3"/>
          <a:stretch>
            <a:fillRect/>
          </a:stretch>
        </p:blipFill>
        <p:spPr>
          <a:xfrm>
            <a:off x="18568407" y="799797"/>
            <a:ext cx="5034268" cy="1416569"/>
          </a:xfrm>
          <a:prstGeom prst="rect">
            <a:avLst/>
          </a:prstGeom>
          <a:ln w="12700">
            <a:miter lim="400000"/>
          </a:ln>
        </p:spPr>
      </p:pic>
      <p:sp>
        <p:nvSpPr>
          <p:cNvPr id="206"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7"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3" name="文本框 12">
            <a:extLst>
              <a:ext uri="{FF2B5EF4-FFF2-40B4-BE49-F238E27FC236}">
                <a16:creationId xmlns:a16="http://schemas.microsoft.com/office/drawing/2014/main" id="{D7A420F7-4C60-374A-836D-885C037C9386}"/>
              </a:ext>
            </a:extLst>
          </p:cNvPr>
          <p:cNvSpPr txBox="1"/>
          <p:nvPr/>
        </p:nvSpPr>
        <p:spPr>
          <a:xfrm>
            <a:off x="23602675" y="12580947"/>
            <a:ext cx="35907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3600" b="0" i="0" u="none" strike="noStrike" cap="none" spc="0" normalizeH="0" baseline="0" dirty="0">
                <a:ln>
                  <a:noFill/>
                </a:ln>
                <a:solidFill>
                  <a:schemeClr val="bg1"/>
                </a:solidFill>
                <a:effectLst/>
                <a:uFillTx/>
                <a:latin typeface="+mn-lt"/>
                <a:ea typeface="+mn-ea"/>
                <a:cs typeface="+mn-cs"/>
                <a:sym typeface="Helvetica Neue"/>
              </a:rPr>
              <a:t>8</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sp>
        <p:nvSpPr>
          <p:cNvPr id="15" name="The relationship between visual experience and the development of the visual system is still controversial.…">
            <a:extLst>
              <a:ext uri="{FF2B5EF4-FFF2-40B4-BE49-F238E27FC236}">
                <a16:creationId xmlns:a16="http://schemas.microsoft.com/office/drawing/2014/main" id="{55D5C759-B4F9-4544-9B99-753D46E8C5CA}"/>
              </a:ext>
            </a:extLst>
          </p:cNvPr>
          <p:cNvSpPr txBox="1">
            <a:spLocks/>
          </p:cNvSpPr>
          <p:nvPr/>
        </p:nvSpPr>
        <p:spPr>
          <a:xfrm>
            <a:off x="16996339" y="4559624"/>
            <a:ext cx="6034519" cy="23101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685800" indent="-685800" defTabSz="693419" hangingPunct="0">
              <a:lnSpc>
                <a:spcPct val="110000"/>
              </a:lnSpc>
              <a:spcBef>
                <a:spcPts val="600"/>
              </a:spcBef>
              <a:buSzPct val="123000"/>
              <a:buFont typeface="Arial" panose="020B0604020202020204" pitchFamily="34" charset="0"/>
              <a:buChar char="•"/>
              <a:defRPr sz="4619"/>
            </a:pPr>
            <a:r>
              <a:rPr lang="en-US" altLang="zh-CN" sz="4000" dirty="0" err="1"/>
              <a:t>rela_AvgDist</a:t>
            </a:r>
            <a:r>
              <a:rPr lang="en-US" altLang="zh-CN" sz="4000" dirty="0"/>
              <a:t>: </a:t>
            </a:r>
            <a:r>
              <a:rPr lang="zh-CN" altLang="en-US" sz="4000" b="0" dirty="0"/>
              <a:t>相对层次齐性，层次齐性除以其期望水平</a:t>
            </a:r>
            <a:endParaRPr lang="en-US" altLang="zh-CN" sz="4000" dirty="0"/>
          </a:p>
        </p:txBody>
      </p:sp>
      <p:pic>
        <p:nvPicPr>
          <p:cNvPr id="10" name="Picture 1024">
            <a:extLst>
              <a:ext uri="{FF2B5EF4-FFF2-40B4-BE49-F238E27FC236}">
                <a16:creationId xmlns:a16="http://schemas.microsoft.com/office/drawing/2014/main" id="{B748D78E-025C-4669-B4F2-8F534D0BA56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08409" y="3218977"/>
            <a:ext cx="15257041" cy="9636219"/>
          </a:xfrm>
          <a:prstGeom prst="rect">
            <a:avLst/>
          </a:prstGeom>
        </p:spPr>
      </p:pic>
      <p:sp>
        <p:nvSpPr>
          <p:cNvPr id="2" name="灯片编号占位符 1">
            <a:extLst>
              <a:ext uri="{FF2B5EF4-FFF2-40B4-BE49-F238E27FC236}">
                <a16:creationId xmlns:a16="http://schemas.microsoft.com/office/drawing/2014/main" id="{DDED8AA7-EB12-44BD-A829-908C265DED14}"/>
              </a:ext>
            </a:extLst>
          </p:cNvPr>
          <p:cNvSpPr>
            <a:spLocks noGrp="1"/>
          </p:cNvSpPr>
          <p:nvPr>
            <p:ph type="sldNum" sz="quarter" idx="2"/>
          </p:nvPr>
        </p:nvSpPr>
        <p:spPr/>
        <p:txBody>
          <a:bodyPr/>
          <a:lstStyle/>
          <a:p>
            <a:fld id="{86CB4B4D-7CA3-9044-876B-883B54F8677D}" type="slidenum">
              <a:rPr lang="en-US" altLang="zh-CN" smtClean="0"/>
              <a:t>8</a:t>
            </a:fld>
            <a:endParaRPr lang="zh-CN" altLang="en-US"/>
          </a:p>
        </p:txBody>
      </p:sp>
    </p:spTree>
    <p:extLst>
      <p:ext uri="{BB962C8B-B14F-4D97-AF65-F5344CB8AC3E}">
        <p14:creationId xmlns:p14="http://schemas.microsoft.com/office/powerpoint/2010/main" val="146215247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99" name="Research Motivation"/>
          <p:cNvSpPr txBox="1">
            <a:spLocks noGrp="1"/>
          </p:cNvSpPr>
          <p:nvPr>
            <p:ph type="title"/>
          </p:nvPr>
        </p:nvSpPr>
        <p:spPr>
          <a:xfrm>
            <a:off x="1206500" y="1056302"/>
            <a:ext cx="21971000" cy="1434949"/>
          </a:xfrm>
          <a:prstGeom prst="rect">
            <a:avLst/>
          </a:prstGeom>
        </p:spPr>
        <p:txBody>
          <a:bodyPr/>
          <a:lstStyle/>
          <a:p>
            <a:r>
              <a:rPr lang="en-US"/>
              <a:t>Results</a:t>
            </a:r>
            <a:endParaRPr lang="en-US" dirty="0"/>
          </a:p>
        </p:txBody>
      </p:sp>
      <p:sp>
        <p:nvSpPr>
          <p:cNvPr id="200" name="Deep neural network as as an approach to model primate visual system"/>
          <p:cNvSpPr txBox="1">
            <a:spLocks noGrp="1"/>
          </p:cNvSpPr>
          <p:nvPr>
            <p:ph type="body" idx="13"/>
          </p:nvPr>
        </p:nvSpPr>
        <p:spPr>
          <a:xfrm>
            <a:off x="1206500" y="2325961"/>
            <a:ext cx="22755248" cy="9640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751205">
              <a:defRPr sz="5005"/>
            </a:lvl1pPr>
          </a:lstStyle>
          <a:p>
            <a:r>
              <a:rPr lang="en-US"/>
              <a:t>Event </a:t>
            </a:r>
            <a:r>
              <a:rPr lang="en-US" altLang="zh-CN"/>
              <a:t>segmentation &amp; </a:t>
            </a:r>
            <a:r>
              <a:rPr lang="en-US"/>
              <a:t>Creativity Rating</a:t>
            </a:r>
            <a:endParaRPr lang="en-US" dirty="0"/>
          </a:p>
        </p:txBody>
      </p:sp>
      <p:pic>
        <p:nvPicPr>
          <p:cNvPr id="201" name="图像" descr="图像"/>
          <p:cNvPicPr>
            <a:picLocks noChangeAspect="1"/>
          </p:cNvPicPr>
          <p:nvPr/>
        </p:nvPicPr>
        <p:blipFill>
          <a:blip r:embed="rId4"/>
          <a:stretch>
            <a:fillRect/>
          </a:stretch>
        </p:blipFill>
        <p:spPr>
          <a:xfrm>
            <a:off x="18568407" y="799797"/>
            <a:ext cx="5034268" cy="1416569"/>
          </a:xfrm>
          <a:prstGeom prst="rect">
            <a:avLst/>
          </a:prstGeom>
          <a:ln w="12700">
            <a:miter lim="400000"/>
          </a:ln>
        </p:spPr>
      </p:pic>
      <p:sp>
        <p:nvSpPr>
          <p:cNvPr id="206" name="矩形"/>
          <p:cNvSpPr/>
          <p:nvPr/>
        </p:nvSpPr>
        <p:spPr>
          <a:xfrm>
            <a:off x="-65114" y="13129446"/>
            <a:ext cx="24514228" cy="629772"/>
          </a:xfrm>
          <a:prstGeom prst="rect">
            <a:avLst/>
          </a:prstGeom>
          <a:solidFill>
            <a:srgbClr val="8D1A11"/>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07" name="Li Yipeng, School of Cognitive and Psychological Sciences, Peking University"/>
          <p:cNvSpPr txBox="1"/>
          <p:nvPr/>
        </p:nvSpPr>
        <p:spPr>
          <a:xfrm>
            <a:off x="88910" y="13147408"/>
            <a:ext cx="21971003" cy="1616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25500">
              <a:lnSpc>
                <a:spcPct val="100000"/>
              </a:lnSpc>
              <a:spcBef>
                <a:spcPts val="0"/>
              </a:spcBef>
              <a:defRPr sz="2800" b="1">
                <a:solidFill>
                  <a:srgbClr val="FFFFFF"/>
                </a:solidFill>
              </a:defRPr>
            </a:lvl1pPr>
          </a:lstStyle>
          <a:p>
            <a:r>
              <a:rPr lang="en-US" altLang="zh-CN" dirty="0"/>
              <a:t>Jiang Linfeng</a:t>
            </a:r>
            <a:r>
              <a:rPr dirty="0"/>
              <a:t>, School of Cognitive and Psychological Sciences, Peking University</a:t>
            </a:r>
          </a:p>
        </p:txBody>
      </p:sp>
      <p:sp>
        <p:nvSpPr>
          <p:cNvPr id="13" name="文本框 12">
            <a:extLst>
              <a:ext uri="{FF2B5EF4-FFF2-40B4-BE49-F238E27FC236}">
                <a16:creationId xmlns:a16="http://schemas.microsoft.com/office/drawing/2014/main" id="{D7A420F7-4C60-374A-836D-885C037C9386}"/>
              </a:ext>
            </a:extLst>
          </p:cNvPr>
          <p:cNvSpPr txBox="1"/>
          <p:nvPr/>
        </p:nvSpPr>
        <p:spPr>
          <a:xfrm>
            <a:off x="23602675" y="12580947"/>
            <a:ext cx="359073" cy="1178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altLang="zh-CN" sz="3600" b="0" i="0" u="none" strike="noStrike" cap="none" spc="0" normalizeH="0" baseline="0" dirty="0">
                <a:ln>
                  <a:noFill/>
                </a:ln>
                <a:solidFill>
                  <a:schemeClr val="bg1"/>
                </a:solidFill>
                <a:effectLst/>
                <a:uFillTx/>
                <a:latin typeface="+mn-lt"/>
                <a:ea typeface="+mn-ea"/>
                <a:cs typeface="+mn-cs"/>
                <a:sym typeface="Helvetica Neue"/>
              </a:rPr>
              <a:t>9</a:t>
            </a:r>
            <a:endParaRPr kumimoji="0" lang="zh-CN" altLang="en-US" sz="3600" b="0" i="0" u="none" strike="noStrike" cap="none" spc="0" normalizeH="0" baseline="0" dirty="0">
              <a:ln>
                <a:noFill/>
              </a:ln>
              <a:solidFill>
                <a:schemeClr val="bg1"/>
              </a:solidFill>
              <a:effectLst/>
              <a:uFillTx/>
              <a:latin typeface="+mn-lt"/>
              <a:ea typeface="+mn-ea"/>
              <a:cs typeface="+mn-cs"/>
              <a:sym typeface="Helvetica Neue"/>
            </a:endParaRPr>
          </a:p>
        </p:txBody>
      </p:sp>
      <p:sp>
        <p:nvSpPr>
          <p:cNvPr id="5" name="灯片编号占位符 4">
            <a:extLst>
              <a:ext uri="{FF2B5EF4-FFF2-40B4-BE49-F238E27FC236}">
                <a16:creationId xmlns:a16="http://schemas.microsoft.com/office/drawing/2014/main" id="{6A2B1E7F-3AC8-4931-B253-CDCDDDBF9B56}"/>
              </a:ext>
            </a:extLst>
          </p:cNvPr>
          <p:cNvSpPr>
            <a:spLocks noGrp="1"/>
          </p:cNvSpPr>
          <p:nvPr>
            <p:ph type="sldNum" sz="quarter" idx="2"/>
          </p:nvPr>
        </p:nvSpPr>
        <p:spPr/>
        <p:txBody>
          <a:bodyPr/>
          <a:lstStyle/>
          <a:p>
            <a:fld id="{86CB4B4D-7CA3-9044-876B-883B54F8677D}" type="slidenum">
              <a:rPr lang="en-US" altLang="zh-CN" smtClean="0"/>
              <a:t>9</a:t>
            </a:fld>
            <a:endParaRPr lang="zh-CN" altLang="en-US"/>
          </a:p>
        </p:txBody>
      </p:sp>
      <p:pic>
        <p:nvPicPr>
          <p:cNvPr id="11" name="图片 10">
            <a:extLst>
              <a:ext uri="{FF2B5EF4-FFF2-40B4-BE49-F238E27FC236}">
                <a16:creationId xmlns:a16="http://schemas.microsoft.com/office/drawing/2014/main" id="{0CFB17EB-3D48-40F1-9B5B-271D820BFC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5380" y="3365552"/>
            <a:ext cx="18155920" cy="9441197"/>
          </a:xfrm>
          <a:prstGeom prst="rect">
            <a:avLst/>
          </a:prstGeom>
        </p:spPr>
      </p:pic>
    </p:spTree>
  </p:cSld>
  <p:clrMapOvr>
    <a:masterClrMapping/>
  </p:clrMapOvr>
  <p:transition spd="med">
    <p:fade/>
  </p:transition>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2564</TotalTime>
  <Words>3040</Words>
  <Application>Microsoft Office PowerPoint</Application>
  <PresentationFormat>自定义</PresentationFormat>
  <Paragraphs>147</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Apple SD 산돌고딕 Neo 볼드체</vt:lpstr>
      <vt:lpstr>Apple SD 산돌고딕 Neo 일반체</vt:lpstr>
      <vt:lpstr>Helvetica Neue</vt:lpstr>
      <vt:lpstr>Helvetica Neue Medium</vt:lpstr>
      <vt:lpstr>Times Roman</vt:lpstr>
      <vt:lpstr>等线</vt:lpstr>
      <vt:lpstr>华文宋体</vt:lpstr>
      <vt:lpstr>Arial</vt:lpstr>
      <vt:lpstr>Cambria Math</vt:lpstr>
      <vt:lpstr>Times New Roman</vt:lpstr>
      <vt:lpstr>21_BasicWhite</vt:lpstr>
      <vt:lpstr>探究基于创造过程的事件结构特征进行创造力评估的可能性</vt:lpstr>
      <vt:lpstr>Intro </vt:lpstr>
      <vt:lpstr>Intro </vt:lpstr>
      <vt:lpstr>Intro </vt:lpstr>
      <vt:lpstr>Method</vt:lpstr>
      <vt:lpstr>Key Variable</vt:lpstr>
      <vt:lpstr>Results</vt:lpstr>
      <vt:lpstr>Results</vt:lpstr>
      <vt:lpstr>Results</vt:lpstr>
      <vt:lpstr>Results</vt:lpstr>
      <vt:lpstr>Results</vt:lpstr>
      <vt:lpstr>Results</vt:lpstr>
      <vt:lpstr>Discussion</vt:lpstr>
      <vt:lpstr>Discussion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自我介绍与研究计划</dc:title>
  <dc:creator>DELL</dc:creator>
  <cp:lastModifiedBy>JiangLinfeng</cp:lastModifiedBy>
  <cp:revision>333</cp:revision>
  <dcterms:modified xsi:type="dcterms:W3CDTF">2023-11-08T05:11:29Z</dcterms:modified>
</cp:coreProperties>
</file>